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2">
  <p:sldMasterIdLst>
    <p:sldMasterId id="2147483684" r:id="rId2"/>
  </p:sldMasterIdLst>
  <p:notesMasterIdLst>
    <p:notesMasterId r:id="rId44"/>
  </p:notesMasterIdLst>
  <p:handoutMasterIdLst>
    <p:handoutMasterId r:id="rId45"/>
  </p:handoutMasterIdLst>
  <p:sldIdLst>
    <p:sldId id="256" r:id="rId3"/>
    <p:sldId id="912" r:id="rId4"/>
    <p:sldId id="966" r:id="rId5"/>
    <p:sldId id="967" r:id="rId6"/>
    <p:sldId id="943" r:id="rId7"/>
    <p:sldId id="945" r:id="rId8"/>
    <p:sldId id="987" r:id="rId9"/>
    <p:sldId id="994" r:id="rId10"/>
    <p:sldId id="923" r:id="rId11"/>
    <p:sldId id="949" r:id="rId12"/>
    <p:sldId id="993" r:id="rId13"/>
    <p:sldId id="995" r:id="rId14"/>
    <p:sldId id="951" r:id="rId15"/>
    <p:sldId id="968" r:id="rId16"/>
    <p:sldId id="952" r:id="rId17"/>
    <p:sldId id="969" r:id="rId18"/>
    <p:sldId id="953" r:id="rId19"/>
    <p:sldId id="970" r:id="rId20"/>
    <p:sldId id="971" r:id="rId21"/>
    <p:sldId id="972" r:id="rId22"/>
    <p:sldId id="973" r:id="rId23"/>
    <p:sldId id="974" r:id="rId24"/>
    <p:sldId id="975" r:id="rId25"/>
    <p:sldId id="976" r:id="rId26"/>
    <p:sldId id="977" r:id="rId27"/>
    <p:sldId id="979" r:id="rId28"/>
    <p:sldId id="978" r:id="rId29"/>
    <p:sldId id="980" r:id="rId30"/>
    <p:sldId id="981" r:id="rId31"/>
    <p:sldId id="982" r:id="rId32"/>
    <p:sldId id="983" r:id="rId33"/>
    <p:sldId id="984" r:id="rId34"/>
    <p:sldId id="985" r:id="rId35"/>
    <p:sldId id="986" r:id="rId36"/>
    <p:sldId id="988" r:id="rId37"/>
    <p:sldId id="989" r:id="rId38"/>
    <p:sldId id="990" r:id="rId39"/>
    <p:sldId id="991" r:id="rId40"/>
    <p:sldId id="992" r:id="rId41"/>
    <p:sldId id="886" r:id="rId42"/>
    <p:sldId id="887" r:id="rId43"/>
  </p:sldIdLst>
  <p:sldSz cx="12188825" cy="6858000"/>
  <p:notesSz cx="7102475" cy="10233025"/>
  <p:custDataLst>
    <p:tags r:id="rId4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4030">
          <p15:clr>
            <a:srgbClr val="A4A3A4"/>
          </p15:clr>
        </p15:guide>
        <p15:guide id="3" orient="horz" pos="1152">
          <p15:clr>
            <a:srgbClr val="A4A3A4"/>
          </p15:clr>
        </p15:guide>
        <p15:guide id="4" orient="horz" pos="1018">
          <p15:clr>
            <a:srgbClr val="A4A3A4"/>
          </p15:clr>
        </p15:guide>
        <p15:guide id="5" orient="horz" pos="3886">
          <p15:clr>
            <a:srgbClr val="A4A3A4"/>
          </p15:clr>
        </p15:guide>
        <p15:guide id="6" orient="horz" pos="2928">
          <p15:clr>
            <a:srgbClr val="A4A3A4"/>
          </p15:clr>
        </p15:guide>
        <p15:guide id="7" orient="horz" pos="3072">
          <p15:clr>
            <a:srgbClr val="A4A3A4"/>
          </p15:clr>
        </p15:guide>
        <p15:guide id="8" orient="horz" pos="407">
          <p15:clr>
            <a:srgbClr val="A4A3A4"/>
          </p15:clr>
        </p15:guide>
        <p15:guide id="9" pos="3839">
          <p15:clr>
            <a:srgbClr val="A4A3A4"/>
          </p15:clr>
        </p15:guide>
        <p15:guide id="10" pos="959">
          <p15:clr>
            <a:srgbClr val="A4A3A4"/>
          </p15:clr>
        </p15:guide>
        <p15:guide id="11" pos="7151">
          <p15:clr>
            <a:srgbClr val="A4A3A4"/>
          </p15:clr>
        </p15:guide>
        <p15:guide id="12" pos="671">
          <p15:clr>
            <a:srgbClr val="A4A3A4"/>
          </p15:clr>
        </p15:guide>
        <p15:guide id="13" pos="4991">
          <p15:clr>
            <a:srgbClr val="A4A3A4"/>
          </p15:clr>
        </p15:guide>
        <p15:guide id="14" pos="7007">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9FD812"/>
    <a:srgbClr val="828282"/>
    <a:srgbClr val="6E90FE"/>
    <a:srgbClr val="8086FC"/>
    <a:srgbClr val="6D6DFB"/>
    <a:srgbClr val="4E78F0"/>
    <a:srgbClr val="F0932C"/>
    <a:srgbClr val="92C610"/>
    <a:srgbClr val="E05F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721" autoAdjust="0"/>
    <p:restoredTop sz="94662" autoAdjust="0"/>
  </p:normalViewPr>
  <p:slideViewPr>
    <p:cSldViewPr showGuides="1">
      <p:cViewPr varScale="1">
        <p:scale>
          <a:sx n="59" d="100"/>
          <a:sy n="59" d="100"/>
        </p:scale>
        <p:origin x="306" y="78"/>
      </p:cViewPr>
      <p:guideLst>
        <p:guide orient="horz" pos="2160"/>
        <p:guide orient="horz" pos="4030"/>
        <p:guide orient="horz" pos="1152"/>
        <p:guide orient="horz" pos="1018"/>
        <p:guide orient="horz" pos="3886"/>
        <p:guide orient="horz" pos="2928"/>
        <p:guide orient="horz" pos="3072"/>
        <p:guide orient="horz" pos="407"/>
        <p:guide pos="3839"/>
        <p:guide pos="959"/>
        <p:guide pos="7151"/>
        <p:guide pos="671"/>
        <p:guide pos="4991"/>
        <p:guide pos="7007"/>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2376"/>
    </p:cViewPr>
  </p:sorterViewPr>
  <p:notesViewPr>
    <p:cSldViewPr showGuides="1">
      <p:cViewPr varScale="1">
        <p:scale>
          <a:sx n="66" d="100"/>
          <a:sy n="66" d="100"/>
        </p:scale>
        <p:origin x="2850"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gs" Target="tags/tag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77739" cy="513428"/>
          </a:xfrm>
          <a:prstGeom prst="rect">
            <a:avLst/>
          </a:prstGeom>
        </p:spPr>
        <p:txBody>
          <a:bodyPr vert="horz" lIns="94778" tIns="47389" rIns="94778" bIns="47389" rtlCol="0"/>
          <a:lstStyle>
            <a:lvl1pPr algn="l">
              <a:defRPr sz="1200"/>
            </a:lvl1pPr>
          </a:lstStyle>
          <a:p>
            <a:endParaRPr lang="en-US"/>
          </a:p>
        </p:txBody>
      </p:sp>
      <p:sp>
        <p:nvSpPr>
          <p:cNvPr id="3" name="Date Placeholder 2"/>
          <p:cNvSpPr>
            <a:spLocks noGrp="1"/>
          </p:cNvSpPr>
          <p:nvPr>
            <p:ph type="dt" sz="quarter" idx="1"/>
          </p:nvPr>
        </p:nvSpPr>
        <p:spPr>
          <a:xfrm>
            <a:off x="4023093" y="1"/>
            <a:ext cx="3077739" cy="513428"/>
          </a:xfrm>
          <a:prstGeom prst="rect">
            <a:avLst/>
          </a:prstGeom>
        </p:spPr>
        <p:txBody>
          <a:bodyPr vert="horz" lIns="94778" tIns="47389" rIns="94778" bIns="47389" rtlCol="0"/>
          <a:lstStyle>
            <a:lvl1pPr algn="r">
              <a:defRPr sz="1200"/>
            </a:lvl1pPr>
          </a:lstStyle>
          <a:p>
            <a:endParaRPr lang="en-US"/>
          </a:p>
        </p:txBody>
      </p:sp>
      <p:sp>
        <p:nvSpPr>
          <p:cNvPr id="4" name="Footer Placeholder 3"/>
          <p:cNvSpPr>
            <a:spLocks noGrp="1"/>
          </p:cNvSpPr>
          <p:nvPr>
            <p:ph type="ftr" sz="quarter" idx="2"/>
          </p:nvPr>
        </p:nvSpPr>
        <p:spPr>
          <a:xfrm>
            <a:off x="1" y="9719598"/>
            <a:ext cx="3077739" cy="513427"/>
          </a:xfrm>
          <a:prstGeom prst="rect">
            <a:avLst/>
          </a:prstGeom>
        </p:spPr>
        <p:txBody>
          <a:bodyPr vert="horz" lIns="94778" tIns="47389" rIns="94778" bIns="47389" rtlCol="0" anchor="b"/>
          <a:lstStyle>
            <a:lvl1pPr algn="l">
              <a:defRPr sz="1200"/>
            </a:lvl1pPr>
          </a:lstStyle>
          <a:p>
            <a:endParaRPr lang="en-US"/>
          </a:p>
        </p:txBody>
      </p:sp>
      <p:sp>
        <p:nvSpPr>
          <p:cNvPr id="5" name="Slide Number Placeholder 4"/>
          <p:cNvSpPr>
            <a:spLocks noGrp="1"/>
          </p:cNvSpPr>
          <p:nvPr>
            <p:ph type="sldNum" sz="quarter" idx="3"/>
          </p:nvPr>
        </p:nvSpPr>
        <p:spPr>
          <a:xfrm>
            <a:off x="4023093" y="9719598"/>
            <a:ext cx="3077739" cy="513427"/>
          </a:xfrm>
          <a:prstGeom prst="rect">
            <a:avLst/>
          </a:prstGeom>
        </p:spPr>
        <p:txBody>
          <a:bodyPr vert="horz" lIns="94778" tIns="47389" rIns="94778" bIns="47389" rtlCol="0" anchor="b"/>
          <a:lstStyle>
            <a:lvl1pPr algn="r">
              <a:defRPr sz="1200"/>
            </a:lvl1pPr>
          </a:lstStyle>
          <a:p>
            <a:fld id="{AF8ED99B-9732-49FC-9C16-B56FEB1B1092}" type="slidenum">
              <a:rPr lang="en-US" smtClean="0"/>
              <a:pPr/>
              <a:t>‹#›</a:t>
            </a:fld>
            <a:endParaRPr lang="en-US"/>
          </a:p>
        </p:txBody>
      </p:sp>
    </p:spTree>
    <p:extLst>
      <p:ext uri="{BB962C8B-B14F-4D97-AF65-F5344CB8AC3E}">
        <p14:creationId xmlns:p14="http://schemas.microsoft.com/office/powerpoint/2010/main" val="1314662616"/>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3077739" cy="511650"/>
          </a:xfrm>
          <a:prstGeom prst="rect">
            <a:avLst/>
          </a:prstGeom>
        </p:spPr>
        <p:txBody>
          <a:bodyPr vert="horz" lIns="94778" tIns="47389" rIns="94778" bIns="47389" rtlCol="0"/>
          <a:lstStyle>
            <a:lvl1pPr algn="l">
              <a:defRPr sz="1200"/>
            </a:lvl1pPr>
          </a:lstStyle>
          <a:p>
            <a:endParaRPr lang="en-US"/>
          </a:p>
        </p:txBody>
      </p:sp>
      <p:sp>
        <p:nvSpPr>
          <p:cNvPr id="3" name="Date Placeholder 2"/>
          <p:cNvSpPr>
            <a:spLocks noGrp="1"/>
          </p:cNvSpPr>
          <p:nvPr>
            <p:ph type="dt" idx="1"/>
          </p:nvPr>
        </p:nvSpPr>
        <p:spPr>
          <a:xfrm>
            <a:off x="4023093" y="2"/>
            <a:ext cx="3077739" cy="511650"/>
          </a:xfrm>
          <a:prstGeom prst="rect">
            <a:avLst/>
          </a:prstGeom>
        </p:spPr>
        <p:txBody>
          <a:bodyPr vert="horz" lIns="94778" tIns="47389" rIns="94778" bIns="47389" rtlCol="0"/>
          <a:lstStyle>
            <a:lvl1pPr algn="r">
              <a:defRPr sz="1200"/>
            </a:lvl1pPr>
          </a:lstStyle>
          <a:p>
            <a:endParaRPr lang="en-US"/>
          </a:p>
        </p:txBody>
      </p:sp>
      <p:sp>
        <p:nvSpPr>
          <p:cNvPr id="4" name="Slide Image Placeholder 3"/>
          <p:cNvSpPr>
            <a:spLocks noGrp="1" noRot="1" noChangeAspect="1"/>
          </p:cNvSpPr>
          <p:nvPr>
            <p:ph type="sldImg" idx="2"/>
          </p:nvPr>
        </p:nvSpPr>
        <p:spPr>
          <a:xfrm>
            <a:off x="142875" y="766763"/>
            <a:ext cx="6816725" cy="3836987"/>
          </a:xfrm>
          <a:prstGeom prst="rect">
            <a:avLst/>
          </a:prstGeom>
          <a:noFill/>
          <a:ln w="12700">
            <a:solidFill>
              <a:prstClr val="black"/>
            </a:solidFill>
          </a:ln>
        </p:spPr>
        <p:txBody>
          <a:bodyPr vert="horz" lIns="94778" tIns="47389" rIns="94778" bIns="47389" rtlCol="0" anchor="ctr"/>
          <a:lstStyle/>
          <a:p>
            <a:endParaRPr lang="en-US"/>
          </a:p>
        </p:txBody>
      </p:sp>
      <p:sp>
        <p:nvSpPr>
          <p:cNvPr id="5" name="Notes Placeholder 4"/>
          <p:cNvSpPr>
            <a:spLocks noGrp="1"/>
          </p:cNvSpPr>
          <p:nvPr>
            <p:ph type="body" sz="quarter" idx="3"/>
          </p:nvPr>
        </p:nvSpPr>
        <p:spPr>
          <a:xfrm>
            <a:off x="710248" y="4860688"/>
            <a:ext cx="5681980" cy="4604861"/>
          </a:xfrm>
          <a:prstGeom prst="rect">
            <a:avLst/>
          </a:prstGeom>
        </p:spPr>
        <p:txBody>
          <a:bodyPr vert="horz" lIns="94778" tIns="47389" rIns="94778" bIns="473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719600"/>
            <a:ext cx="3077739" cy="511650"/>
          </a:xfrm>
          <a:prstGeom prst="rect">
            <a:avLst/>
          </a:prstGeom>
        </p:spPr>
        <p:txBody>
          <a:bodyPr vert="horz" lIns="94778" tIns="47389" rIns="94778" bIns="47389" rtlCol="0" anchor="b"/>
          <a:lstStyle>
            <a:lvl1pPr algn="l">
              <a:defRPr sz="1200"/>
            </a:lvl1pPr>
          </a:lstStyle>
          <a:p>
            <a:endParaRPr lang="en-US"/>
          </a:p>
        </p:txBody>
      </p:sp>
      <p:sp>
        <p:nvSpPr>
          <p:cNvPr id="7" name="Slide Number Placeholder 6"/>
          <p:cNvSpPr>
            <a:spLocks noGrp="1"/>
          </p:cNvSpPr>
          <p:nvPr>
            <p:ph type="sldNum" sz="quarter" idx="5"/>
          </p:nvPr>
        </p:nvSpPr>
        <p:spPr>
          <a:xfrm>
            <a:off x="4023093" y="9719600"/>
            <a:ext cx="3077739" cy="511650"/>
          </a:xfrm>
          <a:prstGeom prst="rect">
            <a:avLst/>
          </a:prstGeom>
        </p:spPr>
        <p:txBody>
          <a:bodyPr vert="horz" lIns="94778" tIns="47389" rIns="94778" bIns="47389" rtlCol="0" anchor="b"/>
          <a:lstStyle>
            <a:lvl1pPr algn="r">
              <a:defRPr sz="1200"/>
            </a:lvl1pPr>
          </a:lstStyle>
          <a:p>
            <a:fld id="{F93199CD-3E1B-4AE6-990F-76F925F5EA9F}" type="slidenum">
              <a:rPr lang="en-US" smtClean="0"/>
              <a:pPr/>
              <a:t>‹#›</a:t>
            </a:fld>
            <a:endParaRPr lang="en-US"/>
          </a:p>
        </p:txBody>
      </p:sp>
    </p:spTree>
    <p:extLst>
      <p:ext uri="{BB962C8B-B14F-4D97-AF65-F5344CB8AC3E}">
        <p14:creationId xmlns:p14="http://schemas.microsoft.com/office/powerpoint/2010/main" val="4276579820"/>
      </p:ext>
    </p:extLst>
  </p:cSld>
  <p:clrMap bg1="lt1" tx1="dk1" bg2="lt2" tx2="dk2" accent1="accent1" accent2="accent2" accent3="accent3" accent4="accent4" accent5="accent5" accent6="accent6" hlink="hlink" folHlink="folHlink"/>
  <p:hf sldNum="0"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endParaRPr lang="en-US"/>
          </a:p>
        </p:txBody>
      </p:sp>
    </p:spTree>
    <p:extLst>
      <p:ext uri="{BB962C8B-B14F-4D97-AF65-F5344CB8AC3E}">
        <p14:creationId xmlns:p14="http://schemas.microsoft.com/office/powerpoint/2010/main" val="2122309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Date Placeholder 3"/>
          <p:cNvSpPr>
            <a:spLocks noGrp="1"/>
          </p:cNvSpPr>
          <p:nvPr>
            <p:ph type="dt" idx="1"/>
          </p:nvPr>
        </p:nvSpPr>
        <p:spPr/>
        <p:txBody>
          <a:bodyPr/>
          <a:lstStyle/>
          <a:p>
            <a:endParaRPr lang="en-US"/>
          </a:p>
        </p:txBody>
      </p:sp>
    </p:spTree>
    <p:extLst>
      <p:ext uri="{BB962C8B-B14F-4D97-AF65-F5344CB8AC3E}">
        <p14:creationId xmlns:p14="http://schemas.microsoft.com/office/powerpoint/2010/main" val="213769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Date Placeholder 3"/>
          <p:cNvSpPr>
            <a:spLocks noGrp="1"/>
          </p:cNvSpPr>
          <p:nvPr>
            <p:ph type="dt" idx="1"/>
          </p:nvPr>
        </p:nvSpPr>
        <p:spPr/>
        <p:txBody>
          <a:bodyPr/>
          <a:lstStyle/>
          <a:p>
            <a:endParaRPr lang="en-US"/>
          </a:p>
        </p:txBody>
      </p:sp>
    </p:spTree>
    <p:extLst>
      <p:ext uri="{BB962C8B-B14F-4D97-AF65-F5344CB8AC3E}">
        <p14:creationId xmlns:p14="http://schemas.microsoft.com/office/powerpoint/2010/main" val="7533227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Date Placeholder 3"/>
          <p:cNvSpPr>
            <a:spLocks noGrp="1"/>
          </p:cNvSpPr>
          <p:nvPr>
            <p:ph type="dt" idx="1"/>
          </p:nvPr>
        </p:nvSpPr>
        <p:spPr/>
        <p:txBody>
          <a:bodyPr/>
          <a:lstStyle/>
          <a:p>
            <a:endParaRPr lang="en-US"/>
          </a:p>
        </p:txBody>
      </p:sp>
    </p:spTree>
    <p:extLst>
      <p:ext uri="{BB962C8B-B14F-4D97-AF65-F5344CB8AC3E}">
        <p14:creationId xmlns:p14="http://schemas.microsoft.com/office/powerpoint/2010/main" val="3928109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09441" y="228601"/>
            <a:ext cx="10741555" cy="4571999"/>
          </a:xfrm>
        </p:spPr>
        <p:txBody>
          <a:bodyPr anchor="ctr">
            <a:noAutofit/>
          </a:bodyPr>
          <a:lstStyle>
            <a:lvl1pPr>
              <a:lnSpc>
                <a:spcPct val="100000"/>
              </a:lnSpc>
              <a:defRPr sz="8800" spc="-8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609441" y="4800600"/>
            <a:ext cx="10741555" cy="914400"/>
          </a:xfrm>
        </p:spPr>
        <p:txBody>
          <a:bodyPr/>
          <a:lstStyle>
            <a:lvl1pPr marL="0" indent="0" algn="l">
              <a:buNone/>
              <a:defRPr b="0" cap="none"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724E6578-606B-45EC-B59F-E4E23D90E432}" type="datetime1">
              <a:rPr lang="en-IN" smtClean="0"/>
              <a:t>24-05-2019</a:t>
            </a:fld>
            <a:endParaRPr lang="en-US"/>
          </a:p>
        </p:txBody>
      </p:sp>
      <p:sp>
        <p:nvSpPr>
          <p:cNvPr id="9" name="Rectangle 8"/>
          <p:cNvSpPr/>
          <p:nvPr/>
        </p:nvSpPr>
        <p:spPr>
          <a:xfrm>
            <a:off x="11998373" y="4846320"/>
            <a:ext cx="190452"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998373" y="0"/>
            <a:ext cx="190452"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FDB4DA92-A6BE-409C-A2B0-FE8052F6F12C}" type="slidenum">
              <a:rPr lang="en-IN" smtClean="0"/>
              <a:pPr/>
              <a:t>‹#›</a:t>
            </a:fld>
            <a:endParaRPr lang="en-I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63702C-E0A0-408B-9BC0-D1DBFFC95DF2}" type="datetime1">
              <a:rPr lang="en-IN" smtClean="0"/>
              <a:t>24-05-2019</a:t>
            </a:fld>
            <a:endParaRPr lang="en-IN"/>
          </a:p>
        </p:txBody>
      </p:sp>
      <p:sp>
        <p:nvSpPr>
          <p:cNvPr id="6" name="Slide Number Placeholder 5"/>
          <p:cNvSpPr>
            <a:spLocks noGrp="1"/>
          </p:cNvSpPr>
          <p:nvPr>
            <p:ph type="sldNum" sz="quarter" idx="12"/>
          </p:nvPr>
        </p:nvSpPr>
        <p:spPr/>
        <p:txBody>
          <a:bodyPr/>
          <a:lstStyle/>
          <a:p>
            <a:fld id="{2A013F82-EE5E-44EE-A61D-E31C6657F26F}" type="slidenum">
              <a:rPr lang="en-IN" smtClean="0"/>
              <a:pPr/>
              <a:t>‹#›</a:t>
            </a:fld>
            <a:endParaRPr lang="en-I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274639"/>
            <a:ext cx="2742486"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441" y="274639"/>
            <a:ext cx="802431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AE0D511-E3C4-4BFB-879C-ABCF8F538AAD}" type="datetime1">
              <a:rPr lang="en-IN" smtClean="0"/>
              <a:t>24-05-2019</a:t>
            </a:fld>
            <a:endParaRPr lang="en-IN"/>
          </a:p>
        </p:txBody>
      </p:sp>
      <p:sp>
        <p:nvSpPr>
          <p:cNvPr id="6" name="Slide Number Placeholder 5"/>
          <p:cNvSpPr>
            <a:spLocks noGrp="1"/>
          </p:cNvSpPr>
          <p:nvPr>
            <p:ph type="sldNum" sz="quarter" idx="12"/>
          </p:nvPr>
        </p:nvSpPr>
        <p:spPr/>
        <p:txBody>
          <a:bodyPr/>
          <a:lstStyle/>
          <a:p>
            <a:fld id="{2A013F82-EE5E-44EE-A61D-E31C6657F26F}" type="slidenum">
              <a:rPr lang="en-IN" smtClean="0"/>
              <a:pPr/>
              <a:t>‹#›</a:t>
            </a:fld>
            <a:endParaRPr lang="en-I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a:xfrm>
            <a:off x="609440" y="1556793"/>
            <a:ext cx="10849568" cy="482453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853F566B-BCC9-42DA-8EF3-4F7D3E76C37A}" type="datetime1">
              <a:rPr lang="en-IN" smtClean="0"/>
              <a:t>24-05-2019</a:t>
            </a:fld>
            <a:endParaRPr lang="en-US"/>
          </a:p>
        </p:txBody>
      </p:sp>
      <p:sp>
        <p:nvSpPr>
          <p:cNvPr id="6" name="Slide Number Placeholder 5"/>
          <p:cNvSpPr>
            <a:spLocks noGrp="1"/>
          </p:cNvSpPr>
          <p:nvPr>
            <p:ph type="sldNum" sz="quarter" idx="12"/>
          </p:nvPr>
        </p:nvSpPr>
        <p:spPr/>
        <p:txBody>
          <a:bodyPr/>
          <a:lstStyle/>
          <a:p>
            <a:fld id="{2A013F82-EE5E-44EE-A61D-E31C6657F26F}" type="slidenum">
              <a:rPr lang="en-IN" smtClean="0"/>
              <a:pPr/>
              <a:t>‹#›</a:t>
            </a:fld>
            <a:endParaRPr lang="en-IN" dirty="0"/>
          </a:p>
        </p:txBody>
      </p:sp>
      <p:sp>
        <p:nvSpPr>
          <p:cNvPr id="7" name="Minus 6"/>
          <p:cNvSpPr/>
          <p:nvPr userDrawn="1"/>
        </p:nvSpPr>
        <p:spPr>
          <a:xfrm>
            <a:off x="-1322412" y="1340768"/>
            <a:ext cx="14689632" cy="261743"/>
          </a:xfrm>
          <a:prstGeom prst="mathMinus">
            <a:avLst/>
          </a:prstGeom>
          <a:solidFill>
            <a:schemeClr val="bg1">
              <a:lumMod val="50000"/>
            </a:schemeClr>
          </a:solidFill>
          <a:ln>
            <a:solidFill>
              <a:schemeClr val="bg1">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I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441" y="1447801"/>
            <a:ext cx="10813563" cy="4321175"/>
          </a:xfrm>
        </p:spPr>
        <p:txBody>
          <a:bodyPr anchor="ctr">
            <a:noAutofit/>
          </a:bodyPr>
          <a:lstStyle>
            <a:lvl1pPr algn="l">
              <a:lnSpc>
                <a:spcPct val="100000"/>
              </a:lnSpc>
              <a:defRPr sz="8800" b="0" cap="none" spc="-80" baseline="0">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609441" y="228601"/>
            <a:ext cx="10813563" cy="1066800"/>
          </a:xfrm>
        </p:spPr>
        <p:txBody>
          <a:bodyPr anchor="b"/>
          <a:lstStyle>
            <a:lvl1pPr marL="0" indent="0">
              <a:buNone/>
              <a:defRPr sz="2000" b="0" cap="none"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7" name="Date Placeholder 6"/>
          <p:cNvSpPr>
            <a:spLocks noGrp="1"/>
          </p:cNvSpPr>
          <p:nvPr>
            <p:ph type="dt" sz="half" idx="10"/>
          </p:nvPr>
        </p:nvSpPr>
        <p:spPr/>
        <p:txBody>
          <a:bodyPr/>
          <a:lstStyle/>
          <a:p>
            <a:fld id="{A8263F6E-61B8-48A8-B5FB-EC8B09948576}" type="datetime1">
              <a:rPr lang="en-IN" smtClean="0"/>
              <a:t>24-05-2019</a:t>
            </a:fld>
            <a:endParaRPr lang="en-IN"/>
          </a:p>
        </p:txBody>
      </p:sp>
      <p:sp>
        <p:nvSpPr>
          <p:cNvPr id="8" name="Slide Number Placeholder 7"/>
          <p:cNvSpPr>
            <a:spLocks noGrp="1"/>
          </p:cNvSpPr>
          <p:nvPr>
            <p:ph type="sldNum" sz="quarter" idx="11"/>
          </p:nvPr>
        </p:nvSpPr>
        <p:spPr/>
        <p:txBody>
          <a:bodyPr/>
          <a:lstStyle/>
          <a:p>
            <a:fld id="{2A013F82-EE5E-44EE-A61D-E31C6657F26F}" type="slidenum">
              <a:rPr lang="en-IN" smtClean="0"/>
              <a:pPr/>
              <a:t>‹#›</a:t>
            </a:fld>
            <a:endParaRPr lang="en-I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98323" y="1574800"/>
            <a:ext cx="510805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22404" y="1574800"/>
            <a:ext cx="532859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64CD997D-0C50-4946-AEFF-38CF828DF3C4}" type="datetime1">
              <a:rPr lang="en-IN" smtClean="0"/>
              <a:t>24-05-2019</a:t>
            </a:fld>
            <a:endParaRPr lang="en-IN"/>
          </a:p>
        </p:txBody>
      </p:sp>
      <p:sp>
        <p:nvSpPr>
          <p:cNvPr id="7" name="Slide Number Placeholder 6"/>
          <p:cNvSpPr>
            <a:spLocks noGrp="1"/>
          </p:cNvSpPr>
          <p:nvPr>
            <p:ph type="sldNum" sz="quarter" idx="12"/>
          </p:nvPr>
        </p:nvSpPr>
        <p:spPr/>
        <p:txBody>
          <a:bodyPr/>
          <a:lstStyle/>
          <a:p>
            <a:fld id="{2A013F82-EE5E-44EE-A61D-E31C6657F26F}" type="slidenum">
              <a:rPr lang="en-IN" smtClean="0"/>
              <a:pPr/>
              <a:t>‹#›</a:t>
            </a:fld>
            <a:endParaRPr lang="en-IN"/>
          </a:p>
        </p:txBody>
      </p:sp>
      <p:sp>
        <p:nvSpPr>
          <p:cNvPr id="8" name="Minus 7"/>
          <p:cNvSpPr/>
          <p:nvPr userDrawn="1"/>
        </p:nvSpPr>
        <p:spPr>
          <a:xfrm>
            <a:off x="-1322412" y="1340768"/>
            <a:ext cx="14689632" cy="261743"/>
          </a:xfrm>
          <a:prstGeom prst="mathMinus">
            <a:avLst/>
          </a:prstGeom>
          <a:solidFill>
            <a:schemeClr val="bg1">
              <a:lumMod val="50000"/>
            </a:schemeClr>
          </a:solidFill>
          <a:ln>
            <a:solidFill>
              <a:schemeClr val="bg1">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I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93813" y="1572768"/>
            <a:ext cx="5112567" cy="639762"/>
          </a:xfrm>
        </p:spPr>
        <p:txBody>
          <a:bodyPr anchor="b">
            <a:noAutofit/>
          </a:bodyPr>
          <a:lstStyle>
            <a:lvl1pPr marL="0" indent="0">
              <a:buNone/>
              <a:defRPr sz="1800" b="1" cap="all" spc="100" baseline="0">
                <a:solidFill>
                  <a:schemeClr val="tx1"/>
                </a:solidFill>
                <a:latin typeface="Cambria"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93813" y="2259366"/>
            <a:ext cx="5112567"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4412" y="1572768"/>
            <a:ext cx="5328592" cy="639762"/>
          </a:xfrm>
        </p:spPr>
        <p:txBody>
          <a:bodyPr anchor="b">
            <a:noAutofit/>
          </a:bodyPr>
          <a:lstStyle>
            <a:lvl1pPr marL="0" indent="0">
              <a:buNone/>
              <a:defRPr lang="en-US" sz="1800" b="1" kern="1200" cap="all" spc="100" baseline="0" dirty="0" smtClean="0">
                <a:solidFill>
                  <a:schemeClr val="tx1"/>
                </a:solidFill>
                <a:latin typeface="Cambria" pitchFamily="18"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dirty="0"/>
              <a:t>Click to edit Master text styles</a:t>
            </a:r>
          </a:p>
        </p:txBody>
      </p:sp>
      <p:sp>
        <p:nvSpPr>
          <p:cNvPr id="6" name="Content Placeholder 5"/>
          <p:cNvSpPr>
            <a:spLocks noGrp="1"/>
          </p:cNvSpPr>
          <p:nvPr>
            <p:ph sz="quarter" idx="4"/>
          </p:nvPr>
        </p:nvSpPr>
        <p:spPr>
          <a:xfrm>
            <a:off x="6094412" y="2259366"/>
            <a:ext cx="5328592"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48F0BF5-8F7A-4777-A819-7226B69A8C36}" type="datetime1">
              <a:rPr lang="en-IN" smtClean="0"/>
              <a:t>24-05-2019</a:t>
            </a:fld>
            <a:endParaRPr lang="en-IN"/>
          </a:p>
        </p:txBody>
      </p:sp>
      <p:sp>
        <p:nvSpPr>
          <p:cNvPr id="9" name="Slide Number Placeholder 8"/>
          <p:cNvSpPr>
            <a:spLocks noGrp="1"/>
          </p:cNvSpPr>
          <p:nvPr>
            <p:ph type="sldNum" sz="quarter" idx="12"/>
          </p:nvPr>
        </p:nvSpPr>
        <p:spPr/>
        <p:txBody>
          <a:bodyPr/>
          <a:lstStyle/>
          <a:p>
            <a:fld id="{2A013F82-EE5E-44EE-A61D-E31C6657F26F}" type="slidenum">
              <a:rPr lang="en-IN" smtClean="0"/>
              <a:pPr/>
              <a:t>‹#›</a:t>
            </a:fld>
            <a:endParaRPr lang="en-IN"/>
          </a:p>
        </p:txBody>
      </p:sp>
      <p:sp>
        <p:nvSpPr>
          <p:cNvPr id="10" name="Minus 9"/>
          <p:cNvSpPr/>
          <p:nvPr userDrawn="1"/>
        </p:nvSpPr>
        <p:spPr>
          <a:xfrm>
            <a:off x="-1178396" y="1340768"/>
            <a:ext cx="14545616" cy="261743"/>
          </a:xfrm>
          <a:prstGeom prst="mathMinus">
            <a:avLst/>
          </a:prstGeom>
          <a:solidFill>
            <a:schemeClr val="bg1">
              <a:lumMod val="50000"/>
            </a:schemeClr>
          </a:solidFill>
          <a:ln>
            <a:solidFill>
              <a:schemeClr val="bg1">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I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2EC5517-3FC1-41CE-A857-1A83A4750801}" type="datetime1">
              <a:rPr lang="en-IN" smtClean="0"/>
              <a:t>24-05-2019</a:t>
            </a:fld>
            <a:endParaRPr lang="en-US"/>
          </a:p>
        </p:txBody>
      </p:sp>
      <p:sp>
        <p:nvSpPr>
          <p:cNvPr id="5" name="Slide Number Placeholder 4"/>
          <p:cNvSpPr>
            <a:spLocks noGrp="1"/>
          </p:cNvSpPr>
          <p:nvPr>
            <p:ph type="sldNum" sz="quarter" idx="12"/>
          </p:nvPr>
        </p:nvSpPr>
        <p:spPr/>
        <p:txBody>
          <a:bodyPr/>
          <a:lstStyle/>
          <a:p>
            <a:fld id="{2A013F82-EE5E-44EE-A61D-E31C6657F26F}" type="slidenum">
              <a:rPr lang="en-IN" smtClean="0"/>
              <a:pPr/>
              <a:t>‹#›</a:t>
            </a:fld>
            <a:endParaRPr lang="en-IN" dirty="0"/>
          </a:p>
        </p:txBody>
      </p:sp>
      <p:sp>
        <p:nvSpPr>
          <p:cNvPr id="6" name="Minus 5"/>
          <p:cNvSpPr/>
          <p:nvPr userDrawn="1"/>
        </p:nvSpPr>
        <p:spPr>
          <a:xfrm>
            <a:off x="-1178396" y="1340768"/>
            <a:ext cx="14545616" cy="261743"/>
          </a:xfrm>
          <a:prstGeom prst="mathMinus">
            <a:avLst/>
          </a:prstGeom>
          <a:solidFill>
            <a:schemeClr val="bg1">
              <a:lumMod val="50000"/>
            </a:schemeClr>
          </a:solidFill>
          <a:ln>
            <a:solidFill>
              <a:schemeClr val="bg1">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I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tx1">
            <a:lumMod val="50000"/>
            <a:lumOff val="50000"/>
          </a:schemeClr>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1DD91F-9437-406D-98E8-417425EC7610}" type="datetime1">
              <a:rPr lang="en-IN" smtClean="0"/>
              <a:t>24-05-2019</a:t>
            </a:fld>
            <a:endParaRPr lang="en-US"/>
          </a:p>
        </p:txBody>
      </p:sp>
      <p:sp>
        <p:nvSpPr>
          <p:cNvPr id="4" name="Slide Number Placeholder 3"/>
          <p:cNvSpPr>
            <a:spLocks noGrp="1"/>
          </p:cNvSpPr>
          <p:nvPr>
            <p:ph type="sldNum" sz="quarter" idx="12"/>
          </p:nvPr>
        </p:nvSpPr>
        <p:spPr/>
        <p:txBody>
          <a:bodyPr/>
          <a:lstStyle/>
          <a:p>
            <a:fld id="{2A013F82-EE5E-44EE-A61D-E31C6657F26F}" type="slidenum">
              <a:rPr lang="en-IN" smtClean="0"/>
              <a:pPr/>
              <a:t>‹#›</a:t>
            </a:fld>
            <a:endParaRPr lang="en-IN"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4765492" y="1600200"/>
            <a:ext cx="6813892"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442" y="1600200"/>
            <a:ext cx="4010039"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58796B-0F63-49DA-805F-11CB301EE3EE}" type="datetime1">
              <a:rPr lang="en-IN" smtClean="0"/>
              <a:t>24-05-2019</a:t>
            </a:fld>
            <a:endParaRPr lang="en-US"/>
          </a:p>
        </p:txBody>
      </p:sp>
      <p:sp>
        <p:nvSpPr>
          <p:cNvPr id="7" name="Slide Number Placeholder 6"/>
          <p:cNvSpPr>
            <a:spLocks noGrp="1"/>
          </p:cNvSpPr>
          <p:nvPr>
            <p:ph type="sldNum" sz="quarter" idx="12"/>
          </p:nvPr>
        </p:nvSpPr>
        <p:spPr/>
        <p:txBody>
          <a:bodyPr/>
          <a:lstStyle/>
          <a:p>
            <a:fld id="{2A013F82-EE5E-44EE-A61D-E31C6657F26F}" type="slidenum">
              <a:rPr lang="en-IN" smtClean="0"/>
              <a:pPr/>
              <a:t>‹#›</a:t>
            </a:fld>
            <a:endParaRPr lang="en-IN" dirty="0"/>
          </a:p>
        </p:txBody>
      </p:sp>
      <p:sp>
        <p:nvSpPr>
          <p:cNvPr id="8" name="Title 7"/>
          <p:cNvSpPr>
            <a:spLocks noGrp="1"/>
          </p:cNvSpPr>
          <p:nvPr>
            <p:ph type="title"/>
          </p:nvPr>
        </p:nvSpPr>
        <p:spPr/>
        <p:txBody>
          <a:bodyPr/>
          <a:lstStyle/>
          <a:p>
            <a:r>
              <a:rPr lang="en-US"/>
              <a:t>Click to edit Master title style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11998373" y="4846320"/>
            <a:ext cx="190452"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11998044"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09441" y="5715000"/>
            <a:ext cx="10868369"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E79DB54-BF71-4A34-8CC0-AFEB9C76945D}" type="datetime1">
              <a:rPr lang="en-IN" smtClean="0"/>
              <a:t>24-05-2019</a:t>
            </a:fld>
            <a:endParaRPr lang="en-IN"/>
          </a:p>
        </p:txBody>
      </p:sp>
      <p:sp>
        <p:nvSpPr>
          <p:cNvPr id="8" name="Title 7"/>
          <p:cNvSpPr>
            <a:spLocks noGrp="1"/>
          </p:cNvSpPr>
          <p:nvPr>
            <p:ph type="title"/>
          </p:nvPr>
        </p:nvSpPr>
        <p:spPr>
          <a:xfrm>
            <a:off x="609441" y="4953000"/>
            <a:ext cx="10868369" cy="762000"/>
          </a:xfrm>
        </p:spPr>
        <p:txBody>
          <a:bodyPr anchor="t">
            <a:normAutofit/>
          </a:bodyPr>
          <a:lstStyle>
            <a:lvl1pPr>
              <a:defRPr sz="3200"/>
            </a:lvl1pPr>
          </a:lstStyle>
          <a:p>
            <a:r>
              <a:rPr lang="en-US"/>
              <a:t>Click to edit Master title style</a:t>
            </a:r>
            <a:endParaRPr lang="en-US" dirty="0"/>
          </a:p>
        </p:txBody>
      </p:sp>
      <p:sp>
        <p:nvSpPr>
          <p:cNvPr id="10" name="Rectangle 9"/>
          <p:cNvSpPr/>
          <p:nvPr/>
        </p:nvSpPr>
        <p:spPr>
          <a:xfrm>
            <a:off x="11998373" y="0"/>
            <a:ext cx="190452"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6"/>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a:t>
            </a:fld>
            <a:endParaRPr lang="en-IN"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441" y="152718"/>
            <a:ext cx="10813563" cy="1218882"/>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609440" y="1556793"/>
            <a:ext cx="10834921" cy="482453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1804" y="6525344"/>
            <a:ext cx="4570809" cy="304800"/>
          </a:xfrm>
          <a:prstGeom prst="rect">
            <a:avLst/>
          </a:prstGeom>
        </p:spPr>
        <p:txBody>
          <a:bodyPr vert="horz" lIns="91440" tIns="45720" rIns="91440" bIns="0" rtlCol="0" anchor="b"/>
          <a:lstStyle>
            <a:lvl1pPr algn="l">
              <a:defRPr sz="1000">
                <a:solidFill>
                  <a:schemeClr val="tx1"/>
                </a:solidFill>
              </a:defRPr>
            </a:lvl1pPr>
          </a:lstStyle>
          <a:p>
            <a:fld id="{B3A5596B-9E9D-47BD-B284-03C35FEA81F2}" type="datetime1">
              <a:rPr lang="en-IN" smtClean="0"/>
              <a:t>24-05-2019</a:t>
            </a:fld>
            <a:endParaRPr lang="en-IN"/>
          </a:p>
        </p:txBody>
      </p:sp>
      <p:sp>
        <p:nvSpPr>
          <p:cNvPr id="6" name="Slide Number Placeholder 5"/>
          <p:cNvSpPr>
            <a:spLocks noGrp="1"/>
          </p:cNvSpPr>
          <p:nvPr>
            <p:ph type="sldNum" sz="quarter" idx="4"/>
          </p:nvPr>
        </p:nvSpPr>
        <p:spPr>
          <a:xfrm rot="16200000">
            <a:off x="11546828" y="6344959"/>
            <a:ext cx="560617" cy="376216"/>
          </a:xfrm>
          <a:prstGeom prst="rect">
            <a:avLst/>
          </a:prstGeom>
        </p:spPr>
        <p:txBody>
          <a:bodyPr vert="horz" lIns="91440" tIns="45720" rIns="91440" bIns="45720" rtlCol="0" anchor="ctr"/>
          <a:lstStyle>
            <a:lvl1pPr algn="l">
              <a:defRPr sz="1500" b="1">
                <a:solidFill>
                  <a:schemeClr val="tx2"/>
                </a:solidFill>
              </a:defRPr>
            </a:lvl1pPr>
          </a:lstStyle>
          <a:p>
            <a:fld id="{2A013F82-EE5E-44EE-A61D-E31C6657F26F}" type="slidenum">
              <a:rPr lang="en-IN" smtClean="0"/>
              <a:pPr/>
              <a:t>‹#›</a:t>
            </a:fld>
            <a:endParaRPr lang="en-IN" dirty="0"/>
          </a:p>
        </p:txBody>
      </p:sp>
      <p:sp>
        <p:nvSpPr>
          <p:cNvPr id="7" name="Rectangle 6"/>
          <p:cNvSpPr/>
          <p:nvPr/>
        </p:nvSpPr>
        <p:spPr>
          <a:xfrm>
            <a:off x="11998373" y="0"/>
            <a:ext cx="190452"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1998373" y="1371600"/>
            <a:ext cx="190452"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spcBef>
          <a:spcPct val="0"/>
        </a:spcBef>
        <a:buNone/>
        <a:defRPr sz="3600" b="1" kern="1200" cap="none" spc="-60" baseline="0">
          <a:solidFill>
            <a:schemeClr val="tx2"/>
          </a:solidFill>
          <a:latin typeface="Cambria" pitchFamily="18" charset="0"/>
          <a:ea typeface="+mj-ea"/>
          <a:cs typeface="+mj-cs"/>
        </a:defRPr>
      </a:lvl1pPr>
    </p:titleStyle>
    <p:bodyStyle>
      <a:lvl1pPr marL="0" indent="0" algn="just" defTabSz="914400" rtl="0" eaLnBrk="1" latinLnBrk="0" hangingPunct="1">
        <a:lnSpc>
          <a:spcPct val="150000"/>
        </a:lnSpc>
        <a:spcBef>
          <a:spcPts val="0"/>
        </a:spcBef>
        <a:spcAft>
          <a:spcPts val="600"/>
        </a:spcAft>
        <a:buFont typeface="Arial" pitchFamily="34" charset="0"/>
        <a:buNone/>
        <a:defRPr sz="2000" b="1" kern="1200">
          <a:solidFill>
            <a:schemeClr val="tx1"/>
          </a:solidFill>
          <a:latin typeface="Cambria" pitchFamily="18" charset="0"/>
          <a:ea typeface="+mn-ea"/>
          <a:cs typeface="+mn-cs"/>
        </a:defRPr>
      </a:lvl1pPr>
      <a:lvl2pPr marL="457200" indent="-182880" algn="just" defTabSz="914400" rtl="0" eaLnBrk="1" latinLnBrk="0" hangingPunct="1">
        <a:lnSpc>
          <a:spcPct val="150000"/>
        </a:lnSpc>
        <a:spcBef>
          <a:spcPts val="0"/>
        </a:spcBef>
        <a:buClr>
          <a:schemeClr val="tx2"/>
        </a:buClr>
        <a:buFont typeface="Arial" pitchFamily="34" charset="0"/>
        <a:buChar char="•"/>
        <a:defRPr sz="2000" kern="1200">
          <a:solidFill>
            <a:schemeClr val="tx1"/>
          </a:solidFill>
          <a:latin typeface="Cambria" pitchFamily="18" charset="0"/>
          <a:ea typeface="+mn-ea"/>
          <a:cs typeface="+mn-cs"/>
        </a:defRPr>
      </a:lvl2pPr>
      <a:lvl3pPr marL="1143000" indent="-228600" algn="just" defTabSz="914400" rtl="0" eaLnBrk="1" latinLnBrk="0" hangingPunct="1">
        <a:lnSpc>
          <a:spcPct val="150000"/>
        </a:lnSpc>
        <a:spcBef>
          <a:spcPts val="0"/>
        </a:spcBef>
        <a:buClr>
          <a:schemeClr val="tx2"/>
        </a:buClr>
        <a:buFont typeface="Arial" pitchFamily="34" charset="0"/>
        <a:buChar char="•"/>
        <a:defRPr sz="1800" kern="1200">
          <a:solidFill>
            <a:schemeClr val="tx1"/>
          </a:solidFill>
          <a:latin typeface="Cambria" pitchFamily="18" charset="0"/>
          <a:ea typeface="+mn-ea"/>
          <a:cs typeface="+mn-cs"/>
        </a:defRPr>
      </a:lvl3pPr>
      <a:lvl4pPr marL="1600200" indent="-228600" algn="just" defTabSz="914400" rtl="0" eaLnBrk="1" latinLnBrk="0" hangingPunct="1">
        <a:lnSpc>
          <a:spcPct val="150000"/>
        </a:lnSpc>
        <a:spcBef>
          <a:spcPts val="0"/>
        </a:spcBef>
        <a:buClr>
          <a:schemeClr val="tx2"/>
        </a:buClr>
        <a:buFont typeface="Arial" pitchFamily="34" charset="0"/>
        <a:buChar char="•"/>
        <a:defRPr sz="1800" kern="1200">
          <a:solidFill>
            <a:schemeClr val="tx1"/>
          </a:solidFill>
          <a:latin typeface="Cambria" pitchFamily="18" charset="0"/>
          <a:ea typeface="+mn-ea"/>
          <a:cs typeface="+mn-cs"/>
        </a:defRPr>
      </a:lvl4pPr>
      <a:lvl5pPr marL="2057400" indent="-228600" algn="just" defTabSz="914400" rtl="0" eaLnBrk="1" latinLnBrk="0" hangingPunct="1">
        <a:lnSpc>
          <a:spcPct val="150000"/>
        </a:lnSpc>
        <a:spcBef>
          <a:spcPts val="0"/>
        </a:spcBef>
        <a:buClr>
          <a:schemeClr val="tx2"/>
        </a:buClr>
        <a:buFont typeface="Arial" pitchFamily="34" charset="0"/>
        <a:buChar char="•"/>
        <a:defRPr sz="1800" kern="1200" baseline="0">
          <a:solidFill>
            <a:schemeClr val="tx1"/>
          </a:solidFill>
          <a:latin typeface="Cambria" pitchFamily="18" charset="0"/>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www.radiopub.fr/blog/2009/05/pour-mieux-vendre-identifiez-les-techniques-de-negociation-des-acheteurs/"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extLst>
              <a:ext uri="{837473B0-CC2E-450A-ABE3-18F120FF3D39}">
                <a1611:picAttrSrcUrl xmlns:a1611="http://schemas.microsoft.com/office/drawing/2016/11/main" r:id="rId4"/>
              </a:ext>
            </a:extLst>
          </a:blip>
          <a:srcRect/>
          <a:stretch>
            <a:fillRect t="-10000" b="-10000"/>
          </a:stretch>
        </a:blip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5B41146-5CB7-4302-8732-D14A29D03649}"/>
              </a:ext>
            </a:extLst>
          </p:cNvPr>
          <p:cNvPicPr>
            <a:picLocks noChangeAspect="1"/>
          </p:cNvPicPr>
          <p:nvPr/>
        </p:nvPicPr>
        <p:blipFill rotWithShape="1">
          <a:blip r:embed="rId5">
            <a:extLst>
              <a:ext uri="{28A0092B-C50C-407E-A947-70E740481C1C}">
                <a14:useLocalDpi xmlns:a14="http://schemas.microsoft.com/office/drawing/2010/main" val="0"/>
              </a:ext>
            </a:extLst>
          </a:blip>
          <a:srcRect l="20919" t="29961" r="19428" b="33271"/>
          <a:stretch/>
        </p:blipFill>
        <p:spPr>
          <a:xfrm>
            <a:off x="0" y="1"/>
            <a:ext cx="2205980" cy="1614694"/>
          </a:xfrm>
          <a:prstGeom prst="rect">
            <a:avLst/>
          </a:prstGeom>
        </p:spPr>
      </p:pic>
      <p:sp>
        <p:nvSpPr>
          <p:cNvPr id="5" name="Title 4"/>
          <p:cNvSpPr>
            <a:spLocks noGrp="1"/>
          </p:cNvSpPr>
          <p:nvPr>
            <p:ph type="ctrTitle"/>
          </p:nvPr>
        </p:nvSpPr>
        <p:spPr>
          <a:xfrm>
            <a:off x="3502124" y="188639"/>
            <a:ext cx="5544616" cy="1440161"/>
          </a:xfrm>
        </p:spPr>
        <p:txBody>
          <a:bodyPr/>
          <a:lstStyle/>
          <a:p>
            <a:pPr algn="ctr"/>
            <a:r>
              <a:rPr lang="en-US" sz="3600" dirty="0">
                <a:latin typeface="+mj-lt"/>
              </a:rPr>
              <a:t>GST – </a:t>
            </a:r>
            <a:r>
              <a:rPr lang="en-IN" sz="3600" dirty="0">
                <a:latin typeface="+mj-lt"/>
              </a:rPr>
              <a:t>Annual Return</a:t>
            </a:r>
            <a:endParaRPr lang="en-US" sz="3600" dirty="0">
              <a:latin typeface="+mj-lt"/>
            </a:endParaRPr>
          </a:p>
        </p:txBody>
      </p:sp>
      <p:sp>
        <p:nvSpPr>
          <p:cNvPr id="7" name="Title 1"/>
          <p:cNvSpPr txBox="1">
            <a:spLocks/>
          </p:cNvSpPr>
          <p:nvPr/>
        </p:nvSpPr>
        <p:spPr>
          <a:xfrm>
            <a:off x="826746" y="917017"/>
            <a:ext cx="5112568" cy="51845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rgbClr val="C00000"/>
                </a:solidFill>
                <a:latin typeface="Verdana" pitchFamily="34" charset="0"/>
                <a:ea typeface="Verdana" pitchFamily="34" charset="0"/>
                <a:cs typeface="Verdana" pitchFamily="34" charset="0"/>
              </a:defRPr>
            </a:lvl1pPr>
          </a:lstStyle>
          <a:p>
            <a:endParaRPr lang="en-IN" sz="3200" b="1" dirty="0"/>
          </a:p>
        </p:txBody>
      </p:sp>
    </p:spTree>
    <p:extLst>
      <p:ext uri="{BB962C8B-B14F-4D97-AF65-F5344CB8AC3E}">
        <p14:creationId xmlns:p14="http://schemas.microsoft.com/office/powerpoint/2010/main" val="1402421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800" dirty="0">
                <a:latin typeface="+mj-lt"/>
              </a:rPr>
              <a:t>Structure of Form 9</a:t>
            </a:r>
            <a:endParaRPr lang="en-US" sz="3800" b="1" dirty="0">
              <a:latin typeface="+mj-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10</a:t>
            </a:fld>
            <a:endParaRPr lang="en-IN" dirty="0"/>
          </a:p>
        </p:txBody>
      </p:sp>
      <p:graphicFrame>
        <p:nvGraphicFramePr>
          <p:cNvPr id="5" name="Table 4">
            <a:extLst>
              <a:ext uri="{FF2B5EF4-FFF2-40B4-BE49-F238E27FC236}">
                <a16:creationId xmlns:a16="http://schemas.microsoft.com/office/drawing/2014/main" id="{BA015608-26CB-4FD0-A53E-440339147AF9}"/>
              </a:ext>
            </a:extLst>
          </p:cNvPr>
          <p:cNvGraphicFramePr>
            <a:graphicFrameLocks noGrp="1"/>
          </p:cNvGraphicFramePr>
          <p:nvPr>
            <p:extLst>
              <p:ext uri="{D42A27DB-BD31-4B8C-83A1-F6EECF244321}">
                <p14:modId xmlns:p14="http://schemas.microsoft.com/office/powerpoint/2010/main" val="3745887657"/>
              </p:ext>
            </p:extLst>
          </p:nvPr>
        </p:nvGraphicFramePr>
        <p:xfrm>
          <a:off x="627676" y="1628800"/>
          <a:ext cx="10795328" cy="4907783"/>
        </p:xfrm>
        <a:graphic>
          <a:graphicData uri="http://schemas.openxmlformats.org/drawingml/2006/table">
            <a:tbl>
              <a:tblPr firstRow="1" bandRow="1">
                <a:tableStyleId>{E8B1032C-EA38-4F05-BA0D-38AFFFC7BED3}</a:tableStyleId>
              </a:tblPr>
              <a:tblGrid>
                <a:gridCol w="1578304">
                  <a:extLst>
                    <a:ext uri="{9D8B030D-6E8A-4147-A177-3AD203B41FA5}">
                      <a16:colId xmlns:a16="http://schemas.microsoft.com/office/drawing/2014/main" val="863291682"/>
                    </a:ext>
                  </a:extLst>
                </a:gridCol>
                <a:gridCol w="9217024">
                  <a:extLst>
                    <a:ext uri="{9D8B030D-6E8A-4147-A177-3AD203B41FA5}">
                      <a16:colId xmlns:a16="http://schemas.microsoft.com/office/drawing/2014/main" val="1613448068"/>
                    </a:ext>
                  </a:extLst>
                </a:gridCol>
              </a:tblGrid>
              <a:tr h="669575">
                <a:tc>
                  <a:txBody>
                    <a:bodyPr/>
                    <a:lstStyle/>
                    <a:p>
                      <a:r>
                        <a:rPr lang="en-IN" sz="2400" dirty="0"/>
                        <a:t>Point No</a:t>
                      </a:r>
                    </a:p>
                  </a:txBody>
                  <a:tcPr/>
                </a:tc>
                <a:tc>
                  <a:txBody>
                    <a:bodyPr/>
                    <a:lstStyle/>
                    <a:p>
                      <a:r>
                        <a:rPr lang="en-IN" sz="2400" dirty="0"/>
                        <a:t>Details to be provided</a:t>
                      </a:r>
                    </a:p>
                  </a:txBody>
                  <a:tcPr/>
                </a:tc>
                <a:extLst>
                  <a:ext uri="{0D108BD9-81ED-4DB2-BD59-A6C34878D82A}">
                    <a16:rowId xmlns:a16="http://schemas.microsoft.com/office/drawing/2014/main" val="841578078"/>
                  </a:ext>
                </a:extLst>
              </a:tr>
              <a:tr h="554561">
                <a:tc>
                  <a:txBody>
                    <a:bodyPr/>
                    <a:lstStyle/>
                    <a:p>
                      <a:r>
                        <a:rPr lang="en-IN" sz="2400" dirty="0"/>
                        <a:t>Point I</a:t>
                      </a:r>
                    </a:p>
                  </a:txBody>
                  <a:tcPr/>
                </a:tc>
                <a:tc>
                  <a:txBody>
                    <a:bodyPr/>
                    <a:lstStyle/>
                    <a:p>
                      <a:r>
                        <a:rPr lang="en-IN" sz="2400" dirty="0"/>
                        <a:t>Basic Details</a:t>
                      </a:r>
                    </a:p>
                  </a:txBody>
                  <a:tcPr/>
                </a:tc>
                <a:extLst>
                  <a:ext uri="{0D108BD9-81ED-4DB2-BD59-A6C34878D82A}">
                    <a16:rowId xmlns:a16="http://schemas.microsoft.com/office/drawing/2014/main" val="1998001476"/>
                  </a:ext>
                </a:extLst>
              </a:tr>
              <a:tr h="775391">
                <a:tc>
                  <a:txBody>
                    <a:bodyPr/>
                    <a:lstStyle/>
                    <a:p>
                      <a:r>
                        <a:rPr lang="en-IN" sz="2400" dirty="0"/>
                        <a:t>Point II</a:t>
                      </a:r>
                    </a:p>
                  </a:txBody>
                  <a:tcPr/>
                </a:tc>
                <a:tc>
                  <a:txBody>
                    <a:bodyPr/>
                    <a:lstStyle/>
                    <a:p>
                      <a:r>
                        <a:rPr lang="en-IN" sz="2400" dirty="0"/>
                        <a:t>Details of Outward Supplies and Inward Supplies made during the Financial Year</a:t>
                      </a:r>
                    </a:p>
                  </a:txBody>
                  <a:tcPr/>
                </a:tc>
                <a:extLst>
                  <a:ext uri="{0D108BD9-81ED-4DB2-BD59-A6C34878D82A}">
                    <a16:rowId xmlns:a16="http://schemas.microsoft.com/office/drawing/2014/main" val="887189109"/>
                  </a:ext>
                </a:extLst>
              </a:tr>
              <a:tr h="545192">
                <a:tc>
                  <a:txBody>
                    <a:bodyPr/>
                    <a:lstStyle/>
                    <a:p>
                      <a:r>
                        <a:rPr lang="en-IN" sz="2400" dirty="0"/>
                        <a:t>Point III</a:t>
                      </a:r>
                    </a:p>
                  </a:txBody>
                  <a:tcPr/>
                </a:tc>
                <a:tc>
                  <a:txBody>
                    <a:bodyPr/>
                    <a:lstStyle/>
                    <a:p>
                      <a:r>
                        <a:rPr lang="en-IN" sz="2400" dirty="0"/>
                        <a:t>Details of ITC for the Financial Year</a:t>
                      </a:r>
                    </a:p>
                  </a:txBody>
                  <a:tcPr/>
                </a:tc>
                <a:extLst>
                  <a:ext uri="{0D108BD9-81ED-4DB2-BD59-A6C34878D82A}">
                    <a16:rowId xmlns:a16="http://schemas.microsoft.com/office/drawing/2014/main" val="2095926309"/>
                  </a:ext>
                </a:extLst>
              </a:tr>
              <a:tr h="775391">
                <a:tc>
                  <a:txBody>
                    <a:bodyPr/>
                    <a:lstStyle/>
                    <a:p>
                      <a:r>
                        <a:rPr lang="en-IN" sz="2400" dirty="0"/>
                        <a:t>Point IV</a:t>
                      </a:r>
                    </a:p>
                  </a:txBody>
                  <a:tcPr/>
                </a:tc>
                <a:tc>
                  <a:txBody>
                    <a:bodyPr/>
                    <a:lstStyle/>
                    <a:p>
                      <a:r>
                        <a:rPr lang="en-IN" sz="2400" dirty="0"/>
                        <a:t>Details of Tax paid as declared in returns filed during the Financial Year</a:t>
                      </a:r>
                    </a:p>
                  </a:txBody>
                  <a:tcPr/>
                </a:tc>
                <a:extLst>
                  <a:ext uri="{0D108BD9-81ED-4DB2-BD59-A6C34878D82A}">
                    <a16:rowId xmlns:a16="http://schemas.microsoft.com/office/drawing/2014/main" val="944394877"/>
                  </a:ext>
                </a:extLst>
              </a:tr>
              <a:tr h="775391">
                <a:tc>
                  <a:txBody>
                    <a:bodyPr/>
                    <a:lstStyle/>
                    <a:p>
                      <a:r>
                        <a:rPr lang="en-IN" sz="2400" dirty="0"/>
                        <a:t>Point V</a:t>
                      </a:r>
                    </a:p>
                  </a:txBody>
                  <a:tcPr/>
                </a:tc>
                <a:tc>
                  <a:txBody>
                    <a:bodyPr/>
                    <a:lstStyle/>
                    <a:p>
                      <a:r>
                        <a:rPr lang="en-IN" sz="2400" dirty="0"/>
                        <a:t>Particulars of the transactions for the previous Financial Year declared in returns of April to March 2019</a:t>
                      </a:r>
                    </a:p>
                  </a:txBody>
                  <a:tcPr/>
                </a:tc>
                <a:extLst>
                  <a:ext uri="{0D108BD9-81ED-4DB2-BD59-A6C34878D82A}">
                    <a16:rowId xmlns:a16="http://schemas.microsoft.com/office/drawing/2014/main" val="609456046"/>
                  </a:ext>
                </a:extLst>
              </a:tr>
              <a:tr h="669575">
                <a:tc>
                  <a:txBody>
                    <a:bodyPr/>
                    <a:lstStyle/>
                    <a:p>
                      <a:r>
                        <a:rPr lang="en-IN" sz="2400" dirty="0"/>
                        <a:t>Point VI</a:t>
                      </a:r>
                    </a:p>
                  </a:txBody>
                  <a:tcPr/>
                </a:tc>
                <a:tc>
                  <a:txBody>
                    <a:bodyPr/>
                    <a:lstStyle/>
                    <a:p>
                      <a:r>
                        <a:rPr lang="en-IN" sz="2400" dirty="0"/>
                        <a:t>Other Information</a:t>
                      </a:r>
                    </a:p>
                  </a:txBody>
                  <a:tcPr/>
                </a:tc>
                <a:extLst>
                  <a:ext uri="{0D108BD9-81ED-4DB2-BD59-A6C34878D82A}">
                    <a16:rowId xmlns:a16="http://schemas.microsoft.com/office/drawing/2014/main" val="3731619705"/>
                  </a:ext>
                </a:extLst>
              </a:tr>
            </a:tbl>
          </a:graphicData>
        </a:graphic>
      </p:graphicFrame>
    </p:spTree>
    <p:extLst>
      <p:ext uri="{BB962C8B-B14F-4D97-AF65-F5344CB8AC3E}">
        <p14:creationId xmlns:p14="http://schemas.microsoft.com/office/powerpoint/2010/main" val="310999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800" dirty="0">
                <a:latin typeface="+mj-lt"/>
              </a:rPr>
              <a:t>Modification of Form 9</a:t>
            </a:r>
            <a:endParaRPr lang="en-US" sz="3800" b="1" dirty="0">
              <a:latin typeface="+mj-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11</a:t>
            </a:fld>
            <a:endParaRPr lang="en-IN" dirty="0"/>
          </a:p>
        </p:txBody>
      </p:sp>
      <p:graphicFrame>
        <p:nvGraphicFramePr>
          <p:cNvPr id="5" name="Table 4">
            <a:extLst>
              <a:ext uri="{FF2B5EF4-FFF2-40B4-BE49-F238E27FC236}">
                <a16:creationId xmlns:a16="http://schemas.microsoft.com/office/drawing/2014/main" id="{BA015608-26CB-4FD0-A53E-440339147AF9}"/>
              </a:ext>
            </a:extLst>
          </p:cNvPr>
          <p:cNvGraphicFramePr>
            <a:graphicFrameLocks noGrp="1"/>
          </p:cNvGraphicFramePr>
          <p:nvPr>
            <p:extLst>
              <p:ext uri="{D42A27DB-BD31-4B8C-83A1-F6EECF244321}">
                <p14:modId xmlns:p14="http://schemas.microsoft.com/office/powerpoint/2010/main" val="1204199102"/>
              </p:ext>
            </p:extLst>
          </p:nvPr>
        </p:nvGraphicFramePr>
        <p:xfrm>
          <a:off x="627676" y="1628800"/>
          <a:ext cx="10795328" cy="3504215"/>
        </p:xfrm>
        <a:graphic>
          <a:graphicData uri="http://schemas.openxmlformats.org/drawingml/2006/table">
            <a:tbl>
              <a:tblPr firstRow="1" bandRow="1">
                <a:tableStyleId>{E8B1032C-EA38-4F05-BA0D-38AFFFC7BED3}</a:tableStyleId>
              </a:tblPr>
              <a:tblGrid>
                <a:gridCol w="2730432">
                  <a:extLst>
                    <a:ext uri="{9D8B030D-6E8A-4147-A177-3AD203B41FA5}">
                      <a16:colId xmlns:a16="http://schemas.microsoft.com/office/drawing/2014/main" val="863291682"/>
                    </a:ext>
                  </a:extLst>
                </a:gridCol>
                <a:gridCol w="3888432">
                  <a:extLst>
                    <a:ext uri="{9D8B030D-6E8A-4147-A177-3AD203B41FA5}">
                      <a16:colId xmlns:a16="http://schemas.microsoft.com/office/drawing/2014/main" val="1613448068"/>
                    </a:ext>
                  </a:extLst>
                </a:gridCol>
                <a:gridCol w="4176464">
                  <a:extLst>
                    <a:ext uri="{9D8B030D-6E8A-4147-A177-3AD203B41FA5}">
                      <a16:colId xmlns:a16="http://schemas.microsoft.com/office/drawing/2014/main" val="2627785124"/>
                    </a:ext>
                  </a:extLst>
                </a:gridCol>
              </a:tblGrid>
              <a:tr h="669575">
                <a:tc>
                  <a:txBody>
                    <a:bodyPr/>
                    <a:lstStyle/>
                    <a:p>
                      <a:r>
                        <a:rPr lang="en-IN" sz="2400" dirty="0"/>
                        <a:t>Particulars</a:t>
                      </a:r>
                    </a:p>
                  </a:txBody>
                  <a:tcPr/>
                </a:tc>
                <a:tc>
                  <a:txBody>
                    <a:bodyPr/>
                    <a:lstStyle/>
                    <a:p>
                      <a:r>
                        <a:rPr lang="en-IN" sz="2400" dirty="0"/>
                        <a:t>Earlier Form</a:t>
                      </a:r>
                    </a:p>
                  </a:txBody>
                  <a:tcPr/>
                </a:tc>
                <a:tc>
                  <a:txBody>
                    <a:bodyPr/>
                    <a:lstStyle/>
                    <a:p>
                      <a:r>
                        <a:rPr lang="en-IN" sz="2400" dirty="0"/>
                        <a:t>New Form</a:t>
                      </a:r>
                    </a:p>
                  </a:txBody>
                  <a:tcPr/>
                </a:tc>
                <a:extLst>
                  <a:ext uri="{0D108BD9-81ED-4DB2-BD59-A6C34878D82A}">
                    <a16:rowId xmlns:a16="http://schemas.microsoft.com/office/drawing/2014/main" val="841578078"/>
                  </a:ext>
                </a:extLst>
              </a:tr>
              <a:tr h="554561">
                <a:tc>
                  <a:txBody>
                    <a:bodyPr/>
                    <a:lstStyle/>
                    <a:p>
                      <a:pPr algn="just"/>
                      <a:r>
                        <a:rPr lang="en-IN" sz="2400" dirty="0"/>
                        <a:t>Point II – Taxable Supplies</a:t>
                      </a:r>
                    </a:p>
                  </a:txBody>
                  <a:tcPr/>
                </a:tc>
                <a:tc>
                  <a:txBody>
                    <a:bodyPr/>
                    <a:lstStyle/>
                    <a:p>
                      <a:pPr algn="just"/>
                      <a:r>
                        <a:rPr lang="en-IN" sz="2400" dirty="0"/>
                        <a:t>Supplies as </a:t>
                      </a:r>
                      <a:r>
                        <a:rPr lang="en-IN" sz="2400" b="1" u="sng" dirty="0"/>
                        <a:t>declared in returns</a:t>
                      </a:r>
                      <a:r>
                        <a:rPr lang="en-IN" sz="2400" dirty="0"/>
                        <a:t> filed in FY 17-18</a:t>
                      </a:r>
                    </a:p>
                  </a:txBody>
                  <a:tcPr/>
                </a:tc>
                <a:tc>
                  <a:txBody>
                    <a:bodyPr/>
                    <a:lstStyle/>
                    <a:p>
                      <a:pPr algn="just"/>
                      <a:r>
                        <a:rPr lang="en-IN" sz="2400" dirty="0"/>
                        <a:t>Supplies as </a:t>
                      </a:r>
                      <a:r>
                        <a:rPr lang="en-IN" sz="2400" b="1" u="sng" dirty="0"/>
                        <a:t>made during the FY</a:t>
                      </a:r>
                      <a:r>
                        <a:rPr lang="en-IN" sz="2400" dirty="0"/>
                        <a:t> 17-18</a:t>
                      </a:r>
                    </a:p>
                  </a:txBody>
                  <a:tcPr/>
                </a:tc>
                <a:extLst>
                  <a:ext uri="{0D108BD9-81ED-4DB2-BD59-A6C34878D82A}">
                    <a16:rowId xmlns:a16="http://schemas.microsoft.com/office/drawing/2014/main" val="1998001476"/>
                  </a:ext>
                </a:extLst>
              </a:tr>
              <a:tr h="775391">
                <a:tc>
                  <a:txBody>
                    <a:bodyPr/>
                    <a:lstStyle/>
                    <a:p>
                      <a:pPr algn="just"/>
                      <a:r>
                        <a:rPr lang="en-IN" sz="2400" dirty="0"/>
                        <a:t>Point II – Non Taxable Supplies</a:t>
                      </a:r>
                    </a:p>
                  </a:txBody>
                  <a:tcPr/>
                </a:tc>
                <a:tc>
                  <a:txBody>
                    <a:bodyPr/>
                    <a:lstStyle/>
                    <a:p>
                      <a:pPr algn="just"/>
                      <a:r>
                        <a:rPr lang="en-IN" sz="2400" dirty="0"/>
                        <a:t>Did not include transaction covered by Schedule III</a:t>
                      </a:r>
                    </a:p>
                  </a:txBody>
                  <a:tcPr/>
                </a:tc>
                <a:tc>
                  <a:txBody>
                    <a:bodyPr/>
                    <a:lstStyle/>
                    <a:p>
                      <a:pPr algn="just"/>
                      <a:r>
                        <a:rPr lang="en-IN" sz="2400" dirty="0"/>
                        <a:t>Specific inclusion made to disclose transaction as No Supply</a:t>
                      </a:r>
                    </a:p>
                  </a:txBody>
                  <a:tcPr/>
                </a:tc>
                <a:extLst>
                  <a:ext uri="{0D108BD9-81ED-4DB2-BD59-A6C34878D82A}">
                    <a16:rowId xmlns:a16="http://schemas.microsoft.com/office/drawing/2014/main" val="887189109"/>
                  </a:ext>
                </a:extLst>
              </a:tr>
              <a:tr h="545192">
                <a:tc>
                  <a:txBody>
                    <a:bodyPr/>
                    <a:lstStyle/>
                    <a:p>
                      <a:pPr algn="just"/>
                      <a:r>
                        <a:rPr lang="en-IN" sz="2400" dirty="0"/>
                        <a:t>Payment of additional liability</a:t>
                      </a:r>
                    </a:p>
                  </a:txBody>
                  <a:tcPr/>
                </a:tc>
                <a:tc>
                  <a:txBody>
                    <a:bodyPr/>
                    <a:lstStyle/>
                    <a:p>
                      <a:r>
                        <a:rPr lang="en-IN" sz="2400" dirty="0"/>
                        <a:t>No provision</a:t>
                      </a:r>
                    </a:p>
                  </a:txBody>
                  <a:tcPr/>
                </a:tc>
                <a:tc>
                  <a:txBody>
                    <a:bodyPr/>
                    <a:lstStyle/>
                    <a:p>
                      <a:r>
                        <a:rPr lang="en-IN" sz="2400" dirty="0"/>
                        <a:t>Additional liability can be paid in Form DRC-03</a:t>
                      </a:r>
                    </a:p>
                  </a:txBody>
                  <a:tcPr/>
                </a:tc>
                <a:extLst>
                  <a:ext uri="{0D108BD9-81ED-4DB2-BD59-A6C34878D82A}">
                    <a16:rowId xmlns:a16="http://schemas.microsoft.com/office/drawing/2014/main" val="2095926309"/>
                  </a:ext>
                </a:extLst>
              </a:tr>
            </a:tbl>
          </a:graphicData>
        </a:graphic>
      </p:graphicFrame>
    </p:spTree>
    <p:extLst>
      <p:ext uri="{BB962C8B-B14F-4D97-AF65-F5344CB8AC3E}">
        <p14:creationId xmlns:p14="http://schemas.microsoft.com/office/powerpoint/2010/main" val="3263412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800" dirty="0">
                <a:latin typeface="+mj-lt"/>
              </a:rPr>
              <a:t>Certain Pointers</a:t>
            </a:r>
            <a:endParaRPr lang="en-US" sz="3800" b="1" dirty="0">
              <a:latin typeface="+mj-lt"/>
            </a:endParaRPr>
          </a:p>
        </p:txBody>
      </p:sp>
      <p:sp>
        <p:nvSpPr>
          <p:cNvPr id="3" name="Content Placeholder 2"/>
          <p:cNvSpPr>
            <a:spLocks noGrp="1"/>
          </p:cNvSpPr>
          <p:nvPr>
            <p:ph idx="1"/>
          </p:nvPr>
        </p:nvSpPr>
        <p:spPr>
          <a:xfrm>
            <a:off x="609440" y="1412776"/>
            <a:ext cx="10813563" cy="5040560"/>
          </a:xfrm>
        </p:spPr>
        <p:txBody>
          <a:bodyPr>
            <a:noAutofit/>
          </a:bodyPr>
          <a:lstStyle/>
          <a:p>
            <a:pPr marL="342900" indent="-342900">
              <a:buFont typeface="Wingdings" panose="05000000000000000000" pitchFamily="2" charset="2"/>
              <a:buChar char="§"/>
            </a:pPr>
            <a:r>
              <a:rPr lang="en-IN" sz="2200" dirty="0">
                <a:latin typeface="+mn-lt"/>
              </a:rPr>
              <a:t>Is there any consolidated details provided by GSTN to help in filing Annual Return?</a:t>
            </a:r>
          </a:p>
          <a:p>
            <a:pPr marL="800100" lvl="1" indent="-342900">
              <a:buFont typeface="Wingdings" panose="05000000000000000000" pitchFamily="2" charset="2"/>
              <a:buChar char="§"/>
            </a:pPr>
            <a:r>
              <a:rPr lang="en-IN" sz="2200" dirty="0">
                <a:latin typeface="+mn-lt"/>
              </a:rPr>
              <a:t>Consolidated summary of Form GSTR-1</a:t>
            </a:r>
          </a:p>
          <a:p>
            <a:pPr marL="800100" lvl="1" indent="-342900">
              <a:buFont typeface="Wingdings" panose="05000000000000000000" pitchFamily="2" charset="2"/>
              <a:buChar char="§"/>
            </a:pPr>
            <a:r>
              <a:rPr lang="en-IN" sz="2200" dirty="0">
                <a:latin typeface="+mn-lt"/>
              </a:rPr>
              <a:t>Consolidated summary of Form GSTR-3B</a:t>
            </a:r>
          </a:p>
          <a:p>
            <a:pPr marL="800100" lvl="1" indent="-342900">
              <a:buFont typeface="Wingdings" panose="05000000000000000000" pitchFamily="2" charset="2"/>
              <a:buChar char="§"/>
            </a:pPr>
            <a:r>
              <a:rPr lang="en-IN" sz="2200" dirty="0">
                <a:latin typeface="+mn-lt"/>
              </a:rPr>
              <a:t>System computed values of Form GSTR-9</a:t>
            </a:r>
          </a:p>
          <a:p>
            <a:pPr marL="800100" lvl="1" indent="-342900">
              <a:buFont typeface="Wingdings" panose="05000000000000000000" pitchFamily="2" charset="2"/>
              <a:buChar char="§"/>
            </a:pPr>
            <a:r>
              <a:rPr lang="en-IN" sz="2200" dirty="0">
                <a:latin typeface="+mn-lt"/>
              </a:rPr>
              <a:t>Preview of Draft Form GSTR-9 in PDF and Excel format </a:t>
            </a:r>
          </a:p>
          <a:p>
            <a:pPr marL="342900" indent="-342900">
              <a:buFont typeface="Wingdings" panose="05000000000000000000" pitchFamily="2" charset="2"/>
              <a:buChar char="§"/>
            </a:pPr>
            <a:endParaRPr lang="en-IN" sz="2200" dirty="0">
              <a:latin typeface="+mn-lt"/>
            </a:endParaRPr>
          </a:p>
          <a:p>
            <a:pPr marL="342900" indent="-342900">
              <a:buFont typeface="Wingdings" panose="05000000000000000000" pitchFamily="2" charset="2"/>
              <a:buChar char="§"/>
            </a:pPr>
            <a:r>
              <a:rPr lang="en-IN" sz="2200" dirty="0">
                <a:latin typeface="+mn-lt"/>
              </a:rPr>
              <a:t>What are the methods in which the Annual Return can be uploaded?</a:t>
            </a:r>
          </a:p>
          <a:p>
            <a:pPr marL="800100" lvl="1" indent="-342900">
              <a:buFont typeface="Wingdings" panose="05000000000000000000" pitchFamily="2" charset="2"/>
              <a:buChar char="§"/>
            </a:pPr>
            <a:r>
              <a:rPr lang="en-IN" sz="2200" dirty="0">
                <a:latin typeface="+mn-lt"/>
              </a:rPr>
              <a:t>Online as well as Offline method</a:t>
            </a:r>
          </a:p>
          <a:p>
            <a:pPr marL="800100" lvl="1" indent="-342900">
              <a:buFont typeface="Wingdings" panose="05000000000000000000" pitchFamily="2" charset="2"/>
              <a:buChar char="§"/>
            </a:pPr>
            <a:endParaRPr lang="en-IN" sz="2200" dirty="0">
              <a:latin typeface="+mn-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12</a:t>
            </a:fld>
            <a:endParaRPr lang="en-IN" dirty="0"/>
          </a:p>
        </p:txBody>
      </p:sp>
    </p:spTree>
    <p:extLst>
      <p:ext uri="{BB962C8B-B14F-4D97-AF65-F5344CB8AC3E}">
        <p14:creationId xmlns:p14="http://schemas.microsoft.com/office/powerpoint/2010/main" val="850817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37828" y="2682786"/>
            <a:ext cx="10297144" cy="1754326"/>
          </a:xfrm>
          <a:prstGeom prst="rect">
            <a:avLst/>
          </a:prstGeom>
          <a:noFill/>
        </p:spPr>
        <p:txBody>
          <a:bodyPr wrap="square" rtlCol="0">
            <a:spAutoFit/>
          </a:bodyPr>
          <a:lstStyle/>
          <a:p>
            <a:pPr algn="ctr"/>
            <a:r>
              <a:rPr lang="en-US" sz="5400" b="1" dirty="0">
                <a:solidFill>
                  <a:schemeClr val="bg1"/>
                </a:solidFill>
                <a:latin typeface="+mj-lt"/>
                <a:ea typeface="Verdana" pitchFamily="34" charset="0"/>
                <a:cs typeface="Verdana" pitchFamily="34" charset="0"/>
              </a:rPr>
              <a:t>Point wise analysis of FORM – 9</a:t>
            </a:r>
          </a:p>
        </p:txBody>
      </p:sp>
    </p:spTree>
    <p:extLst>
      <p:ext uri="{BB962C8B-B14F-4D97-AF65-F5344CB8AC3E}">
        <p14:creationId xmlns:p14="http://schemas.microsoft.com/office/powerpoint/2010/main" val="3686419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E923886-A23F-49A9-9AB9-E9057043A7D7}"/>
              </a:ext>
            </a:extLst>
          </p:cNvPr>
          <p:cNvSpPr txBox="1"/>
          <p:nvPr/>
        </p:nvSpPr>
        <p:spPr>
          <a:xfrm>
            <a:off x="477788" y="2204864"/>
            <a:ext cx="11083361" cy="720080"/>
          </a:xfrm>
          <a:prstGeom prst="rect">
            <a:avLst/>
          </a:prstGeom>
          <a:ln w="57150"/>
        </p:spPr>
        <p:style>
          <a:lnRef idx="2">
            <a:schemeClr val="accent5"/>
          </a:lnRef>
          <a:fillRef idx="1">
            <a:schemeClr val="lt1"/>
          </a:fillRef>
          <a:effectRef idx="0">
            <a:schemeClr val="accent5"/>
          </a:effectRef>
          <a:fontRef idx="minor">
            <a:schemeClr val="dk1"/>
          </a:fontRef>
        </p:style>
        <p:txBody>
          <a:bodyPr wrap="square" rtlCol="0">
            <a:spAutoFit/>
          </a:bodyPr>
          <a:lstStyle/>
          <a:p>
            <a:endParaRPr lang="en-IN" dirty="0"/>
          </a:p>
        </p:txBody>
      </p:sp>
      <p:sp>
        <p:nvSpPr>
          <p:cNvPr id="2" name="Title 1"/>
          <p:cNvSpPr>
            <a:spLocks noGrp="1"/>
          </p:cNvSpPr>
          <p:nvPr>
            <p:ph type="title"/>
          </p:nvPr>
        </p:nvSpPr>
        <p:spPr/>
        <p:txBody>
          <a:bodyPr>
            <a:normAutofit/>
          </a:bodyPr>
          <a:lstStyle/>
          <a:p>
            <a:r>
              <a:rPr lang="en-IN" sz="3800" dirty="0">
                <a:latin typeface="+mj-lt"/>
              </a:rPr>
              <a:t>Structure of Form 9</a:t>
            </a:r>
            <a:endParaRPr lang="en-US" sz="3800" b="1" dirty="0">
              <a:latin typeface="+mj-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14</a:t>
            </a:fld>
            <a:endParaRPr lang="en-IN" dirty="0"/>
          </a:p>
        </p:txBody>
      </p:sp>
      <p:graphicFrame>
        <p:nvGraphicFramePr>
          <p:cNvPr id="5" name="Table 4">
            <a:extLst>
              <a:ext uri="{FF2B5EF4-FFF2-40B4-BE49-F238E27FC236}">
                <a16:creationId xmlns:a16="http://schemas.microsoft.com/office/drawing/2014/main" id="{BA015608-26CB-4FD0-A53E-440339147AF9}"/>
              </a:ext>
            </a:extLst>
          </p:cNvPr>
          <p:cNvGraphicFramePr>
            <a:graphicFrameLocks noGrp="1"/>
          </p:cNvGraphicFramePr>
          <p:nvPr/>
        </p:nvGraphicFramePr>
        <p:xfrm>
          <a:off x="627676" y="1628800"/>
          <a:ext cx="10795328" cy="4907783"/>
        </p:xfrm>
        <a:graphic>
          <a:graphicData uri="http://schemas.openxmlformats.org/drawingml/2006/table">
            <a:tbl>
              <a:tblPr firstRow="1" bandRow="1">
                <a:tableStyleId>{E8B1032C-EA38-4F05-BA0D-38AFFFC7BED3}</a:tableStyleId>
              </a:tblPr>
              <a:tblGrid>
                <a:gridCol w="1578304">
                  <a:extLst>
                    <a:ext uri="{9D8B030D-6E8A-4147-A177-3AD203B41FA5}">
                      <a16:colId xmlns:a16="http://schemas.microsoft.com/office/drawing/2014/main" val="863291682"/>
                    </a:ext>
                  </a:extLst>
                </a:gridCol>
                <a:gridCol w="9217024">
                  <a:extLst>
                    <a:ext uri="{9D8B030D-6E8A-4147-A177-3AD203B41FA5}">
                      <a16:colId xmlns:a16="http://schemas.microsoft.com/office/drawing/2014/main" val="1613448068"/>
                    </a:ext>
                  </a:extLst>
                </a:gridCol>
              </a:tblGrid>
              <a:tr h="669575">
                <a:tc>
                  <a:txBody>
                    <a:bodyPr/>
                    <a:lstStyle/>
                    <a:p>
                      <a:r>
                        <a:rPr lang="en-IN" sz="2400" dirty="0"/>
                        <a:t>Point No</a:t>
                      </a:r>
                    </a:p>
                  </a:txBody>
                  <a:tcPr/>
                </a:tc>
                <a:tc>
                  <a:txBody>
                    <a:bodyPr/>
                    <a:lstStyle/>
                    <a:p>
                      <a:r>
                        <a:rPr lang="en-IN" sz="2400" dirty="0"/>
                        <a:t>Details to be provided</a:t>
                      </a:r>
                    </a:p>
                  </a:txBody>
                  <a:tcPr/>
                </a:tc>
                <a:extLst>
                  <a:ext uri="{0D108BD9-81ED-4DB2-BD59-A6C34878D82A}">
                    <a16:rowId xmlns:a16="http://schemas.microsoft.com/office/drawing/2014/main" val="841578078"/>
                  </a:ext>
                </a:extLst>
              </a:tr>
              <a:tr h="554561">
                <a:tc>
                  <a:txBody>
                    <a:bodyPr/>
                    <a:lstStyle/>
                    <a:p>
                      <a:r>
                        <a:rPr lang="en-IN" sz="2400" dirty="0"/>
                        <a:t>Point I</a:t>
                      </a:r>
                    </a:p>
                  </a:txBody>
                  <a:tcPr/>
                </a:tc>
                <a:tc>
                  <a:txBody>
                    <a:bodyPr/>
                    <a:lstStyle/>
                    <a:p>
                      <a:r>
                        <a:rPr lang="en-IN" sz="2400" dirty="0"/>
                        <a:t>Basic Details</a:t>
                      </a:r>
                    </a:p>
                  </a:txBody>
                  <a:tcPr/>
                </a:tc>
                <a:extLst>
                  <a:ext uri="{0D108BD9-81ED-4DB2-BD59-A6C34878D82A}">
                    <a16:rowId xmlns:a16="http://schemas.microsoft.com/office/drawing/2014/main" val="1998001476"/>
                  </a:ext>
                </a:extLst>
              </a:tr>
              <a:tr h="775391">
                <a:tc>
                  <a:txBody>
                    <a:bodyPr/>
                    <a:lstStyle/>
                    <a:p>
                      <a:r>
                        <a:rPr lang="en-IN" sz="2400" dirty="0"/>
                        <a:t>Point II</a:t>
                      </a:r>
                    </a:p>
                  </a:txBody>
                  <a:tcPr/>
                </a:tc>
                <a:tc>
                  <a:txBody>
                    <a:bodyPr/>
                    <a:lstStyle/>
                    <a:p>
                      <a:r>
                        <a:rPr lang="en-IN" sz="2400" dirty="0"/>
                        <a:t>Details of Outward Supplies and Inward Supplies made during the Financial Year</a:t>
                      </a:r>
                    </a:p>
                  </a:txBody>
                  <a:tcPr/>
                </a:tc>
                <a:extLst>
                  <a:ext uri="{0D108BD9-81ED-4DB2-BD59-A6C34878D82A}">
                    <a16:rowId xmlns:a16="http://schemas.microsoft.com/office/drawing/2014/main" val="887189109"/>
                  </a:ext>
                </a:extLst>
              </a:tr>
              <a:tr h="545192">
                <a:tc>
                  <a:txBody>
                    <a:bodyPr/>
                    <a:lstStyle/>
                    <a:p>
                      <a:r>
                        <a:rPr lang="en-IN" sz="2400" dirty="0"/>
                        <a:t>Point III</a:t>
                      </a:r>
                    </a:p>
                  </a:txBody>
                  <a:tcPr/>
                </a:tc>
                <a:tc>
                  <a:txBody>
                    <a:bodyPr/>
                    <a:lstStyle/>
                    <a:p>
                      <a:r>
                        <a:rPr lang="en-IN" sz="2400" dirty="0"/>
                        <a:t>Details of ITC for the Financial Year</a:t>
                      </a:r>
                    </a:p>
                  </a:txBody>
                  <a:tcPr/>
                </a:tc>
                <a:extLst>
                  <a:ext uri="{0D108BD9-81ED-4DB2-BD59-A6C34878D82A}">
                    <a16:rowId xmlns:a16="http://schemas.microsoft.com/office/drawing/2014/main" val="2095926309"/>
                  </a:ext>
                </a:extLst>
              </a:tr>
              <a:tr h="775391">
                <a:tc>
                  <a:txBody>
                    <a:bodyPr/>
                    <a:lstStyle/>
                    <a:p>
                      <a:r>
                        <a:rPr lang="en-IN" sz="2400" dirty="0"/>
                        <a:t>Point IV</a:t>
                      </a:r>
                    </a:p>
                  </a:txBody>
                  <a:tcPr/>
                </a:tc>
                <a:tc>
                  <a:txBody>
                    <a:bodyPr/>
                    <a:lstStyle/>
                    <a:p>
                      <a:r>
                        <a:rPr lang="en-IN" sz="2400" dirty="0"/>
                        <a:t>Details of Tax paid as declared in returns filed during the Financial Year</a:t>
                      </a:r>
                    </a:p>
                  </a:txBody>
                  <a:tcPr/>
                </a:tc>
                <a:extLst>
                  <a:ext uri="{0D108BD9-81ED-4DB2-BD59-A6C34878D82A}">
                    <a16:rowId xmlns:a16="http://schemas.microsoft.com/office/drawing/2014/main" val="944394877"/>
                  </a:ext>
                </a:extLst>
              </a:tr>
              <a:tr h="775391">
                <a:tc>
                  <a:txBody>
                    <a:bodyPr/>
                    <a:lstStyle/>
                    <a:p>
                      <a:r>
                        <a:rPr lang="en-IN" sz="2400" dirty="0"/>
                        <a:t>Point V</a:t>
                      </a:r>
                    </a:p>
                  </a:txBody>
                  <a:tcPr/>
                </a:tc>
                <a:tc>
                  <a:txBody>
                    <a:bodyPr/>
                    <a:lstStyle/>
                    <a:p>
                      <a:r>
                        <a:rPr lang="en-IN" sz="2400" dirty="0"/>
                        <a:t>Particulars of the transactions for the previous Financial Year declared in returns of April to March 2019</a:t>
                      </a:r>
                    </a:p>
                  </a:txBody>
                  <a:tcPr/>
                </a:tc>
                <a:extLst>
                  <a:ext uri="{0D108BD9-81ED-4DB2-BD59-A6C34878D82A}">
                    <a16:rowId xmlns:a16="http://schemas.microsoft.com/office/drawing/2014/main" val="609456046"/>
                  </a:ext>
                </a:extLst>
              </a:tr>
              <a:tr h="669575">
                <a:tc>
                  <a:txBody>
                    <a:bodyPr/>
                    <a:lstStyle/>
                    <a:p>
                      <a:r>
                        <a:rPr lang="en-IN" sz="2400" dirty="0"/>
                        <a:t>Point VI</a:t>
                      </a:r>
                    </a:p>
                  </a:txBody>
                  <a:tcPr/>
                </a:tc>
                <a:tc>
                  <a:txBody>
                    <a:bodyPr/>
                    <a:lstStyle/>
                    <a:p>
                      <a:r>
                        <a:rPr lang="en-IN" sz="2400" dirty="0"/>
                        <a:t>Other Information</a:t>
                      </a:r>
                    </a:p>
                  </a:txBody>
                  <a:tcPr/>
                </a:tc>
                <a:extLst>
                  <a:ext uri="{0D108BD9-81ED-4DB2-BD59-A6C34878D82A}">
                    <a16:rowId xmlns:a16="http://schemas.microsoft.com/office/drawing/2014/main" val="3731619705"/>
                  </a:ext>
                </a:extLst>
              </a:tr>
            </a:tbl>
          </a:graphicData>
        </a:graphic>
      </p:graphicFrame>
    </p:spTree>
    <p:extLst>
      <p:ext uri="{BB962C8B-B14F-4D97-AF65-F5344CB8AC3E}">
        <p14:creationId xmlns:p14="http://schemas.microsoft.com/office/powerpoint/2010/main" val="382875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800" b="1" dirty="0">
                <a:latin typeface="+mj-lt"/>
              </a:rPr>
              <a:t>Point I – Basic Details</a:t>
            </a:r>
            <a:endParaRPr lang="en-US" sz="3800" b="1" dirty="0">
              <a:latin typeface="+mj-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15</a:t>
            </a:fld>
            <a:endParaRPr lang="en-IN" dirty="0"/>
          </a:p>
        </p:txBody>
      </p:sp>
      <p:graphicFrame>
        <p:nvGraphicFramePr>
          <p:cNvPr id="6" name="Table 5">
            <a:extLst>
              <a:ext uri="{FF2B5EF4-FFF2-40B4-BE49-F238E27FC236}">
                <a16:creationId xmlns:a16="http://schemas.microsoft.com/office/drawing/2014/main" id="{A19C1A54-4EF7-4D38-BAC0-12A5A109C0C5}"/>
              </a:ext>
            </a:extLst>
          </p:cNvPr>
          <p:cNvGraphicFramePr>
            <a:graphicFrameLocks noGrp="1"/>
          </p:cNvGraphicFramePr>
          <p:nvPr>
            <p:extLst>
              <p:ext uri="{D42A27DB-BD31-4B8C-83A1-F6EECF244321}">
                <p14:modId xmlns:p14="http://schemas.microsoft.com/office/powerpoint/2010/main" val="3635757882"/>
              </p:ext>
            </p:extLst>
          </p:nvPr>
        </p:nvGraphicFramePr>
        <p:xfrm>
          <a:off x="633004" y="1844824"/>
          <a:ext cx="10789999" cy="3000335"/>
        </p:xfrm>
        <a:graphic>
          <a:graphicData uri="http://schemas.openxmlformats.org/drawingml/2006/table">
            <a:tbl>
              <a:tblPr firstRow="1" bandRow="1">
                <a:tableStyleId>{E8B1032C-EA38-4F05-BA0D-38AFFFC7BED3}</a:tableStyleId>
              </a:tblPr>
              <a:tblGrid>
                <a:gridCol w="780888">
                  <a:extLst>
                    <a:ext uri="{9D8B030D-6E8A-4147-A177-3AD203B41FA5}">
                      <a16:colId xmlns:a16="http://schemas.microsoft.com/office/drawing/2014/main" val="2614732198"/>
                    </a:ext>
                  </a:extLst>
                </a:gridCol>
                <a:gridCol w="5610525">
                  <a:extLst>
                    <a:ext uri="{9D8B030D-6E8A-4147-A177-3AD203B41FA5}">
                      <a16:colId xmlns:a16="http://schemas.microsoft.com/office/drawing/2014/main" val="1014749239"/>
                    </a:ext>
                  </a:extLst>
                </a:gridCol>
                <a:gridCol w="4398586">
                  <a:extLst>
                    <a:ext uri="{9D8B030D-6E8A-4147-A177-3AD203B41FA5}">
                      <a16:colId xmlns:a16="http://schemas.microsoft.com/office/drawing/2014/main" val="2666768028"/>
                    </a:ext>
                  </a:extLst>
                </a:gridCol>
              </a:tblGrid>
              <a:tr h="600067">
                <a:tc>
                  <a:txBody>
                    <a:bodyPr/>
                    <a:lstStyle/>
                    <a:p>
                      <a:r>
                        <a:rPr lang="en-IN" dirty="0"/>
                        <a:t>Pt I </a:t>
                      </a:r>
                    </a:p>
                  </a:txBody>
                  <a:tcPr/>
                </a:tc>
                <a:tc>
                  <a:txBody>
                    <a:bodyPr/>
                    <a:lstStyle/>
                    <a:p>
                      <a:r>
                        <a:rPr lang="en-IN" dirty="0"/>
                        <a:t>Basic Details</a:t>
                      </a:r>
                    </a:p>
                  </a:txBody>
                  <a:tcPr/>
                </a:tc>
                <a:tc>
                  <a:txBody>
                    <a:bodyPr/>
                    <a:lstStyle/>
                    <a:p>
                      <a:r>
                        <a:rPr lang="en-IN" dirty="0"/>
                        <a:t>Details to be provided</a:t>
                      </a:r>
                    </a:p>
                  </a:txBody>
                  <a:tcPr/>
                </a:tc>
                <a:extLst>
                  <a:ext uri="{0D108BD9-81ED-4DB2-BD59-A6C34878D82A}">
                    <a16:rowId xmlns:a16="http://schemas.microsoft.com/office/drawing/2014/main" val="4019118699"/>
                  </a:ext>
                </a:extLst>
              </a:tr>
              <a:tr h="600067">
                <a:tc>
                  <a:txBody>
                    <a:bodyPr/>
                    <a:lstStyle/>
                    <a:p>
                      <a:pPr algn="ctr"/>
                      <a:r>
                        <a:rPr lang="en-IN" dirty="0"/>
                        <a:t>1</a:t>
                      </a:r>
                    </a:p>
                  </a:txBody>
                  <a:tcPr/>
                </a:tc>
                <a:tc>
                  <a:txBody>
                    <a:bodyPr/>
                    <a:lstStyle/>
                    <a:p>
                      <a:r>
                        <a:rPr lang="en-IN" dirty="0"/>
                        <a:t>Financial Year</a:t>
                      </a:r>
                    </a:p>
                  </a:txBody>
                  <a:tcPr/>
                </a:tc>
                <a:tc>
                  <a:txBody>
                    <a:bodyPr/>
                    <a:lstStyle/>
                    <a:p>
                      <a:endParaRPr lang="en-IN" dirty="0"/>
                    </a:p>
                  </a:txBody>
                  <a:tcPr/>
                </a:tc>
                <a:extLst>
                  <a:ext uri="{0D108BD9-81ED-4DB2-BD59-A6C34878D82A}">
                    <a16:rowId xmlns:a16="http://schemas.microsoft.com/office/drawing/2014/main" val="2372610157"/>
                  </a:ext>
                </a:extLst>
              </a:tr>
              <a:tr h="600067">
                <a:tc>
                  <a:txBody>
                    <a:bodyPr/>
                    <a:lstStyle/>
                    <a:p>
                      <a:pPr algn="ctr"/>
                      <a:r>
                        <a:rPr lang="en-IN" dirty="0"/>
                        <a:t>2</a:t>
                      </a:r>
                    </a:p>
                  </a:txBody>
                  <a:tcPr/>
                </a:tc>
                <a:tc>
                  <a:txBody>
                    <a:bodyPr/>
                    <a:lstStyle/>
                    <a:p>
                      <a:r>
                        <a:rPr lang="en-IN" dirty="0"/>
                        <a:t>GSTIN</a:t>
                      </a:r>
                    </a:p>
                  </a:txBody>
                  <a:tcPr/>
                </a:tc>
                <a:tc>
                  <a:txBody>
                    <a:bodyPr/>
                    <a:lstStyle/>
                    <a:p>
                      <a:endParaRPr lang="en-IN" dirty="0"/>
                    </a:p>
                  </a:txBody>
                  <a:tcPr/>
                </a:tc>
                <a:extLst>
                  <a:ext uri="{0D108BD9-81ED-4DB2-BD59-A6C34878D82A}">
                    <a16:rowId xmlns:a16="http://schemas.microsoft.com/office/drawing/2014/main" val="3342682206"/>
                  </a:ext>
                </a:extLst>
              </a:tr>
              <a:tr h="600067">
                <a:tc>
                  <a:txBody>
                    <a:bodyPr/>
                    <a:lstStyle/>
                    <a:p>
                      <a:pPr algn="ctr"/>
                      <a:r>
                        <a:rPr lang="en-IN" dirty="0"/>
                        <a:t>3A</a:t>
                      </a:r>
                    </a:p>
                  </a:txBody>
                  <a:tcPr/>
                </a:tc>
                <a:tc>
                  <a:txBody>
                    <a:bodyPr/>
                    <a:lstStyle/>
                    <a:p>
                      <a:r>
                        <a:rPr lang="en-IN" dirty="0"/>
                        <a:t>Legal Name</a:t>
                      </a:r>
                    </a:p>
                  </a:txBody>
                  <a:tcPr/>
                </a:tc>
                <a:tc>
                  <a:txBody>
                    <a:bodyPr/>
                    <a:lstStyle/>
                    <a:p>
                      <a:endParaRPr lang="en-IN" dirty="0"/>
                    </a:p>
                  </a:txBody>
                  <a:tcPr/>
                </a:tc>
                <a:extLst>
                  <a:ext uri="{0D108BD9-81ED-4DB2-BD59-A6C34878D82A}">
                    <a16:rowId xmlns:a16="http://schemas.microsoft.com/office/drawing/2014/main" val="4021056468"/>
                  </a:ext>
                </a:extLst>
              </a:tr>
              <a:tr h="600067">
                <a:tc>
                  <a:txBody>
                    <a:bodyPr/>
                    <a:lstStyle/>
                    <a:p>
                      <a:pPr algn="ctr"/>
                      <a:r>
                        <a:rPr lang="en-IN" dirty="0"/>
                        <a:t>3B</a:t>
                      </a:r>
                    </a:p>
                  </a:txBody>
                  <a:tcPr/>
                </a:tc>
                <a:tc>
                  <a:txBody>
                    <a:bodyPr/>
                    <a:lstStyle/>
                    <a:p>
                      <a:r>
                        <a:rPr lang="en-IN" dirty="0"/>
                        <a:t>Trade Name (If any)</a:t>
                      </a:r>
                    </a:p>
                  </a:txBody>
                  <a:tcPr/>
                </a:tc>
                <a:tc>
                  <a:txBody>
                    <a:bodyPr/>
                    <a:lstStyle/>
                    <a:p>
                      <a:endParaRPr lang="en-IN" dirty="0"/>
                    </a:p>
                  </a:txBody>
                  <a:tcPr/>
                </a:tc>
                <a:extLst>
                  <a:ext uri="{0D108BD9-81ED-4DB2-BD59-A6C34878D82A}">
                    <a16:rowId xmlns:a16="http://schemas.microsoft.com/office/drawing/2014/main" val="1376562514"/>
                  </a:ext>
                </a:extLst>
              </a:tr>
            </a:tbl>
          </a:graphicData>
        </a:graphic>
      </p:graphicFrame>
    </p:spTree>
    <p:extLst>
      <p:ext uri="{BB962C8B-B14F-4D97-AF65-F5344CB8AC3E}">
        <p14:creationId xmlns:p14="http://schemas.microsoft.com/office/powerpoint/2010/main" val="4118627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FE430D0-35A8-4411-A681-E9F081464A49}"/>
              </a:ext>
            </a:extLst>
          </p:cNvPr>
          <p:cNvSpPr txBox="1"/>
          <p:nvPr/>
        </p:nvSpPr>
        <p:spPr>
          <a:xfrm>
            <a:off x="477788" y="2780928"/>
            <a:ext cx="11083361" cy="936104"/>
          </a:xfrm>
          <a:prstGeom prst="rect">
            <a:avLst/>
          </a:prstGeom>
          <a:ln w="57150"/>
        </p:spPr>
        <p:style>
          <a:lnRef idx="2">
            <a:schemeClr val="accent5"/>
          </a:lnRef>
          <a:fillRef idx="1">
            <a:schemeClr val="lt1"/>
          </a:fillRef>
          <a:effectRef idx="0">
            <a:schemeClr val="accent5"/>
          </a:effectRef>
          <a:fontRef idx="minor">
            <a:schemeClr val="dk1"/>
          </a:fontRef>
        </p:style>
        <p:txBody>
          <a:bodyPr wrap="square" rtlCol="0">
            <a:spAutoFit/>
          </a:bodyPr>
          <a:lstStyle/>
          <a:p>
            <a:endParaRPr lang="en-IN" dirty="0"/>
          </a:p>
        </p:txBody>
      </p:sp>
      <p:sp>
        <p:nvSpPr>
          <p:cNvPr id="2" name="Title 1"/>
          <p:cNvSpPr>
            <a:spLocks noGrp="1"/>
          </p:cNvSpPr>
          <p:nvPr>
            <p:ph type="title"/>
          </p:nvPr>
        </p:nvSpPr>
        <p:spPr/>
        <p:txBody>
          <a:bodyPr>
            <a:normAutofit/>
          </a:bodyPr>
          <a:lstStyle/>
          <a:p>
            <a:r>
              <a:rPr lang="en-IN" sz="3800" dirty="0">
                <a:latin typeface="+mj-lt"/>
              </a:rPr>
              <a:t>Structure of Form 9</a:t>
            </a:r>
            <a:endParaRPr lang="en-US" sz="3800" b="1" dirty="0">
              <a:latin typeface="+mj-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16</a:t>
            </a:fld>
            <a:endParaRPr lang="en-IN" dirty="0"/>
          </a:p>
        </p:txBody>
      </p:sp>
      <p:graphicFrame>
        <p:nvGraphicFramePr>
          <p:cNvPr id="5" name="Table 4">
            <a:extLst>
              <a:ext uri="{FF2B5EF4-FFF2-40B4-BE49-F238E27FC236}">
                <a16:creationId xmlns:a16="http://schemas.microsoft.com/office/drawing/2014/main" id="{BA015608-26CB-4FD0-A53E-440339147AF9}"/>
              </a:ext>
            </a:extLst>
          </p:cNvPr>
          <p:cNvGraphicFramePr>
            <a:graphicFrameLocks noGrp="1"/>
          </p:cNvGraphicFramePr>
          <p:nvPr/>
        </p:nvGraphicFramePr>
        <p:xfrm>
          <a:off x="627676" y="1628800"/>
          <a:ext cx="10795328" cy="4907783"/>
        </p:xfrm>
        <a:graphic>
          <a:graphicData uri="http://schemas.openxmlformats.org/drawingml/2006/table">
            <a:tbl>
              <a:tblPr firstRow="1" bandRow="1">
                <a:tableStyleId>{E8B1032C-EA38-4F05-BA0D-38AFFFC7BED3}</a:tableStyleId>
              </a:tblPr>
              <a:tblGrid>
                <a:gridCol w="1578304">
                  <a:extLst>
                    <a:ext uri="{9D8B030D-6E8A-4147-A177-3AD203B41FA5}">
                      <a16:colId xmlns:a16="http://schemas.microsoft.com/office/drawing/2014/main" val="863291682"/>
                    </a:ext>
                  </a:extLst>
                </a:gridCol>
                <a:gridCol w="9217024">
                  <a:extLst>
                    <a:ext uri="{9D8B030D-6E8A-4147-A177-3AD203B41FA5}">
                      <a16:colId xmlns:a16="http://schemas.microsoft.com/office/drawing/2014/main" val="1613448068"/>
                    </a:ext>
                  </a:extLst>
                </a:gridCol>
              </a:tblGrid>
              <a:tr h="669575">
                <a:tc>
                  <a:txBody>
                    <a:bodyPr/>
                    <a:lstStyle/>
                    <a:p>
                      <a:r>
                        <a:rPr lang="en-IN" sz="2400" dirty="0"/>
                        <a:t>Point No</a:t>
                      </a:r>
                    </a:p>
                  </a:txBody>
                  <a:tcPr/>
                </a:tc>
                <a:tc>
                  <a:txBody>
                    <a:bodyPr/>
                    <a:lstStyle/>
                    <a:p>
                      <a:r>
                        <a:rPr lang="en-IN" sz="2400" dirty="0"/>
                        <a:t>Details to be provided</a:t>
                      </a:r>
                    </a:p>
                  </a:txBody>
                  <a:tcPr/>
                </a:tc>
                <a:extLst>
                  <a:ext uri="{0D108BD9-81ED-4DB2-BD59-A6C34878D82A}">
                    <a16:rowId xmlns:a16="http://schemas.microsoft.com/office/drawing/2014/main" val="841578078"/>
                  </a:ext>
                </a:extLst>
              </a:tr>
              <a:tr h="554561">
                <a:tc>
                  <a:txBody>
                    <a:bodyPr/>
                    <a:lstStyle/>
                    <a:p>
                      <a:r>
                        <a:rPr lang="en-IN" sz="2400" dirty="0"/>
                        <a:t>Point I</a:t>
                      </a:r>
                    </a:p>
                  </a:txBody>
                  <a:tcPr/>
                </a:tc>
                <a:tc>
                  <a:txBody>
                    <a:bodyPr/>
                    <a:lstStyle/>
                    <a:p>
                      <a:r>
                        <a:rPr lang="en-IN" sz="2400" dirty="0"/>
                        <a:t>Basic Details</a:t>
                      </a:r>
                    </a:p>
                  </a:txBody>
                  <a:tcPr/>
                </a:tc>
                <a:extLst>
                  <a:ext uri="{0D108BD9-81ED-4DB2-BD59-A6C34878D82A}">
                    <a16:rowId xmlns:a16="http://schemas.microsoft.com/office/drawing/2014/main" val="1998001476"/>
                  </a:ext>
                </a:extLst>
              </a:tr>
              <a:tr h="775391">
                <a:tc>
                  <a:txBody>
                    <a:bodyPr/>
                    <a:lstStyle/>
                    <a:p>
                      <a:r>
                        <a:rPr lang="en-IN" sz="2400" dirty="0"/>
                        <a:t>Point II</a:t>
                      </a:r>
                    </a:p>
                  </a:txBody>
                  <a:tcPr/>
                </a:tc>
                <a:tc>
                  <a:txBody>
                    <a:bodyPr/>
                    <a:lstStyle/>
                    <a:p>
                      <a:r>
                        <a:rPr lang="en-IN" sz="2400" dirty="0"/>
                        <a:t>Details of Outward Supplies and Inward Supplies made during the Financial Year</a:t>
                      </a:r>
                    </a:p>
                  </a:txBody>
                  <a:tcPr/>
                </a:tc>
                <a:extLst>
                  <a:ext uri="{0D108BD9-81ED-4DB2-BD59-A6C34878D82A}">
                    <a16:rowId xmlns:a16="http://schemas.microsoft.com/office/drawing/2014/main" val="887189109"/>
                  </a:ext>
                </a:extLst>
              </a:tr>
              <a:tr h="545192">
                <a:tc>
                  <a:txBody>
                    <a:bodyPr/>
                    <a:lstStyle/>
                    <a:p>
                      <a:r>
                        <a:rPr lang="en-IN" sz="2400" dirty="0"/>
                        <a:t>Point III</a:t>
                      </a:r>
                    </a:p>
                  </a:txBody>
                  <a:tcPr/>
                </a:tc>
                <a:tc>
                  <a:txBody>
                    <a:bodyPr/>
                    <a:lstStyle/>
                    <a:p>
                      <a:r>
                        <a:rPr lang="en-IN" sz="2400" dirty="0"/>
                        <a:t>Details of ITC for the Financial Year</a:t>
                      </a:r>
                    </a:p>
                  </a:txBody>
                  <a:tcPr/>
                </a:tc>
                <a:extLst>
                  <a:ext uri="{0D108BD9-81ED-4DB2-BD59-A6C34878D82A}">
                    <a16:rowId xmlns:a16="http://schemas.microsoft.com/office/drawing/2014/main" val="2095926309"/>
                  </a:ext>
                </a:extLst>
              </a:tr>
              <a:tr h="775391">
                <a:tc>
                  <a:txBody>
                    <a:bodyPr/>
                    <a:lstStyle/>
                    <a:p>
                      <a:r>
                        <a:rPr lang="en-IN" sz="2400" dirty="0"/>
                        <a:t>Point IV</a:t>
                      </a:r>
                    </a:p>
                  </a:txBody>
                  <a:tcPr/>
                </a:tc>
                <a:tc>
                  <a:txBody>
                    <a:bodyPr/>
                    <a:lstStyle/>
                    <a:p>
                      <a:r>
                        <a:rPr lang="en-IN" sz="2400" dirty="0"/>
                        <a:t>Details of Tax paid as declared in returns filed during the Financial Year</a:t>
                      </a:r>
                    </a:p>
                  </a:txBody>
                  <a:tcPr/>
                </a:tc>
                <a:extLst>
                  <a:ext uri="{0D108BD9-81ED-4DB2-BD59-A6C34878D82A}">
                    <a16:rowId xmlns:a16="http://schemas.microsoft.com/office/drawing/2014/main" val="944394877"/>
                  </a:ext>
                </a:extLst>
              </a:tr>
              <a:tr h="775391">
                <a:tc>
                  <a:txBody>
                    <a:bodyPr/>
                    <a:lstStyle/>
                    <a:p>
                      <a:r>
                        <a:rPr lang="en-IN" sz="2400" dirty="0"/>
                        <a:t>Point V</a:t>
                      </a:r>
                    </a:p>
                  </a:txBody>
                  <a:tcPr/>
                </a:tc>
                <a:tc>
                  <a:txBody>
                    <a:bodyPr/>
                    <a:lstStyle/>
                    <a:p>
                      <a:r>
                        <a:rPr lang="en-IN" sz="2400" dirty="0"/>
                        <a:t>Particulars of the transactions for the previous Financial Year declared in returns of April to March 2019</a:t>
                      </a:r>
                    </a:p>
                  </a:txBody>
                  <a:tcPr/>
                </a:tc>
                <a:extLst>
                  <a:ext uri="{0D108BD9-81ED-4DB2-BD59-A6C34878D82A}">
                    <a16:rowId xmlns:a16="http://schemas.microsoft.com/office/drawing/2014/main" val="609456046"/>
                  </a:ext>
                </a:extLst>
              </a:tr>
              <a:tr h="669575">
                <a:tc>
                  <a:txBody>
                    <a:bodyPr/>
                    <a:lstStyle/>
                    <a:p>
                      <a:r>
                        <a:rPr lang="en-IN" sz="2400" dirty="0"/>
                        <a:t>Point VI</a:t>
                      </a:r>
                    </a:p>
                  </a:txBody>
                  <a:tcPr/>
                </a:tc>
                <a:tc>
                  <a:txBody>
                    <a:bodyPr/>
                    <a:lstStyle/>
                    <a:p>
                      <a:r>
                        <a:rPr lang="en-IN" sz="2400" dirty="0"/>
                        <a:t>Other Information</a:t>
                      </a:r>
                    </a:p>
                  </a:txBody>
                  <a:tcPr/>
                </a:tc>
                <a:extLst>
                  <a:ext uri="{0D108BD9-81ED-4DB2-BD59-A6C34878D82A}">
                    <a16:rowId xmlns:a16="http://schemas.microsoft.com/office/drawing/2014/main" val="3731619705"/>
                  </a:ext>
                </a:extLst>
              </a:tr>
            </a:tbl>
          </a:graphicData>
        </a:graphic>
      </p:graphicFrame>
    </p:spTree>
    <p:extLst>
      <p:ext uri="{BB962C8B-B14F-4D97-AF65-F5344CB8AC3E}">
        <p14:creationId xmlns:p14="http://schemas.microsoft.com/office/powerpoint/2010/main" val="109731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z="3800" b="1" dirty="0">
                <a:latin typeface="+mj-lt"/>
              </a:rPr>
              <a:t>Point II – Details of Outward and Inward Supplies</a:t>
            </a:r>
            <a:endParaRPr lang="en-US" sz="3800" b="1" dirty="0">
              <a:latin typeface="+mj-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17</a:t>
            </a:fld>
            <a:endParaRPr lang="en-IN" dirty="0"/>
          </a:p>
        </p:txBody>
      </p:sp>
      <p:graphicFrame>
        <p:nvGraphicFramePr>
          <p:cNvPr id="6" name="Table 5">
            <a:extLst>
              <a:ext uri="{FF2B5EF4-FFF2-40B4-BE49-F238E27FC236}">
                <a16:creationId xmlns:a16="http://schemas.microsoft.com/office/drawing/2014/main" id="{A19C1A54-4EF7-4D38-BAC0-12A5A109C0C5}"/>
              </a:ext>
            </a:extLst>
          </p:cNvPr>
          <p:cNvGraphicFramePr>
            <a:graphicFrameLocks noGrp="1"/>
          </p:cNvGraphicFramePr>
          <p:nvPr>
            <p:extLst>
              <p:ext uri="{D42A27DB-BD31-4B8C-83A1-F6EECF244321}">
                <p14:modId xmlns:p14="http://schemas.microsoft.com/office/powerpoint/2010/main" val="3481194914"/>
              </p:ext>
            </p:extLst>
          </p:nvPr>
        </p:nvGraphicFramePr>
        <p:xfrm>
          <a:off x="633004" y="1556792"/>
          <a:ext cx="10789999" cy="5146094"/>
        </p:xfrm>
        <a:graphic>
          <a:graphicData uri="http://schemas.openxmlformats.org/drawingml/2006/table">
            <a:tbl>
              <a:tblPr firstRow="1" bandRow="1">
                <a:tableStyleId>{E8B1032C-EA38-4F05-BA0D-38AFFFC7BED3}</a:tableStyleId>
              </a:tblPr>
              <a:tblGrid>
                <a:gridCol w="780888">
                  <a:extLst>
                    <a:ext uri="{9D8B030D-6E8A-4147-A177-3AD203B41FA5}">
                      <a16:colId xmlns:a16="http://schemas.microsoft.com/office/drawing/2014/main" val="2614732198"/>
                    </a:ext>
                  </a:extLst>
                </a:gridCol>
                <a:gridCol w="3312368">
                  <a:extLst>
                    <a:ext uri="{9D8B030D-6E8A-4147-A177-3AD203B41FA5}">
                      <a16:colId xmlns:a16="http://schemas.microsoft.com/office/drawing/2014/main" val="1014749239"/>
                    </a:ext>
                  </a:extLst>
                </a:gridCol>
                <a:gridCol w="6696743">
                  <a:extLst>
                    <a:ext uri="{9D8B030D-6E8A-4147-A177-3AD203B41FA5}">
                      <a16:colId xmlns:a16="http://schemas.microsoft.com/office/drawing/2014/main" val="2666768028"/>
                    </a:ext>
                  </a:extLst>
                </a:gridCol>
              </a:tblGrid>
              <a:tr h="650294">
                <a:tc>
                  <a:txBody>
                    <a:bodyPr/>
                    <a:lstStyle/>
                    <a:p>
                      <a:r>
                        <a:rPr lang="en-IN" sz="2200" dirty="0"/>
                        <a:t>Pt II</a:t>
                      </a:r>
                    </a:p>
                  </a:txBody>
                  <a:tcPr/>
                </a:tc>
                <a:tc>
                  <a:txBody>
                    <a:bodyPr/>
                    <a:lstStyle/>
                    <a:p>
                      <a:r>
                        <a:rPr lang="en-IN" sz="2200" dirty="0"/>
                        <a:t>Particulars</a:t>
                      </a:r>
                    </a:p>
                  </a:txBody>
                  <a:tcPr/>
                </a:tc>
                <a:tc>
                  <a:txBody>
                    <a:bodyPr/>
                    <a:lstStyle/>
                    <a:p>
                      <a:r>
                        <a:rPr lang="en-IN" sz="2200" dirty="0"/>
                        <a:t>Instruction and Issues</a:t>
                      </a:r>
                    </a:p>
                  </a:txBody>
                  <a:tcPr/>
                </a:tc>
                <a:extLst>
                  <a:ext uri="{0D108BD9-81ED-4DB2-BD59-A6C34878D82A}">
                    <a16:rowId xmlns:a16="http://schemas.microsoft.com/office/drawing/2014/main" val="4019118699"/>
                  </a:ext>
                </a:extLst>
              </a:tr>
              <a:tr h="4426188">
                <a:tc>
                  <a:txBody>
                    <a:bodyPr/>
                    <a:lstStyle/>
                    <a:p>
                      <a:pPr algn="ctr">
                        <a:spcBef>
                          <a:spcPts val="600"/>
                        </a:spcBef>
                      </a:pPr>
                      <a:r>
                        <a:rPr lang="en-IN" sz="2200" dirty="0"/>
                        <a:t>4</a:t>
                      </a:r>
                    </a:p>
                  </a:txBody>
                  <a:tcPr/>
                </a:tc>
                <a:tc>
                  <a:txBody>
                    <a:bodyPr/>
                    <a:lstStyle/>
                    <a:p>
                      <a:pPr algn="just">
                        <a:spcBef>
                          <a:spcPts val="600"/>
                        </a:spcBef>
                      </a:pPr>
                      <a:r>
                        <a:rPr lang="en-IN" sz="2200" dirty="0"/>
                        <a:t>Details of Advances /inward supplies and outward supplies made during the financial year on which tax is payable</a:t>
                      </a:r>
                    </a:p>
                    <a:p>
                      <a:pPr algn="just">
                        <a:spcBef>
                          <a:spcPts val="600"/>
                        </a:spcBef>
                      </a:pPr>
                      <a:endParaRPr lang="en-IN" sz="2200" dirty="0"/>
                    </a:p>
                    <a:p>
                      <a:pPr algn="just">
                        <a:spcBef>
                          <a:spcPts val="600"/>
                        </a:spcBef>
                      </a:pPr>
                      <a:endParaRPr lang="en-IN" sz="2200" dirty="0"/>
                    </a:p>
                  </a:txBody>
                  <a:tcPr/>
                </a:tc>
                <a:tc>
                  <a:txBody>
                    <a:bodyPr/>
                    <a:lstStyle/>
                    <a:p>
                      <a:pPr marL="0" indent="0" algn="just">
                        <a:spcBef>
                          <a:spcPts val="600"/>
                        </a:spcBef>
                        <a:buFont typeface="Wingdings" panose="05000000000000000000" pitchFamily="2" charset="2"/>
                        <a:buNone/>
                      </a:pPr>
                      <a:r>
                        <a:rPr lang="en-IN" sz="2200" b="1" u="none" dirty="0">
                          <a:solidFill>
                            <a:srgbClr val="C00000"/>
                          </a:solidFill>
                        </a:rPr>
                        <a:t>OUTWARD SUPPLIES/ INWARD SUPPLIES MADE DURING THE FINANCIAL YEAR</a:t>
                      </a:r>
                    </a:p>
                    <a:p>
                      <a:pPr marL="342900" indent="-342900" algn="just">
                        <a:spcBef>
                          <a:spcPts val="600"/>
                        </a:spcBef>
                        <a:buFont typeface="Wingdings" panose="05000000000000000000" pitchFamily="2" charset="2"/>
                        <a:buChar char="§"/>
                      </a:pPr>
                      <a:r>
                        <a:rPr lang="en-IN" sz="2200" u="none" dirty="0"/>
                        <a:t>Basis for deriving outward supplies (</a:t>
                      </a:r>
                      <a:r>
                        <a:rPr lang="en-IN" sz="2200" b="1" u="none" dirty="0">
                          <a:solidFill>
                            <a:srgbClr val="C00000"/>
                          </a:solidFill>
                        </a:rPr>
                        <a:t>GSTR – 1 Vs GSTR – 3B Vs Sales Register</a:t>
                      </a:r>
                      <a:r>
                        <a:rPr lang="en-IN" sz="2200" u="none" dirty="0"/>
                        <a:t>)</a:t>
                      </a:r>
                    </a:p>
                    <a:p>
                      <a:pPr marL="342900" indent="-342900" algn="just">
                        <a:spcBef>
                          <a:spcPts val="600"/>
                        </a:spcBef>
                        <a:buFont typeface="Wingdings" panose="05000000000000000000" pitchFamily="2" charset="2"/>
                        <a:buChar char="§"/>
                      </a:pPr>
                      <a:r>
                        <a:rPr lang="en-IN" sz="2200" u="none" dirty="0"/>
                        <a:t>Breakup of Taxable Turnover to be provided as per below:</a:t>
                      </a:r>
                    </a:p>
                    <a:p>
                      <a:pPr marL="719138" indent="-360363" algn="just">
                        <a:spcBef>
                          <a:spcPts val="600"/>
                        </a:spcBef>
                        <a:buFont typeface="Wingdings" panose="05000000000000000000" pitchFamily="2" charset="2"/>
                        <a:buChar char="§"/>
                      </a:pPr>
                      <a:r>
                        <a:rPr lang="en-IN" sz="2200" u="none" dirty="0"/>
                        <a:t>B2B, B2C, Export with payment of tax, SEZ supplies with payment of tax, Deemed Export, Advances</a:t>
                      </a:r>
                      <a:r>
                        <a:rPr lang="en-IN" sz="2200" b="1" u="none" dirty="0">
                          <a:solidFill>
                            <a:srgbClr val="C00000"/>
                          </a:solidFill>
                        </a:rPr>
                        <a:t>***</a:t>
                      </a:r>
                    </a:p>
                    <a:p>
                      <a:pPr marL="719138" indent="-360363" algn="just">
                        <a:spcBef>
                          <a:spcPts val="600"/>
                        </a:spcBef>
                        <a:buFont typeface="Wingdings" panose="05000000000000000000" pitchFamily="2" charset="2"/>
                        <a:buChar char="§"/>
                      </a:pPr>
                      <a:r>
                        <a:rPr lang="en-IN" sz="2200" u="none" dirty="0"/>
                        <a:t>Inward Supplies on which RCM is applicable</a:t>
                      </a:r>
                    </a:p>
                    <a:p>
                      <a:pPr marL="719138" indent="-360363" algn="just">
                        <a:spcBef>
                          <a:spcPts val="600"/>
                        </a:spcBef>
                        <a:buFont typeface="Wingdings" panose="05000000000000000000" pitchFamily="2" charset="2"/>
                        <a:buChar char="§"/>
                      </a:pPr>
                      <a:r>
                        <a:rPr lang="en-IN" sz="2200" u="none" dirty="0"/>
                        <a:t>Debit Notes, Credit Notes, Supplies/tax declared through amendments (+/-)</a:t>
                      </a:r>
                    </a:p>
                  </a:txBody>
                  <a:tcPr/>
                </a:tc>
                <a:extLst>
                  <a:ext uri="{0D108BD9-81ED-4DB2-BD59-A6C34878D82A}">
                    <a16:rowId xmlns:a16="http://schemas.microsoft.com/office/drawing/2014/main" val="2372610157"/>
                  </a:ext>
                </a:extLst>
              </a:tr>
            </a:tbl>
          </a:graphicData>
        </a:graphic>
      </p:graphicFrame>
      <p:sp>
        <p:nvSpPr>
          <p:cNvPr id="3" name="Rectangle: Rounded Corners 2">
            <a:extLst>
              <a:ext uri="{FF2B5EF4-FFF2-40B4-BE49-F238E27FC236}">
                <a16:creationId xmlns:a16="http://schemas.microsoft.com/office/drawing/2014/main" id="{CDD78BC7-B0A9-461C-9FEE-9415A6B761B1}"/>
              </a:ext>
            </a:extLst>
          </p:cNvPr>
          <p:cNvSpPr/>
          <p:nvPr/>
        </p:nvSpPr>
        <p:spPr>
          <a:xfrm>
            <a:off x="1485900" y="5013176"/>
            <a:ext cx="3168352" cy="1239582"/>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just">
              <a:spcBef>
                <a:spcPts val="600"/>
              </a:spcBef>
            </a:pPr>
            <a:r>
              <a:rPr lang="en-IN" sz="2000" dirty="0"/>
              <a:t>Most of the figures shall be auto-populated from GSTR–1 but shall be editable</a:t>
            </a:r>
          </a:p>
        </p:txBody>
      </p:sp>
      <p:sp>
        <p:nvSpPr>
          <p:cNvPr id="5" name="TextBox 4">
            <a:extLst>
              <a:ext uri="{FF2B5EF4-FFF2-40B4-BE49-F238E27FC236}">
                <a16:creationId xmlns:a16="http://schemas.microsoft.com/office/drawing/2014/main" id="{2BF8C50B-61BC-4A32-BF00-83A7A3166A03}"/>
              </a:ext>
            </a:extLst>
          </p:cNvPr>
          <p:cNvSpPr txBox="1"/>
          <p:nvPr/>
        </p:nvSpPr>
        <p:spPr>
          <a:xfrm>
            <a:off x="7174532" y="5157192"/>
            <a:ext cx="3960440" cy="369332"/>
          </a:xfrm>
          <a:prstGeom prst="rect">
            <a:avLst/>
          </a:prstGeom>
          <a:noFill/>
        </p:spPr>
        <p:txBody>
          <a:bodyPr wrap="square" rtlCol="0">
            <a:spAutoFit/>
          </a:bodyPr>
          <a:lstStyle/>
          <a:p>
            <a:r>
              <a:rPr lang="en-IN" dirty="0">
                <a:solidFill>
                  <a:srgbClr val="C00000"/>
                </a:solidFill>
              </a:rPr>
              <a:t>Unadjusted and relating to services</a:t>
            </a:r>
          </a:p>
        </p:txBody>
      </p:sp>
    </p:spTree>
    <p:extLst>
      <p:ext uri="{BB962C8B-B14F-4D97-AF65-F5344CB8AC3E}">
        <p14:creationId xmlns:p14="http://schemas.microsoft.com/office/powerpoint/2010/main" val="135149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ppt_x"/>
                                          </p:val>
                                        </p:tav>
                                        <p:tav tm="100000">
                                          <p:val>
                                            <p:strVal val="#ppt_x"/>
                                          </p:val>
                                        </p:tav>
                                      </p:tavLst>
                                    </p:anim>
                                    <p:anim calcmode="lin" valueType="num">
                                      <p:cBhvr additive="base">
                                        <p:cTn id="1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z="3800" b="1" dirty="0">
                <a:latin typeface="+mj-lt"/>
              </a:rPr>
              <a:t>Point II – Details of Outward and Inward Supplies</a:t>
            </a:r>
            <a:endParaRPr lang="en-US" sz="3800" b="1" dirty="0">
              <a:latin typeface="+mj-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18</a:t>
            </a:fld>
            <a:endParaRPr lang="en-IN" dirty="0"/>
          </a:p>
        </p:txBody>
      </p:sp>
      <p:graphicFrame>
        <p:nvGraphicFramePr>
          <p:cNvPr id="6" name="Table 5">
            <a:extLst>
              <a:ext uri="{FF2B5EF4-FFF2-40B4-BE49-F238E27FC236}">
                <a16:creationId xmlns:a16="http://schemas.microsoft.com/office/drawing/2014/main" id="{A19C1A54-4EF7-4D38-BAC0-12A5A109C0C5}"/>
              </a:ext>
            </a:extLst>
          </p:cNvPr>
          <p:cNvGraphicFramePr>
            <a:graphicFrameLocks noGrp="1"/>
          </p:cNvGraphicFramePr>
          <p:nvPr>
            <p:extLst>
              <p:ext uri="{D42A27DB-BD31-4B8C-83A1-F6EECF244321}">
                <p14:modId xmlns:p14="http://schemas.microsoft.com/office/powerpoint/2010/main" val="4212818014"/>
              </p:ext>
            </p:extLst>
          </p:nvPr>
        </p:nvGraphicFramePr>
        <p:xfrm>
          <a:off x="633004" y="1556792"/>
          <a:ext cx="10789999" cy="5076482"/>
        </p:xfrm>
        <a:graphic>
          <a:graphicData uri="http://schemas.openxmlformats.org/drawingml/2006/table">
            <a:tbl>
              <a:tblPr firstRow="1" bandRow="1">
                <a:tableStyleId>{E8B1032C-EA38-4F05-BA0D-38AFFFC7BED3}</a:tableStyleId>
              </a:tblPr>
              <a:tblGrid>
                <a:gridCol w="780888">
                  <a:extLst>
                    <a:ext uri="{9D8B030D-6E8A-4147-A177-3AD203B41FA5}">
                      <a16:colId xmlns:a16="http://schemas.microsoft.com/office/drawing/2014/main" val="2614732198"/>
                    </a:ext>
                  </a:extLst>
                </a:gridCol>
                <a:gridCol w="3312368">
                  <a:extLst>
                    <a:ext uri="{9D8B030D-6E8A-4147-A177-3AD203B41FA5}">
                      <a16:colId xmlns:a16="http://schemas.microsoft.com/office/drawing/2014/main" val="1014749239"/>
                    </a:ext>
                  </a:extLst>
                </a:gridCol>
                <a:gridCol w="6696743">
                  <a:extLst>
                    <a:ext uri="{9D8B030D-6E8A-4147-A177-3AD203B41FA5}">
                      <a16:colId xmlns:a16="http://schemas.microsoft.com/office/drawing/2014/main" val="2666768028"/>
                    </a:ext>
                  </a:extLst>
                </a:gridCol>
              </a:tblGrid>
              <a:tr h="650294">
                <a:tc>
                  <a:txBody>
                    <a:bodyPr/>
                    <a:lstStyle/>
                    <a:p>
                      <a:r>
                        <a:rPr lang="en-IN" sz="2200" dirty="0"/>
                        <a:t>Pt II</a:t>
                      </a:r>
                    </a:p>
                  </a:txBody>
                  <a:tcPr/>
                </a:tc>
                <a:tc>
                  <a:txBody>
                    <a:bodyPr/>
                    <a:lstStyle/>
                    <a:p>
                      <a:r>
                        <a:rPr lang="en-IN" sz="2200" dirty="0"/>
                        <a:t>Particulars</a:t>
                      </a:r>
                    </a:p>
                  </a:txBody>
                  <a:tcPr/>
                </a:tc>
                <a:tc>
                  <a:txBody>
                    <a:bodyPr/>
                    <a:lstStyle/>
                    <a:p>
                      <a:r>
                        <a:rPr lang="en-IN" sz="2200" dirty="0"/>
                        <a:t>Instruction and Issues</a:t>
                      </a:r>
                    </a:p>
                  </a:txBody>
                  <a:tcPr/>
                </a:tc>
                <a:extLst>
                  <a:ext uri="{0D108BD9-81ED-4DB2-BD59-A6C34878D82A}">
                    <a16:rowId xmlns:a16="http://schemas.microsoft.com/office/drawing/2014/main" val="4019118699"/>
                  </a:ext>
                </a:extLst>
              </a:tr>
              <a:tr h="4426188">
                <a:tc>
                  <a:txBody>
                    <a:bodyPr/>
                    <a:lstStyle/>
                    <a:p>
                      <a:pPr algn="ctr">
                        <a:spcBef>
                          <a:spcPts val="600"/>
                        </a:spcBef>
                      </a:pPr>
                      <a:r>
                        <a:rPr lang="en-IN" sz="2200" dirty="0"/>
                        <a:t>5</a:t>
                      </a:r>
                    </a:p>
                  </a:txBody>
                  <a:tcPr/>
                </a:tc>
                <a:tc>
                  <a:txBody>
                    <a:bodyPr/>
                    <a:lstStyle/>
                    <a:p>
                      <a:pPr algn="just">
                        <a:spcBef>
                          <a:spcPts val="600"/>
                        </a:spcBef>
                      </a:pPr>
                      <a:r>
                        <a:rPr lang="en-IN" sz="2200" dirty="0"/>
                        <a:t>Details of Outward Supplies made during the financial year on which tax is not payable</a:t>
                      </a:r>
                    </a:p>
                  </a:txBody>
                  <a:tcPr/>
                </a:tc>
                <a:tc>
                  <a:txBody>
                    <a:bodyPr/>
                    <a:lstStyle/>
                    <a:p>
                      <a:pPr marL="0" indent="0" algn="just">
                        <a:spcBef>
                          <a:spcPts val="600"/>
                        </a:spcBef>
                        <a:buFont typeface="Wingdings" panose="05000000000000000000" pitchFamily="2" charset="2"/>
                        <a:buNone/>
                      </a:pPr>
                      <a:r>
                        <a:rPr lang="en-IN" sz="2200" b="1" u="none" dirty="0">
                          <a:solidFill>
                            <a:srgbClr val="C00000"/>
                          </a:solidFill>
                        </a:rPr>
                        <a:t>OUTWARD SUPPLIES MADE DURING THE FINANCIAL YEAR</a:t>
                      </a:r>
                    </a:p>
                    <a:p>
                      <a:pPr marL="342900" indent="-342900" algn="just">
                        <a:spcBef>
                          <a:spcPts val="600"/>
                        </a:spcBef>
                        <a:buFont typeface="Wingdings" panose="05000000000000000000" pitchFamily="2" charset="2"/>
                        <a:buChar char="§"/>
                      </a:pPr>
                      <a:r>
                        <a:rPr lang="en-IN" sz="2200" u="none" dirty="0"/>
                        <a:t>Breakup of Non - Taxable Turnover to be provided as per below:</a:t>
                      </a:r>
                    </a:p>
                    <a:p>
                      <a:pPr marL="719138" indent="-360363" algn="just">
                        <a:spcBef>
                          <a:spcPts val="600"/>
                        </a:spcBef>
                        <a:buFont typeface="Wingdings" panose="05000000000000000000" pitchFamily="2" charset="2"/>
                        <a:buChar char="§"/>
                      </a:pPr>
                      <a:r>
                        <a:rPr lang="en-IN" sz="2200" u="none" dirty="0"/>
                        <a:t>Export without payment of tax, SEZ supplies without payment of tax, Exempted Supplies, Nil Rated</a:t>
                      </a:r>
                    </a:p>
                    <a:p>
                      <a:pPr marL="719138" indent="-360363" algn="just">
                        <a:spcBef>
                          <a:spcPts val="600"/>
                        </a:spcBef>
                        <a:buFont typeface="Wingdings" panose="05000000000000000000" pitchFamily="2" charset="2"/>
                        <a:buChar char="§"/>
                      </a:pPr>
                      <a:r>
                        <a:rPr lang="en-IN" sz="2200" u="none" dirty="0"/>
                        <a:t>Outward Supplies on which RCM is applicable</a:t>
                      </a:r>
                    </a:p>
                    <a:p>
                      <a:pPr marL="719138" indent="-360363" algn="just">
                        <a:spcBef>
                          <a:spcPts val="600"/>
                        </a:spcBef>
                        <a:buFont typeface="Wingdings" panose="05000000000000000000" pitchFamily="2" charset="2"/>
                        <a:buChar char="§"/>
                      </a:pPr>
                      <a:r>
                        <a:rPr lang="en-IN" sz="2200" u="none" dirty="0"/>
                        <a:t>Non-GST Supplies (including no supply)</a:t>
                      </a:r>
                    </a:p>
                  </a:txBody>
                  <a:tcPr/>
                </a:tc>
                <a:extLst>
                  <a:ext uri="{0D108BD9-81ED-4DB2-BD59-A6C34878D82A}">
                    <a16:rowId xmlns:a16="http://schemas.microsoft.com/office/drawing/2014/main" val="2372610157"/>
                  </a:ext>
                </a:extLst>
              </a:tr>
            </a:tbl>
          </a:graphicData>
        </a:graphic>
      </p:graphicFrame>
      <p:sp>
        <p:nvSpPr>
          <p:cNvPr id="5" name="Rectangle: Rounded Corners 4">
            <a:extLst>
              <a:ext uri="{FF2B5EF4-FFF2-40B4-BE49-F238E27FC236}">
                <a16:creationId xmlns:a16="http://schemas.microsoft.com/office/drawing/2014/main" id="{E5E4793D-8B71-400C-B10C-901AD8B28E5D}"/>
              </a:ext>
            </a:extLst>
          </p:cNvPr>
          <p:cNvSpPr/>
          <p:nvPr/>
        </p:nvSpPr>
        <p:spPr>
          <a:xfrm>
            <a:off x="1485900" y="5013176"/>
            <a:ext cx="3168352" cy="1239582"/>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just">
              <a:spcBef>
                <a:spcPts val="600"/>
              </a:spcBef>
            </a:pPr>
            <a:r>
              <a:rPr lang="en-IN" sz="2000" dirty="0"/>
              <a:t>Most of the figures shall be auto-populated from GSTR–1 but shall be editable</a:t>
            </a:r>
          </a:p>
        </p:txBody>
      </p:sp>
    </p:spTree>
    <p:extLst>
      <p:ext uri="{BB962C8B-B14F-4D97-AF65-F5344CB8AC3E}">
        <p14:creationId xmlns:p14="http://schemas.microsoft.com/office/powerpoint/2010/main" val="2141535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66FB102-7579-4E6D-A9CC-478CE26B4FC3}"/>
              </a:ext>
            </a:extLst>
          </p:cNvPr>
          <p:cNvSpPr txBox="1"/>
          <p:nvPr/>
        </p:nvSpPr>
        <p:spPr>
          <a:xfrm>
            <a:off x="405780" y="4149080"/>
            <a:ext cx="11155369" cy="936104"/>
          </a:xfrm>
          <a:prstGeom prst="rect">
            <a:avLst/>
          </a:prstGeom>
          <a:ln w="57150"/>
        </p:spPr>
        <p:style>
          <a:lnRef idx="2">
            <a:schemeClr val="accent5"/>
          </a:lnRef>
          <a:fillRef idx="1">
            <a:schemeClr val="lt1"/>
          </a:fillRef>
          <a:effectRef idx="0">
            <a:schemeClr val="accent5"/>
          </a:effectRef>
          <a:fontRef idx="minor">
            <a:schemeClr val="dk1"/>
          </a:fontRef>
        </p:style>
        <p:txBody>
          <a:bodyPr wrap="square" rtlCol="0">
            <a:spAutoFit/>
          </a:bodyPr>
          <a:lstStyle/>
          <a:p>
            <a:endParaRPr lang="en-IN" dirty="0"/>
          </a:p>
        </p:txBody>
      </p:sp>
      <p:sp>
        <p:nvSpPr>
          <p:cNvPr id="2" name="Title 1"/>
          <p:cNvSpPr>
            <a:spLocks noGrp="1"/>
          </p:cNvSpPr>
          <p:nvPr>
            <p:ph type="title"/>
          </p:nvPr>
        </p:nvSpPr>
        <p:spPr/>
        <p:txBody>
          <a:bodyPr>
            <a:normAutofit/>
          </a:bodyPr>
          <a:lstStyle/>
          <a:p>
            <a:r>
              <a:rPr lang="en-IN" sz="3800" dirty="0">
                <a:latin typeface="+mj-lt"/>
              </a:rPr>
              <a:t>Structure of Form 9</a:t>
            </a:r>
            <a:endParaRPr lang="en-US" sz="3800" b="1" dirty="0">
              <a:latin typeface="+mj-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19</a:t>
            </a:fld>
            <a:endParaRPr lang="en-IN" dirty="0"/>
          </a:p>
        </p:txBody>
      </p:sp>
      <p:graphicFrame>
        <p:nvGraphicFramePr>
          <p:cNvPr id="5" name="Table 4">
            <a:extLst>
              <a:ext uri="{FF2B5EF4-FFF2-40B4-BE49-F238E27FC236}">
                <a16:creationId xmlns:a16="http://schemas.microsoft.com/office/drawing/2014/main" id="{BA015608-26CB-4FD0-A53E-440339147AF9}"/>
              </a:ext>
            </a:extLst>
          </p:cNvPr>
          <p:cNvGraphicFramePr>
            <a:graphicFrameLocks noGrp="1"/>
          </p:cNvGraphicFramePr>
          <p:nvPr/>
        </p:nvGraphicFramePr>
        <p:xfrm>
          <a:off x="627676" y="1628800"/>
          <a:ext cx="10795328" cy="4907783"/>
        </p:xfrm>
        <a:graphic>
          <a:graphicData uri="http://schemas.openxmlformats.org/drawingml/2006/table">
            <a:tbl>
              <a:tblPr firstRow="1" bandRow="1">
                <a:tableStyleId>{E8B1032C-EA38-4F05-BA0D-38AFFFC7BED3}</a:tableStyleId>
              </a:tblPr>
              <a:tblGrid>
                <a:gridCol w="1578304">
                  <a:extLst>
                    <a:ext uri="{9D8B030D-6E8A-4147-A177-3AD203B41FA5}">
                      <a16:colId xmlns:a16="http://schemas.microsoft.com/office/drawing/2014/main" val="863291682"/>
                    </a:ext>
                  </a:extLst>
                </a:gridCol>
                <a:gridCol w="9217024">
                  <a:extLst>
                    <a:ext uri="{9D8B030D-6E8A-4147-A177-3AD203B41FA5}">
                      <a16:colId xmlns:a16="http://schemas.microsoft.com/office/drawing/2014/main" val="1613448068"/>
                    </a:ext>
                  </a:extLst>
                </a:gridCol>
              </a:tblGrid>
              <a:tr h="669575">
                <a:tc>
                  <a:txBody>
                    <a:bodyPr/>
                    <a:lstStyle/>
                    <a:p>
                      <a:r>
                        <a:rPr lang="en-IN" sz="2400" dirty="0"/>
                        <a:t>Point No</a:t>
                      </a:r>
                    </a:p>
                  </a:txBody>
                  <a:tcPr/>
                </a:tc>
                <a:tc>
                  <a:txBody>
                    <a:bodyPr/>
                    <a:lstStyle/>
                    <a:p>
                      <a:r>
                        <a:rPr lang="en-IN" sz="2400" dirty="0"/>
                        <a:t>Details to be provided</a:t>
                      </a:r>
                    </a:p>
                  </a:txBody>
                  <a:tcPr/>
                </a:tc>
                <a:extLst>
                  <a:ext uri="{0D108BD9-81ED-4DB2-BD59-A6C34878D82A}">
                    <a16:rowId xmlns:a16="http://schemas.microsoft.com/office/drawing/2014/main" val="841578078"/>
                  </a:ext>
                </a:extLst>
              </a:tr>
              <a:tr h="554561">
                <a:tc>
                  <a:txBody>
                    <a:bodyPr/>
                    <a:lstStyle/>
                    <a:p>
                      <a:r>
                        <a:rPr lang="en-IN" sz="2400" dirty="0"/>
                        <a:t>Point I</a:t>
                      </a:r>
                    </a:p>
                  </a:txBody>
                  <a:tcPr/>
                </a:tc>
                <a:tc>
                  <a:txBody>
                    <a:bodyPr/>
                    <a:lstStyle/>
                    <a:p>
                      <a:r>
                        <a:rPr lang="en-IN" sz="2400" dirty="0"/>
                        <a:t>Basic Details</a:t>
                      </a:r>
                    </a:p>
                  </a:txBody>
                  <a:tcPr/>
                </a:tc>
                <a:extLst>
                  <a:ext uri="{0D108BD9-81ED-4DB2-BD59-A6C34878D82A}">
                    <a16:rowId xmlns:a16="http://schemas.microsoft.com/office/drawing/2014/main" val="1998001476"/>
                  </a:ext>
                </a:extLst>
              </a:tr>
              <a:tr h="775391">
                <a:tc>
                  <a:txBody>
                    <a:bodyPr/>
                    <a:lstStyle/>
                    <a:p>
                      <a:r>
                        <a:rPr lang="en-IN" sz="2400" dirty="0"/>
                        <a:t>Point II</a:t>
                      </a:r>
                    </a:p>
                  </a:txBody>
                  <a:tcPr/>
                </a:tc>
                <a:tc>
                  <a:txBody>
                    <a:bodyPr/>
                    <a:lstStyle/>
                    <a:p>
                      <a:r>
                        <a:rPr lang="en-IN" sz="2400" dirty="0"/>
                        <a:t>Details of Outward Supplies and Inward Supplies made during the Financial Year</a:t>
                      </a:r>
                    </a:p>
                  </a:txBody>
                  <a:tcPr/>
                </a:tc>
                <a:extLst>
                  <a:ext uri="{0D108BD9-81ED-4DB2-BD59-A6C34878D82A}">
                    <a16:rowId xmlns:a16="http://schemas.microsoft.com/office/drawing/2014/main" val="887189109"/>
                  </a:ext>
                </a:extLst>
              </a:tr>
              <a:tr h="545192">
                <a:tc>
                  <a:txBody>
                    <a:bodyPr/>
                    <a:lstStyle/>
                    <a:p>
                      <a:r>
                        <a:rPr lang="en-IN" sz="2400" dirty="0"/>
                        <a:t>Point III</a:t>
                      </a:r>
                    </a:p>
                  </a:txBody>
                  <a:tcPr/>
                </a:tc>
                <a:tc>
                  <a:txBody>
                    <a:bodyPr/>
                    <a:lstStyle/>
                    <a:p>
                      <a:r>
                        <a:rPr lang="en-IN" sz="2400" dirty="0"/>
                        <a:t>Details of ITC for the Financial Year</a:t>
                      </a:r>
                    </a:p>
                  </a:txBody>
                  <a:tcPr/>
                </a:tc>
                <a:extLst>
                  <a:ext uri="{0D108BD9-81ED-4DB2-BD59-A6C34878D82A}">
                    <a16:rowId xmlns:a16="http://schemas.microsoft.com/office/drawing/2014/main" val="2095926309"/>
                  </a:ext>
                </a:extLst>
              </a:tr>
              <a:tr h="775391">
                <a:tc>
                  <a:txBody>
                    <a:bodyPr/>
                    <a:lstStyle/>
                    <a:p>
                      <a:r>
                        <a:rPr lang="en-IN" sz="2400" dirty="0"/>
                        <a:t>Point IV</a:t>
                      </a:r>
                    </a:p>
                  </a:txBody>
                  <a:tcPr/>
                </a:tc>
                <a:tc>
                  <a:txBody>
                    <a:bodyPr/>
                    <a:lstStyle/>
                    <a:p>
                      <a:r>
                        <a:rPr lang="en-IN" sz="2400" dirty="0"/>
                        <a:t>Details of Tax paid as declared in returns filed during the Financial Year</a:t>
                      </a:r>
                    </a:p>
                  </a:txBody>
                  <a:tcPr/>
                </a:tc>
                <a:extLst>
                  <a:ext uri="{0D108BD9-81ED-4DB2-BD59-A6C34878D82A}">
                    <a16:rowId xmlns:a16="http://schemas.microsoft.com/office/drawing/2014/main" val="944394877"/>
                  </a:ext>
                </a:extLst>
              </a:tr>
              <a:tr h="775391">
                <a:tc>
                  <a:txBody>
                    <a:bodyPr/>
                    <a:lstStyle/>
                    <a:p>
                      <a:r>
                        <a:rPr lang="en-IN" sz="2400" dirty="0"/>
                        <a:t>Point V</a:t>
                      </a:r>
                    </a:p>
                  </a:txBody>
                  <a:tcPr/>
                </a:tc>
                <a:tc>
                  <a:txBody>
                    <a:bodyPr/>
                    <a:lstStyle/>
                    <a:p>
                      <a:r>
                        <a:rPr lang="en-IN" sz="2400" dirty="0"/>
                        <a:t>Particulars of the transactions for the previous Financial Year declared in returns of April to March 2019</a:t>
                      </a:r>
                    </a:p>
                  </a:txBody>
                  <a:tcPr/>
                </a:tc>
                <a:extLst>
                  <a:ext uri="{0D108BD9-81ED-4DB2-BD59-A6C34878D82A}">
                    <a16:rowId xmlns:a16="http://schemas.microsoft.com/office/drawing/2014/main" val="609456046"/>
                  </a:ext>
                </a:extLst>
              </a:tr>
              <a:tr h="669575">
                <a:tc>
                  <a:txBody>
                    <a:bodyPr/>
                    <a:lstStyle/>
                    <a:p>
                      <a:r>
                        <a:rPr lang="en-IN" sz="2400" dirty="0"/>
                        <a:t>Point VI</a:t>
                      </a:r>
                    </a:p>
                  </a:txBody>
                  <a:tcPr/>
                </a:tc>
                <a:tc>
                  <a:txBody>
                    <a:bodyPr/>
                    <a:lstStyle/>
                    <a:p>
                      <a:r>
                        <a:rPr lang="en-IN" sz="2400" dirty="0"/>
                        <a:t>Other Information</a:t>
                      </a:r>
                    </a:p>
                  </a:txBody>
                  <a:tcPr/>
                </a:tc>
                <a:extLst>
                  <a:ext uri="{0D108BD9-81ED-4DB2-BD59-A6C34878D82A}">
                    <a16:rowId xmlns:a16="http://schemas.microsoft.com/office/drawing/2014/main" val="3731619705"/>
                  </a:ext>
                </a:extLst>
              </a:tr>
            </a:tbl>
          </a:graphicData>
        </a:graphic>
      </p:graphicFrame>
    </p:spTree>
    <p:extLst>
      <p:ext uri="{BB962C8B-B14F-4D97-AF65-F5344CB8AC3E}">
        <p14:creationId xmlns:p14="http://schemas.microsoft.com/office/powerpoint/2010/main" val="3789789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37828" y="2682786"/>
            <a:ext cx="10297144" cy="1754326"/>
          </a:xfrm>
          <a:prstGeom prst="rect">
            <a:avLst/>
          </a:prstGeom>
          <a:noFill/>
        </p:spPr>
        <p:txBody>
          <a:bodyPr wrap="square" rtlCol="0">
            <a:spAutoFit/>
          </a:bodyPr>
          <a:lstStyle/>
          <a:p>
            <a:pPr algn="ctr"/>
            <a:r>
              <a:rPr lang="en-US" sz="5400" b="1" dirty="0">
                <a:solidFill>
                  <a:schemeClr val="bg1"/>
                </a:solidFill>
                <a:latin typeface="+mj-lt"/>
                <a:ea typeface="Verdana" pitchFamily="34" charset="0"/>
                <a:cs typeface="Verdana" pitchFamily="34" charset="0"/>
              </a:rPr>
              <a:t>Legal Provisions – GST Annual Return</a:t>
            </a:r>
          </a:p>
        </p:txBody>
      </p:sp>
    </p:spTree>
    <p:extLst>
      <p:ext uri="{BB962C8B-B14F-4D97-AF65-F5344CB8AC3E}">
        <p14:creationId xmlns:p14="http://schemas.microsoft.com/office/powerpoint/2010/main" val="1737313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800" b="1" dirty="0">
                <a:latin typeface="+mj-lt"/>
              </a:rPr>
              <a:t>Point IV – Details of Tax Paid</a:t>
            </a:r>
            <a:endParaRPr lang="en-US" sz="3800" b="1" dirty="0">
              <a:latin typeface="+mj-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20</a:t>
            </a:fld>
            <a:endParaRPr lang="en-IN" dirty="0"/>
          </a:p>
        </p:txBody>
      </p:sp>
      <p:graphicFrame>
        <p:nvGraphicFramePr>
          <p:cNvPr id="6" name="Table 5">
            <a:extLst>
              <a:ext uri="{FF2B5EF4-FFF2-40B4-BE49-F238E27FC236}">
                <a16:creationId xmlns:a16="http://schemas.microsoft.com/office/drawing/2014/main" id="{A19C1A54-4EF7-4D38-BAC0-12A5A109C0C5}"/>
              </a:ext>
            </a:extLst>
          </p:cNvPr>
          <p:cNvGraphicFramePr>
            <a:graphicFrameLocks noGrp="1"/>
          </p:cNvGraphicFramePr>
          <p:nvPr>
            <p:extLst>
              <p:ext uri="{D42A27DB-BD31-4B8C-83A1-F6EECF244321}">
                <p14:modId xmlns:p14="http://schemas.microsoft.com/office/powerpoint/2010/main" val="4009047927"/>
              </p:ext>
            </p:extLst>
          </p:nvPr>
        </p:nvGraphicFramePr>
        <p:xfrm>
          <a:off x="633004" y="1556793"/>
          <a:ext cx="10789999" cy="3093720"/>
        </p:xfrm>
        <a:graphic>
          <a:graphicData uri="http://schemas.openxmlformats.org/drawingml/2006/table">
            <a:tbl>
              <a:tblPr firstRow="1" bandRow="1">
                <a:tableStyleId>{E8B1032C-EA38-4F05-BA0D-38AFFFC7BED3}</a:tableStyleId>
              </a:tblPr>
              <a:tblGrid>
                <a:gridCol w="780888">
                  <a:extLst>
                    <a:ext uri="{9D8B030D-6E8A-4147-A177-3AD203B41FA5}">
                      <a16:colId xmlns:a16="http://schemas.microsoft.com/office/drawing/2014/main" val="2614732198"/>
                    </a:ext>
                  </a:extLst>
                </a:gridCol>
                <a:gridCol w="3312368">
                  <a:extLst>
                    <a:ext uri="{9D8B030D-6E8A-4147-A177-3AD203B41FA5}">
                      <a16:colId xmlns:a16="http://schemas.microsoft.com/office/drawing/2014/main" val="1014749239"/>
                    </a:ext>
                  </a:extLst>
                </a:gridCol>
                <a:gridCol w="6696743">
                  <a:extLst>
                    <a:ext uri="{9D8B030D-6E8A-4147-A177-3AD203B41FA5}">
                      <a16:colId xmlns:a16="http://schemas.microsoft.com/office/drawing/2014/main" val="2666768028"/>
                    </a:ext>
                  </a:extLst>
                </a:gridCol>
              </a:tblGrid>
              <a:tr h="297771">
                <a:tc>
                  <a:txBody>
                    <a:bodyPr/>
                    <a:lstStyle/>
                    <a:p>
                      <a:r>
                        <a:rPr lang="en-IN" sz="2200" dirty="0"/>
                        <a:t>Pt IV</a:t>
                      </a:r>
                    </a:p>
                  </a:txBody>
                  <a:tcPr/>
                </a:tc>
                <a:tc>
                  <a:txBody>
                    <a:bodyPr/>
                    <a:lstStyle/>
                    <a:p>
                      <a:r>
                        <a:rPr lang="en-IN" sz="2200" dirty="0"/>
                        <a:t>Particulars</a:t>
                      </a:r>
                    </a:p>
                  </a:txBody>
                  <a:tcPr/>
                </a:tc>
                <a:tc>
                  <a:txBody>
                    <a:bodyPr/>
                    <a:lstStyle/>
                    <a:p>
                      <a:r>
                        <a:rPr lang="en-IN" sz="2200" dirty="0"/>
                        <a:t>Instruction and Issues</a:t>
                      </a:r>
                    </a:p>
                  </a:txBody>
                  <a:tcPr/>
                </a:tc>
                <a:extLst>
                  <a:ext uri="{0D108BD9-81ED-4DB2-BD59-A6C34878D82A}">
                    <a16:rowId xmlns:a16="http://schemas.microsoft.com/office/drawing/2014/main" val="4019118699"/>
                  </a:ext>
                </a:extLst>
              </a:tr>
              <a:tr h="1358412">
                <a:tc>
                  <a:txBody>
                    <a:bodyPr/>
                    <a:lstStyle/>
                    <a:p>
                      <a:pPr algn="ctr">
                        <a:spcBef>
                          <a:spcPts val="600"/>
                        </a:spcBef>
                      </a:pPr>
                      <a:r>
                        <a:rPr lang="en-IN" sz="2200" dirty="0"/>
                        <a:t>9</a:t>
                      </a:r>
                    </a:p>
                  </a:txBody>
                  <a:tcPr/>
                </a:tc>
                <a:tc>
                  <a:txBody>
                    <a:bodyPr/>
                    <a:lstStyle/>
                    <a:p>
                      <a:pPr algn="just">
                        <a:spcBef>
                          <a:spcPts val="600"/>
                        </a:spcBef>
                      </a:pPr>
                      <a:r>
                        <a:rPr lang="en-IN" sz="2200" dirty="0"/>
                        <a:t>Details of Tax paid as declared in returns filed during the Financial Year</a:t>
                      </a:r>
                    </a:p>
                  </a:txBody>
                  <a:tcPr/>
                </a:tc>
                <a:tc>
                  <a:txBody>
                    <a:bodyPr/>
                    <a:lstStyle/>
                    <a:p>
                      <a:pPr marL="0" indent="0" algn="just">
                        <a:spcBef>
                          <a:spcPts val="600"/>
                        </a:spcBef>
                        <a:buFont typeface="Wingdings" panose="05000000000000000000" pitchFamily="2" charset="2"/>
                        <a:buNone/>
                      </a:pPr>
                      <a:r>
                        <a:rPr lang="en-IN" sz="2200" b="1" u="none" dirty="0">
                          <a:solidFill>
                            <a:srgbClr val="C00000"/>
                          </a:solidFill>
                        </a:rPr>
                        <a:t>TAX PAID AS DECLARED DURING THE FINANCIAL YEAR</a:t>
                      </a:r>
                    </a:p>
                    <a:p>
                      <a:pPr marL="342900" indent="-342900" algn="just">
                        <a:spcBef>
                          <a:spcPts val="600"/>
                        </a:spcBef>
                        <a:buFont typeface="Wingdings" panose="05000000000000000000" pitchFamily="2" charset="2"/>
                        <a:buChar char="§"/>
                      </a:pPr>
                      <a:r>
                        <a:rPr lang="en-IN" sz="2200" u="none" dirty="0"/>
                        <a:t>Details of Tax payable and paid figures to be reflected here</a:t>
                      </a:r>
                    </a:p>
                    <a:p>
                      <a:pPr marL="342900" indent="-342900" algn="just">
                        <a:spcBef>
                          <a:spcPts val="600"/>
                        </a:spcBef>
                        <a:buFont typeface="Wingdings" panose="05000000000000000000" pitchFamily="2" charset="2"/>
                        <a:buChar char="§"/>
                      </a:pPr>
                      <a:r>
                        <a:rPr lang="en-IN" sz="2200" u="none" dirty="0"/>
                        <a:t>Tax payment through Electronic Cash Ledger</a:t>
                      </a:r>
                    </a:p>
                    <a:p>
                      <a:pPr marL="342900" indent="-342900" algn="just">
                        <a:spcBef>
                          <a:spcPts val="600"/>
                        </a:spcBef>
                        <a:buFont typeface="Wingdings" panose="05000000000000000000" pitchFamily="2" charset="2"/>
                        <a:buChar char="§"/>
                      </a:pPr>
                      <a:r>
                        <a:rPr lang="en-IN" sz="2200" u="none" dirty="0"/>
                        <a:t>Tax payment through Electronic Credit Ledger</a:t>
                      </a:r>
                    </a:p>
                  </a:txBody>
                  <a:tcPr/>
                </a:tc>
                <a:extLst>
                  <a:ext uri="{0D108BD9-81ED-4DB2-BD59-A6C34878D82A}">
                    <a16:rowId xmlns:a16="http://schemas.microsoft.com/office/drawing/2014/main" val="2372610157"/>
                  </a:ext>
                </a:extLst>
              </a:tr>
            </a:tbl>
          </a:graphicData>
        </a:graphic>
      </p:graphicFrame>
      <p:sp>
        <p:nvSpPr>
          <p:cNvPr id="5" name="Rectangle: Rounded Corners 4">
            <a:extLst>
              <a:ext uri="{FF2B5EF4-FFF2-40B4-BE49-F238E27FC236}">
                <a16:creationId xmlns:a16="http://schemas.microsoft.com/office/drawing/2014/main" id="{5CECDC11-2108-48AC-AE5B-C4E9B113F0E7}"/>
              </a:ext>
            </a:extLst>
          </p:cNvPr>
          <p:cNvSpPr/>
          <p:nvPr/>
        </p:nvSpPr>
        <p:spPr>
          <a:xfrm>
            <a:off x="633006" y="4835452"/>
            <a:ext cx="10789998" cy="537764"/>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just">
              <a:spcBef>
                <a:spcPts val="600"/>
              </a:spcBef>
            </a:pPr>
            <a:r>
              <a:rPr lang="en-IN" sz="2000" dirty="0"/>
              <a:t>These figures shall be auto-populated from GSTR–3B and cannot be edited</a:t>
            </a:r>
          </a:p>
        </p:txBody>
      </p:sp>
    </p:spTree>
    <p:extLst>
      <p:ext uri="{BB962C8B-B14F-4D97-AF65-F5344CB8AC3E}">
        <p14:creationId xmlns:p14="http://schemas.microsoft.com/office/powerpoint/2010/main" val="2221247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A6BA0F6-C7FC-4F12-93AA-8AC7697EAE1E}"/>
              </a:ext>
            </a:extLst>
          </p:cNvPr>
          <p:cNvSpPr txBox="1"/>
          <p:nvPr/>
        </p:nvSpPr>
        <p:spPr>
          <a:xfrm>
            <a:off x="537433" y="5013176"/>
            <a:ext cx="11029587" cy="936104"/>
          </a:xfrm>
          <a:prstGeom prst="rect">
            <a:avLst/>
          </a:prstGeom>
          <a:ln w="57150"/>
        </p:spPr>
        <p:style>
          <a:lnRef idx="2">
            <a:schemeClr val="accent5"/>
          </a:lnRef>
          <a:fillRef idx="1">
            <a:schemeClr val="lt1"/>
          </a:fillRef>
          <a:effectRef idx="0">
            <a:schemeClr val="accent5"/>
          </a:effectRef>
          <a:fontRef idx="minor">
            <a:schemeClr val="dk1"/>
          </a:fontRef>
        </p:style>
        <p:txBody>
          <a:bodyPr wrap="square" rtlCol="0">
            <a:spAutoFit/>
          </a:bodyPr>
          <a:lstStyle/>
          <a:p>
            <a:endParaRPr lang="en-IN" dirty="0"/>
          </a:p>
        </p:txBody>
      </p:sp>
      <p:sp>
        <p:nvSpPr>
          <p:cNvPr id="2" name="Title 1"/>
          <p:cNvSpPr>
            <a:spLocks noGrp="1"/>
          </p:cNvSpPr>
          <p:nvPr>
            <p:ph type="title"/>
          </p:nvPr>
        </p:nvSpPr>
        <p:spPr/>
        <p:txBody>
          <a:bodyPr>
            <a:normAutofit/>
          </a:bodyPr>
          <a:lstStyle/>
          <a:p>
            <a:r>
              <a:rPr lang="en-IN" sz="3800" dirty="0">
                <a:latin typeface="+mj-lt"/>
              </a:rPr>
              <a:t>Structure of Form 9</a:t>
            </a:r>
            <a:endParaRPr lang="en-US" sz="3800" b="1" dirty="0">
              <a:latin typeface="+mj-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21</a:t>
            </a:fld>
            <a:endParaRPr lang="en-IN" dirty="0"/>
          </a:p>
        </p:txBody>
      </p:sp>
      <p:graphicFrame>
        <p:nvGraphicFramePr>
          <p:cNvPr id="5" name="Table 4">
            <a:extLst>
              <a:ext uri="{FF2B5EF4-FFF2-40B4-BE49-F238E27FC236}">
                <a16:creationId xmlns:a16="http://schemas.microsoft.com/office/drawing/2014/main" id="{BA015608-26CB-4FD0-A53E-440339147AF9}"/>
              </a:ext>
            </a:extLst>
          </p:cNvPr>
          <p:cNvGraphicFramePr>
            <a:graphicFrameLocks noGrp="1"/>
          </p:cNvGraphicFramePr>
          <p:nvPr/>
        </p:nvGraphicFramePr>
        <p:xfrm>
          <a:off x="627676" y="1628800"/>
          <a:ext cx="10795328" cy="4907783"/>
        </p:xfrm>
        <a:graphic>
          <a:graphicData uri="http://schemas.openxmlformats.org/drawingml/2006/table">
            <a:tbl>
              <a:tblPr firstRow="1" bandRow="1">
                <a:tableStyleId>{E8B1032C-EA38-4F05-BA0D-38AFFFC7BED3}</a:tableStyleId>
              </a:tblPr>
              <a:tblGrid>
                <a:gridCol w="1578304">
                  <a:extLst>
                    <a:ext uri="{9D8B030D-6E8A-4147-A177-3AD203B41FA5}">
                      <a16:colId xmlns:a16="http://schemas.microsoft.com/office/drawing/2014/main" val="863291682"/>
                    </a:ext>
                  </a:extLst>
                </a:gridCol>
                <a:gridCol w="9217024">
                  <a:extLst>
                    <a:ext uri="{9D8B030D-6E8A-4147-A177-3AD203B41FA5}">
                      <a16:colId xmlns:a16="http://schemas.microsoft.com/office/drawing/2014/main" val="1613448068"/>
                    </a:ext>
                  </a:extLst>
                </a:gridCol>
              </a:tblGrid>
              <a:tr h="669575">
                <a:tc>
                  <a:txBody>
                    <a:bodyPr/>
                    <a:lstStyle/>
                    <a:p>
                      <a:r>
                        <a:rPr lang="en-IN" sz="2400" dirty="0"/>
                        <a:t>Point No</a:t>
                      </a:r>
                    </a:p>
                  </a:txBody>
                  <a:tcPr/>
                </a:tc>
                <a:tc>
                  <a:txBody>
                    <a:bodyPr/>
                    <a:lstStyle/>
                    <a:p>
                      <a:r>
                        <a:rPr lang="en-IN" sz="2400" dirty="0"/>
                        <a:t>Details to be provided</a:t>
                      </a:r>
                    </a:p>
                  </a:txBody>
                  <a:tcPr/>
                </a:tc>
                <a:extLst>
                  <a:ext uri="{0D108BD9-81ED-4DB2-BD59-A6C34878D82A}">
                    <a16:rowId xmlns:a16="http://schemas.microsoft.com/office/drawing/2014/main" val="841578078"/>
                  </a:ext>
                </a:extLst>
              </a:tr>
              <a:tr h="554561">
                <a:tc>
                  <a:txBody>
                    <a:bodyPr/>
                    <a:lstStyle/>
                    <a:p>
                      <a:r>
                        <a:rPr lang="en-IN" sz="2400" dirty="0"/>
                        <a:t>Point I</a:t>
                      </a:r>
                    </a:p>
                  </a:txBody>
                  <a:tcPr/>
                </a:tc>
                <a:tc>
                  <a:txBody>
                    <a:bodyPr/>
                    <a:lstStyle/>
                    <a:p>
                      <a:r>
                        <a:rPr lang="en-IN" sz="2400" dirty="0"/>
                        <a:t>Basic Details</a:t>
                      </a:r>
                    </a:p>
                  </a:txBody>
                  <a:tcPr/>
                </a:tc>
                <a:extLst>
                  <a:ext uri="{0D108BD9-81ED-4DB2-BD59-A6C34878D82A}">
                    <a16:rowId xmlns:a16="http://schemas.microsoft.com/office/drawing/2014/main" val="1998001476"/>
                  </a:ext>
                </a:extLst>
              </a:tr>
              <a:tr h="775391">
                <a:tc>
                  <a:txBody>
                    <a:bodyPr/>
                    <a:lstStyle/>
                    <a:p>
                      <a:r>
                        <a:rPr lang="en-IN" sz="2400" dirty="0"/>
                        <a:t>Point II</a:t>
                      </a:r>
                    </a:p>
                  </a:txBody>
                  <a:tcPr/>
                </a:tc>
                <a:tc>
                  <a:txBody>
                    <a:bodyPr/>
                    <a:lstStyle/>
                    <a:p>
                      <a:r>
                        <a:rPr lang="en-IN" sz="2400" dirty="0"/>
                        <a:t>Details of Outward Supplies and Inward Supplies made during the Financial Year</a:t>
                      </a:r>
                    </a:p>
                  </a:txBody>
                  <a:tcPr/>
                </a:tc>
                <a:extLst>
                  <a:ext uri="{0D108BD9-81ED-4DB2-BD59-A6C34878D82A}">
                    <a16:rowId xmlns:a16="http://schemas.microsoft.com/office/drawing/2014/main" val="887189109"/>
                  </a:ext>
                </a:extLst>
              </a:tr>
              <a:tr h="545192">
                <a:tc>
                  <a:txBody>
                    <a:bodyPr/>
                    <a:lstStyle/>
                    <a:p>
                      <a:r>
                        <a:rPr lang="en-IN" sz="2400" dirty="0"/>
                        <a:t>Point III</a:t>
                      </a:r>
                    </a:p>
                  </a:txBody>
                  <a:tcPr/>
                </a:tc>
                <a:tc>
                  <a:txBody>
                    <a:bodyPr/>
                    <a:lstStyle/>
                    <a:p>
                      <a:r>
                        <a:rPr lang="en-IN" sz="2400" dirty="0"/>
                        <a:t>Details of ITC for the Financial Year</a:t>
                      </a:r>
                    </a:p>
                  </a:txBody>
                  <a:tcPr/>
                </a:tc>
                <a:extLst>
                  <a:ext uri="{0D108BD9-81ED-4DB2-BD59-A6C34878D82A}">
                    <a16:rowId xmlns:a16="http://schemas.microsoft.com/office/drawing/2014/main" val="2095926309"/>
                  </a:ext>
                </a:extLst>
              </a:tr>
              <a:tr h="775391">
                <a:tc>
                  <a:txBody>
                    <a:bodyPr/>
                    <a:lstStyle/>
                    <a:p>
                      <a:r>
                        <a:rPr lang="en-IN" sz="2400" dirty="0"/>
                        <a:t>Point IV</a:t>
                      </a:r>
                    </a:p>
                  </a:txBody>
                  <a:tcPr/>
                </a:tc>
                <a:tc>
                  <a:txBody>
                    <a:bodyPr/>
                    <a:lstStyle/>
                    <a:p>
                      <a:r>
                        <a:rPr lang="en-IN" sz="2400" dirty="0"/>
                        <a:t>Details of Tax paid as declared in returns filed during the Financial Year</a:t>
                      </a:r>
                    </a:p>
                  </a:txBody>
                  <a:tcPr/>
                </a:tc>
                <a:extLst>
                  <a:ext uri="{0D108BD9-81ED-4DB2-BD59-A6C34878D82A}">
                    <a16:rowId xmlns:a16="http://schemas.microsoft.com/office/drawing/2014/main" val="944394877"/>
                  </a:ext>
                </a:extLst>
              </a:tr>
              <a:tr h="775391">
                <a:tc>
                  <a:txBody>
                    <a:bodyPr/>
                    <a:lstStyle/>
                    <a:p>
                      <a:r>
                        <a:rPr lang="en-IN" sz="2400" dirty="0"/>
                        <a:t>Point V</a:t>
                      </a:r>
                    </a:p>
                  </a:txBody>
                  <a:tcPr/>
                </a:tc>
                <a:tc>
                  <a:txBody>
                    <a:bodyPr/>
                    <a:lstStyle/>
                    <a:p>
                      <a:r>
                        <a:rPr lang="en-IN" sz="2400" dirty="0"/>
                        <a:t>Particulars of the transactions for the previous Financial Year declared in returns of April to March 2019</a:t>
                      </a:r>
                    </a:p>
                  </a:txBody>
                  <a:tcPr/>
                </a:tc>
                <a:extLst>
                  <a:ext uri="{0D108BD9-81ED-4DB2-BD59-A6C34878D82A}">
                    <a16:rowId xmlns:a16="http://schemas.microsoft.com/office/drawing/2014/main" val="609456046"/>
                  </a:ext>
                </a:extLst>
              </a:tr>
              <a:tr h="669575">
                <a:tc>
                  <a:txBody>
                    <a:bodyPr/>
                    <a:lstStyle/>
                    <a:p>
                      <a:r>
                        <a:rPr lang="en-IN" sz="2400" dirty="0"/>
                        <a:t>Point VI</a:t>
                      </a:r>
                    </a:p>
                  </a:txBody>
                  <a:tcPr/>
                </a:tc>
                <a:tc>
                  <a:txBody>
                    <a:bodyPr/>
                    <a:lstStyle/>
                    <a:p>
                      <a:r>
                        <a:rPr lang="en-IN" sz="2400" dirty="0"/>
                        <a:t>Other Information</a:t>
                      </a:r>
                    </a:p>
                  </a:txBody>
                  <a:tcPr/>
                </a:tc>
                <a:extLst>
                  <a:ext uri="{0D108BD9-81ED-4DB2-BD59-A6C34878D82A}">
                    <a16:rowId xmlns:a16="http://schemas.microsoft.com/office/drawing/2014/main" val="3731619705"/>
                  </a:ext>
                </a:extLst>
              </a:tr>
            </a:tbl>
          </a:graphicData>
        </a:graphic>
      </p:graphicFrame>
    </p:spTree>
    <p:extLst>
      <p:ext uri="{BB962C8B-B14F-4D97-AF65-F5344CB8AC3E}">
        <p14:creationId xmlns:p14="http://schemas.microsoft.com/office/powerpoint/2010/main" val="3182397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z="3800" b="1" dirty="0">
                <a:latin typeface="+mj-lt"/>
              </a:rPr>
              <a:t>Point V – Particulars of Tax paid in 2018-19</a:t>
            </a:r>
            <a:endParaRPr lang="en-US" sz="3800" b="1" dirty="0">
              <a:latin typeface="+mj-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22</a:t>
            </a:fld>
            <a:endParaRPr lang="en-IN" dirty="0"/>
          </a:p>
        </p:txBody>
      </p:sp>
      <p:graphicFrame>
        <p:nvGraphicFramePr>
          <p:cNvPr id="6" name="Table 5">
            <a:extLst>
              <a:ext uri="{FF2B5EF4-FFF2-40B4-BE49-F238E27FC236}">
                <a16:creationId xmlns:a16="http://schemas.microsoft.com/office/drawing/2014/main" id="{A19C1A54-4EF7-4D38-BAC0-12A5A109C0C5}"/>
              </a:ext>
            </a:extLst>
          </p:cNvPr>
          <p:cNvGraphicFramePr>
            <a:graphicFrameLocks noGrp="1"/>
          </p:cNvGraphicFramePr>
          <p:nvPr>
            <p:extLst>
              <p:ext uri="{D42A27DB-BD31-4B8C-83A1-F6EECF244321}">
                <p14:modId xmlns:p14="http://schemas.microsoft.com/office/powerpoint/2010/main" val="4102911953"/>
              </p:ext>
            </p:extLst>
          </p:nvPr>
        </p:nvGraphicFramePr>
        <p:xfrm>
          <a:off x="633004" y="1556793"/>
          <a:ext cx="10789999" cy="4501956"/>
        </p:xfrm>
        <a:graphic>
          <a:graphicData uri="http://schemas.openxmlformats.org/drawingml/2006/table">
            <a:tbl>
              <a:tblPr firstRow="1" bandRow="1">
                <a:tableStyleId>{E8B1032C-EA38-4F05-BA0D-38AFFFC7BED3}</a:tableStyleId>
              </a:tblPr>
              <a:tblGrid>
                <a:gridCol w="780888">
                  <a:extLst>
                    <a:ext uri="{9D8B030D-6E8A-4147-A177-3AD203B41FA5}">
                      <a16:colId xmlns:a16="http://schemas.microsoft.com/office/drawing/2014/main" val="2614732198"/>
                    </a:ext>
                  </a:extLst>
                </a:gridCol>
                <a:gridCol w="3312368">
                  <a:extLst>
                    <a:ext uri="{9D8B030D-6E8A-4147-A177-3AD203B41FA5}">
                      <a16:colId xmlns:a16="http://schemas.microsoft.com/office/drawing/2014/main" val="1014749239"/>
                    </a:ext>
                  </a:extLst>
                </a:gridCol>
                <a:gridCol w="6696743">
                  <a:extLst>
                    <a:ext uri="{9D8B030D-6E8A-4147-A177-3AD203B41FA5}">
                      <a16:colId xmlns:a16="http://schemas.microsoft.com/office/drawing/2014/main" val="2666768028"/>
                    </a:ext>
                  </a:extLst>
                </a:gridCol>
              </a:tblGrid>
              <a:tr h="297771">
                <a:tc>
                  <a:txBody>
                    <a:bodyPr/>
                    <a:lstStyle/>
                    <a:p>
                      <a:r>
                        <a:rPr lang="en-IN" sz="2200" dirty="0"/>
                        <a:t>Pt V</a:t>
                      </a:r>
                    </a:p>
                  </a:txBody>
                  <a:tcPr/>
                </a:tc>
                <a:tc>
                  <a:txBody>
                    <a:bodyPr/>
                    <a:lstStyle/>
                    <a:p>
                      <a:r>
                        <a:rPr lang="en-IN" sz="2200" dirty="0"/>
                        <a:t>Particulars</a:t>
                      </a:r>
                    </a:p>
                  </a:txBody>
                  <a:tcPr/>
                </a:tc>
                <a:tc>
                  <a:txBody>
                    <a:bodyPr/>
                    <a:lstStyle/>
                    <a:p>
                      <a:r>
                        <a:rPr lang="en-IN" sz="2200" dirty="0"/>
                        <a:t>Instruction and Issues</a:t>
                      </a:r>
                    </a:p>
                  </a:txBody>
                  <a:tcPr/>
                </a:tc>
                <a:extLst>
                  <a:ext uri="{0D108BD9-81ED-4DB2-BD59-A6C34878D82A}">
                    <a16:rowId xmlns:a16="http://schemas.microsoft.com/office/drawing/2014/main" val="4019118699"/>
                  </a:ext>
                </a:extLst>
              </a:tr>
              <a:tr h="1358412">
                <a:tc>
                  <a:txBody>
                    <a:bodyPr/>
                    <a:lstStyle/>
                    <a:p>
                      <a:pPr algn="ctr">
                        <a:spcBef>
                          <a:spcPts val="600"/>
                        </a:spcBef>
                      </a:pPr>
                      <a:r>
                        <a:rPr lang="en-IN" sz="2200" dirty="0"/>
                        <a:t>10</a:t>
                      </a:r>
                    </a:p>
                  </a:txBody>
                  <a:tcPr/>
                </a:tc>
                <a:tc>
                  <a:txBody>
                    <a:bodyPr/>
                    <a:lstStyle/>
                    <a:p>
                      <a:pPr algn="just">
                        <a:spcBef>
                          <a:spcPts val="600"/>
                        </a:spcBef>
                      </a:pPr>
                      <a:r>
                        <a:rPr lang="en-IN" sz="2200" dirty="0"/>
                        <a:t>Supplies / Tax declared through amendments (+) (Net of Debit Notes)</a:t>
                      </a:r>
                    </a:p>
                  </a:txBody>
                  <a:tcPr/>
                </a:tc>
                <a:tc rowSpan="2">
                  <a:txBody>
                    <a:bodyPr/>
                    <a:lstStyle/>
                    <a:p>
                      <a:pPr marL="0" indent="0" algn="just">
                        <a:spcBef>
                          <a:spcPts val="600"/>
                        </a:spcBef>
                        <a:buFont typeface="Wingdings" panose="05000000000000000000" pitchFamily="2" charset="2"/>
                        <a:buNone/>
                      </a:pPr>
                      <a:r>
                        <a:rPr lang="en-IN" sz="2200" u="none" dirty="0"/>
                        <a:t>Part V consists of particulars of transactions of 2017-18 which have been paid GSTR – 3B of financial year 2018-19</a:t>
                      </a:r>
                    </a:p>
                  </a:txBody>
                  <a:tcPr/>
                </a:tc>
                <a:extLst>
                  <a:ext uri="{0D108BD9-81ED-4DB2-BD59-A6C34878D82A}">
                    <a16:rowId xmlns:a16="http://schemas.microsoft.com/office/drawing/2014/main" val="2372610157"/>
                  </a:ext>
                </a:extLst>
              </a:tr>
              <a:tr h="1358412">
                <a:tc>
                  <a:txBody>
                    <a:bodyPr/>
                    <a:lstStyle/>
                    <a:p>
                      <a:pPr algn="ctr">
                        <a:spcBef>
                          <a:spcPts val="600"/>
                        </a:spcBef>
                      </a:pPr>
                      <a:r>
                        <a:rPr lang="en-IN" sz="2200" dirty="0"/>
                        <a:t>11</a:t>
                      </a:r>
                    </a:p>
                  </a:txBody>
                  <a:tcPr/>
                </a:tc>
                <a:tc>
                  <a:txBody>
                    <a:bodyPr/>
                    <a:lstStyle/>
                    <a:p>
                      <a:pPr algn="just">
                        <a:spcBef>
                          <a:spcPts val="600"/>
                        </a:spcBef>
                      </a:pPr>
                      <a:r>
                        <a:rPr lang="en-IN" sz="2200" dirty="0"/>
                        <a:t>Supplies / Tax declared through amendments (-) (Net of Credit Notes)</a:t>
                      </a:r>
                    </a:p>
                  </a:txBody>
                  <a:tcPr/>
                </a:tc>
                <a:tc vMerge="1">
                  <a:txBody>
                    <a:bodyPr/>
                    <a:lstStyle/>
                    <a:p>
                      <a:pPr marL="0" indent="0" algn="just">
                        <a:spcBef>
                          <a:spcPts val="600"/>
                        </a:spcBef>
                        <a:buFont typeface="Wingdings" panose="05000000000000000000" pitchFamily="2" charset="2"/>
                        <a:buNone/>
                      </a:pPr>
                      <a:endParaRPr lang="en-IN" sz="2200" u="none" dirty="0"/>
                    </a:p>
                  </a:txBody>
                  <a:tcPr/>
                </a:tc>
                <a:extLst>
                  <a:ext uri="{0D108BD9-81ED-4DB2-BD59-A6C34878D82A}">
                    <a16:rowId xmlns:a16="http://schemas.microsoft.com/office/drawing/2014/main" val="3746137765"/>
                  </a:ext>
                </a:extLst>
              </a:tr>
              <a:tr h="1358412">
                <a:tc>
                  <a:txBody>
                    <a:bodyPr/>
                    <a:lstStyle/>
                    <a:p>
                      <a:pPr algn="ctr">
                        <a:spcBef>
                          <a:spcPts val="600"/>
                        </a:spcBef>
                      </a:pPr>
                      <a:r>
                        <a:rPr lang="en-IN" sz="2200" dirty="0"/>
                        <a:t>14</a:t>
                      </a:r>
                    </a:p>
                  </a:txBody>
                  <a:tcPr/>
                </a:tc>
                <a:tc>
                  <a:txBody>
                    <a:bodyPr/>
                    <a:lstStyle/>
                    <a:p>
                      <a:pPr algn="just">
                        <a:spcBef>
                          <a:spcPts val="600"/>
                        </a:spcBef>
                      </a:pPr>
                      <a:r>
                        <a:rPr lang="en-IN" sz="2200" dirty="0"/>
                        <a:t>Differential Tax payable and paid on account of Point 10 &amp; 11 above</a:t>
                      </a:r>
                    </a:p>
                  </a:txBody>
                  <a:tcPr/>
                </a:tc>
                <a:tc>
                  <a:txBody>
                    <a:bodyPr/>
                    <a:lstStyle/>
                    <a:p>
                      <a:pPr marL="0" indent="0" algn="just">
                        <a:spcBef>
                          <a:spcPts val="600"/>
                        </a:spcBef>
                        <a:buFont typeface="Wingdings" panose="05000000000000000000" pitchFamily="2" charset="2"/>
                        <a:buNone/>
                      </a:pPr>
                      <a:r>
                        <a:rPr lang="en-IN" sz="2200" u="none" dirty="0"/>
                        <a:t>The tax payable and paid on account of above disclosure shall be reported here</a:t>
                      </a:r>
                    </a:p>
                  </a:txBody>
                  <a:tcPr/>
                </a:tc>
                <a:extLst>
                  <a:ext uri="{0D108BD9-81ED-4DB2-BD59-A6C34878D82A}">
                    <a16:rowId xmlns:a16="http://schemas.microsoft.com/office/drawing/2014/main" val="4088799879"/>
                  </a:ext>
                </a:extLst>
              </a:tr>
            </a:tbl>
          </a:graphicData>
        </a:graphic>
      </p:graphicFrame>
    </p:spTree>
    <p:extLst>
      <p:ext uri="{BB962C8B-B14F-4D97-AF65-F5344CB8AC3E}">
        <p14:creationId xmlns:p14="http://schemas.microsoft.com/office/powerpoint/2010/main" val="3359791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800" b="1" dirty="0">
                <a:latin typeface="+mj-lt"/>
              </a:rPr>
              <a:t>Interplay of Point no II, IV and V</a:t>
            </a:r>
            <a:endParaRPr lang="en-US" sz="3800" b="1" dirty="0">
              <a:latin typeface="+mj-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23</a:t>
            </a:fld>
            <a:endParaRPr lang="en-IN" dirty="0"/>
          </a:p>
        </p:txBody>
      </p:sp>
      <p:graphicFrame>
        <p:nvGraphicFramePr>
          <p:cNvPr id="6" name="Table 5">
            <a:extLst>
              <a:ext uri="{FF2B5EF4-FFF2-40B4-BE49-F238E27FC236}">
                <a16:creationId xmlns:a16="http://schemas.microsoft.com/office/drawing/2014/main" id="{A19C1A54-4EF7-4D38-BAC0-12A5A109C0C5}"/>
              </a:ext>
            </a:extLst>
          </p:cNvPr>
          <p:cNvGraphicFramePr>
            <a:graphicFrameLocks noGrp="1"/>
          </p:cNvGraphicFramePr>
          <p:nvPr>
            <p:extLst>
              <p:ext uri="{D42A27DB-BD31-4B8C-83A1-F6EECF244321}">
                <p14:modId xmlns:p14="http://schemas.microsoft.com/office/powerpoint/2010/main" val="576775556"/>
              </p:ext>
            </p:extLst>
          </p:nvPr>
        </p:nvGraphicFramePr>
        <p:xfrm>
          <a:off x="633004" y="1556793"/>
          <a:ext cx="10789999" cy="4428100"/>
        </p:xfrm>
        <a:graphic>
          <a:graphicData uri="http://schemas.openxmlformats.org/drawingml/2006/table">
            <a:tbl>
              <a:tblPr firstRow="1" bandRow="1">
                <a:tableStyleId>{E8B1032C-EA38-4F05-BA0D-38AFFFC7BED3}</a:tableStyleId>
              </a:tblPr>
              <a:tblGrid>
                <a:gridCol w="780888">
                  <a:extLst>
                    <a:ext uri="{9D8B030D-6E8A-4147-A177-3AD203B41FA5}">
                      <a16:colId xmlns:a16="http://schemas.microsoft.com/office/drawing/2014/main" val="2614732198"/>
                    </a:ext>
                  </a:extLst>
                </a:gridCol>
                <a:gridCol w="3312368">
                  <a:extLst>
                    <a:ext uri="{9D8B030D-6E8A-4147-A177-3AD203B41FA5}">
                      <a16:colId xmlns:a16="http://schemas.microsoft.com/office/drawing/2014/main" val="1014749239"/>
                    </a:ext>
                  </a:extLst>
                </a:gridCol>
                <a:gridCol w="6696743">
                  <a:extLst>
                    <a:ext uri="{9D8B030D-6E8A-4147-A177-3AD203B41FA5}">
                      <a16:colId xmlns:a16="http://schemas.microsoft.com/office/drawing/2014/main" val="2666768028"/>
                    </a:ext>
                  </a:extLst>
                </a:gridCol>
              </a:tblGrid>
              <a:tr h="297771">
                <a:tc>
                  <a:txBody>
                    <a:bodyPr/>
                    <a:lstStyle/>
                    <a:p>
                      <a:r>
                        <a:rPr lang="en-IN" sz="2200" dirty="0"/>
                        <a:t>Sr No</a:t>
                      </a:r>
                    </a:p>
                  </a:txBody>
                  <a:tcPr/>
                </a:tc>
                <a:tc>
                  <a:txBody>
                    <a:bodyPr/>
                    <a:lstStyle/>
                    <a:p>
                      <a:r>
                        <a:rPr lang="en-IN" sz="2200" dirty="0"/>
                        <a:t>Particulars</a:t>
                      </a:r>
                    </a:p>
                  </a:txBody>
                  <a:tcPr/>
                </a:tc>
                <a:tc>
                  <a:txBody>
                    <a:bodyPr/>
                    <a:lstStyle/>
                    <a:p>
                      <a:r>
                        <a:rPr lang="en-IN" sz="2200" dirty="0"/>
                        <a:t>Instruction and Issues</a:t>
                      </a:r>
                    </a:p>
                  </a:txBody>
                  <a:tcPr/>
                </a:tc>
                <a:extLst>
                  <a:ext uri="{0D108BD9-81ED-4DB2-BD59-A6C34878D82A}">
                    <a16:rowId xmlns:a16="http://schemas.microsoft.com/office/drawing/2014/main" val="4019118699"/>
                  </a:ext>
                </a:extLst>
              </a:tr>
              <a:tr h="679206">
                <a:tc rowSpan="2">
                  <a:txBody>
                    <a:bodyPr/>
                    <a:lstStyle/>
                    <a:p>
                      <a:pPr algn="ctr">
                        <a:spcBef>
                          <a:spcPts val="600"/>
                        </a:spcBef>
                      </a:pPr>
                      <a:r>
                        <a:rPr lang="en-IN" sz="2000" dirty="0"/>
                        <a:t>Pt II</a:t>
                      </a:r>
                    </a:p>
                  </a:txBody>
                  <a:tcPr/>
                </a:tc>
                <a:tc>
                  <a:txBody>
                    <a:bodyPr/>
                    <a:lstStyle/>
                    <a:p>
                      <a:pPr algn="just">
                        <a:spcBef>
                          <a:spcPts val="600"/>
                        </a:spcBef>
                      </a:pPr>
                      <a:r>
                        <a:rPr lang="en-IN" sz="2000" dirty="0"/>
                        <a:t>Sr No 4</a:t>
                      </a:r>
                    </a:p>
                  </a:txBody>
                  <a:tcPr/>
                </a:tc>
                <a:tc>
                  <a:txBody>
                    <a:bodyPr/>
                    <a:lstStyle/>
                    <a:p>
                      <a:pPr marL="0" indent="0" algn="just">
                        <a:spcBef>
                          <a:spcPts val="600"/>
                        </a:spcBef>
                        <a:buFont typeface="Wingdings" panose="05000000000000000000" pitchFamily="2" charset="2"/>
                        <a:buNone/>
                      </a:pPr>
                      <a:r>
                        <a:rPr lang="en-IN" sz="2000" dirty="0"/>
                        <a:t>Taxable supplies made during the FY</a:t>
                      </a:r>
                    </a:p>
                  </a:txBody>
                  <a:tcPr/>
                </a:tc>
                <a:extLst>
                  <a:ext uri="{0D108BD9-81ED-4DB2-BD59-A6C34878D82A}">
                    <a16:rowId xmlns:a16="http://schemas.microsoft.com/office/drawing/2014/main" val="2372610157"/>
                  </a:ext>
                </a:extLst>
              </a:tr>
              <a:tr h="679206">
                <a:tc vMerge="1">
                  <a:txBody>
                    <a:bodyPr/>
                    <a:lstStyle/>
                    <a:p>
                      <a:endParaRPr lang="en-IN"/>
                    </a:p>
                  </a:txBody>
                  <a:tcPr/>
                </a:tc>
                <a:tc>
                  <a:txBody>
                    <a:bodyPr/>
                    <a:lstStyle/>
                    <a:p>
                      <a:pPr algn="just">
                        <a:spcBef>
                          <a:spcPts val="600"/>
                        </a:spcBef>
                      </a:pPr>
                      <a:r>
                        <a:rPr lang="en-IN" sz="2000" dirty="0"/>
                        <a:t>Sr No 5</a:t>
                      </a:r>
                    </a:p>
                  </a:txBody>
                  <a:tcPr/>
                </a:tc>
                <a:tc>
                  <a:txBody>
                    <a:bodyPr/>
                    <a:lstStyle/>
                    <a:p>
                      <a:pPr marL="0" indent="0" algn="just">
                        <a:spcBef>
                          <a:spcPts val="600"/>
                        </a:spcBef>
                        <a:buFont typeface="Wingdings" panose="05000000000000000000" pitchFamily="2" charset="2"/>
                        <a:buNone/>
                      </a:pPr>
                      <a:r>
                        <a:rPr lang="en-IN" sz="2000" dirty="0"/>
                        <a:t>Non Taxable supplies made during the FY</a:t>
                      </a:r>
                    </a:p>
                  </a:txBody>
                  <a:tcPr/>
                </a:tc>
                <a:extLst>
                  <a:ext uri="{0D108BD9-81ED-4DB2-BD59-A6C34878D82A}">
                    <a16:rowId xmlns:a16="http://schemas.microsoft.com/office/drawing/2014/main" val="868851953"/>
                  </a:ext>
                </a:extLst>
              </a:tr>
              <a:tr h="687899">
                <a:tc>
                  <a:txBody>
                    <a:bodyPr/>
                    <a:lstStyle/>
                    <a:p>
                      <a:pPr algn="ctr">
                        <a:spcBef>
                          <a:spcPts val="600"/>
                        </a:spcBef>
                      </a:pPr>
                      <a:r>
                        <a:rPr lang="en-IN" sz="2000" dirty="0"/>
                        <a:t>Pt IV</a:t>
                      </a:r>
                    </a:p>
                  </a:txBody>
                  <a:tcPr/>
                </a:tc>
                <a:tc>
                  <a:txBody>
                    <a:bodyPr/>
                    <a:lstStyle/>
                    <a:p>
                      <a:pPr algn="just">
                        <a:spcBef>
                          <a:spcPts val="600"/>
                        </a:spcBef>
                      </a:pPr>
                      <a:r>
                        <a:rPr lang="en-IN" sz="2000" dirty="0"/>
                        <a:t>Sr No 9</a:t>
                      </a:r>
                    </a:p>
                  </a:txBody>
                  <a:tcPr/>
                </a:tc>
                <a:tc>
                  <a:txBody>
                    <a:bodyPr/>
                    <a:lstStyle/>
                    <a:p>
                      <a:pPr algn="just">
                        <a:spcBef>
                          <a:spcPts val="600"/>
                        </a:spcBef>
                      </a:pPr>
                      <a:r>
                        <a:rPr lang="en-IN" sz="2000" dirty="0"/>
                        <a:t>Tax payable as per Sr No 4 above and Tax paid in GSTR – 3B</a:t>
                      </a:r>
                    </a:p>
                  </a:txBody>
                  <a:tcPr/>
                </a:tc>
                <a:extLst>
                  <a:ext uri="{0D108BD9-81ED-4DB2-BD59-A6C34878D82A}">
                    <a16:rowId xmlns:a16="http://schemas.microsoft.com/office/drawing/2014/main" val="3746137765"/>
                  </a:ext>
                </a:extLst>
              </a:tr>
              <a:tr h="452804">
                <a:tc rowSpan="3">
                  <a:txBody>
                    <a:bodyPr/>
                    <a:lstStyle/>
                    <a:p>
                      <a:pPr algn="ctr">
                        <a:spcBef>
                          <a:spcPts val="600"/>
                        </a:spcBef>
                      </a:pPr>
                      <a:r>
                        <a:rPr lang="en-IN" sz="2000" dirty="0"/>
                        <a:t>Pt V</a:t>
                      </a:r>
                    </a:p>
                  </a:txBody>
                  <a:tcPr/>
                </a:tc>
                <a:tc>
                  <a:txBody>
                    <a:bodyPr/>
                    <a:lstStyle/>
                    <a:p>
                      <a:pPr algn="just">
                        <a:spcBef>
                          <a:spcPts val="600"/>
                        </a:spcBef>
                      </a:pPr>
                      <a:r>
                        <a:rPr lang="en-IN" sz="2000" dirty="0"/>
                        <a:t>Sr No 10</a:t>
                      </a:r>
                    </a:p>
                  </a:txBody>
                  <a:tcPr/>
                </a:tc>
                <a:tc>
                  <a:txBody>
                    <a:bodyPr/>
                    <a:lstStyle/>
                    <a:p>
                      <a:pPr marL="0" indent="0" algn="just">
                        <a:spcBef>
                          <a:spcPts val="600"/>
                        </a:spcBef>
                        <a:buFont typeface="Wingdings" panose="05000000000000000000" pitchFamily="2" charset="2"/>
                        <a:buNone/>
                      </a:pPr>
                      <a:r>
                        <a:rPr lang="en-IN" sz="2000" u="none" dirty="0"/>
                        <a:t>Supplies/tax declared in FY 2018-19 (Additions)</a:t>
                      </a:r>
                    </a:p>
                  </a:txBody>
                  <a:tcPr/>
                </a:tc>
                <a:extLst>
                  <a:ext uri="{0D108BD9-81ED-4DB2-BD59-A6C34878D82A}">
                    <a16:rowId xmlns:a16="http://schemas.microsoft.com/office/drawing/2014/main" val="4088799879"/>
                  </a:ext>
                </a:extLst>
              </a:tr>
              <a:tr h="452804">
                <a:tc vMerge="1">
                  <a:txBody>
                    <a:bodyPr/>
                    <a:lstStyle/>
                    <a:p>
                      <a:endParaRPr lang="en-IN"/>
                    </a:p>
                  </a:txBody>
                  <a:tcPr/>
                </a:tc>
                <a:tc>
                  <a:txBody>
                    <a:bodyPr/>
                    <a:lstStyle/>
                    <a:p>
                      <a:pPr algn="just">
                        <a:spcBef>
                          <a:spcPts val="600"/>
                        </a:spcBef>
                      </a:pPr>
                      <a:r>
                        <a:rPr lang="en-IN" sz="2000" dirty="0"/>
                        <a:t>Sr No 11</a:t>
                      </a:r>
                    </a:p>
                  </a:txBody>
                  <a:tcPr/>
                </a:tc>
                <a:tc>
                  <a:txBody>
                    <a:bodyPr/>
                    <a:lstStyle/>
                    <a:p>
                      <a:pPr marL="0" indent="0" algn="just">
                        <a:spcBef>
                          <a:spcPts val="600"/>
                        </a:spcBef>
                        <a:buFont typeface="Wingdings" panose="05000000000000000000" pitchFamily="2" charset="2"/>
                        <a:buNone/>
                      </a:pPr>
                      <a:r>
                        <a:rPr lang="en-IN" sz="2000" u="none" dirty="0"/>
                        <a:t>Supplies/tax declared in FY 2018-19 (Deletion)</a:t>
                      </a:r>
                    </a:p>
                  </a:txBody>
                  <a:tcPr/>
                </a:tc>
                <a:extLst>
                  <a:ext uri="{0D108BD9-81ED-4DB2-BD59-A6C34878D82A}">
                    <a16:rowId xmlns:a16="http://schemas.microsoft.com/office/drawing/2014/main" val="3951686732"/>
                  </a:ext>
                </a:extLst>
              </a:tr>
              <a:tr h="452804">
                <a:tc vMerge="1">
                  <a:txBody>
                    <a:bodyPr/>
                    <a:lstStyle/>
                    <a:p>
                      <a:endParaRPr lang="en-IN"/>
                    </a:p>
                  </a:txBody>
                  <a:tcPr/>
                </a:tc>
                <a:tc>
                  <a:txBody>
                    <a:bodyPr/>
                    <a:lstStyle/>
                    <a:p>
                      <a:pPr algn="just">
                        <a:spcBef>
                          <a:spcPts val="600"/>
                        </a:spcBef>
                      </a:pPr>
                      <a:r>
                        <a:rPr lang="en-IN" sz="2000" dirty="0"/>
                        <a:t>Sr No 14</a:t>
                      </a:r>
                    </a:p>
                  </a:txBody>
                  <a:tcPr/>
                </a:tc>
                <a:tc>
                  <a:txBody>
                    <a:bodyPr/>
                    <a:lstStyle/>
                    <a:p>
                      <a:pPr marL="0" indent="0" algn="just">
                        <a:spcBef>
                          <a:spcPts val="600"/>
                        </a:spcBef>
                        <a:buFont typeface="Wingdings" panose="05000000000000000000" pitchFamily="2" charset="2"/>
                        <a:buNone/>
                      </a:pPr>
                      <a:r>
                        <a:rPr lang="en-IN" sz="2000" u="none" dirty="0"/>
                        <a:t>Differential Tax payable and paid in respect of Sr No 10 &amp; 11 above</a:t>
                      </a:r>
                    </a:p>
                  </a:txBody>
                  <a:tcPr/>
                </a:tc>
                <a:extLst>
                  <a:ext uri="{0D108BD9-81ED-4DB2-BD59-A6C34878D82A}">
                    <a16:rowId xmlns:a16="http://schemas.microsoft.com/office/drawing/2014/main" val="694449070"/>
                  </a:ext>
                </a:extLst>
              </a:tr>
            </a:tbl>
          </a:graphicData>
        </a:graphic>
      </p:graphicFrame>
    </p:spTree>
    <p:extLst>
      <p:ext uri="{BB962C8B-B14F-4D97-AF65-F5344CB8AC3E}">
        <p14:creationId xmlns:p14="http://schemas.microsoft.com/office/powerpoint/2010/main" val="2639690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800" b="1" dirty="0">
                <a:latin typeface="+mj-lt"/>
              </a:rPr>
              <a:t>Interplay of Point no II, IV and V</a:t>
            </a:r>
            <a:endParaRPr lang="en-US" sz="3800" b="1" dirty="0">
              <a:latin typeface="+mj-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24</a:t>
            </a:fld>
            <a:endParaRPr lang="en-IN" dirty="0"/>
          </a:p>
        </p:txBody>
      </p:sp>
      <p:graphicFrame>
        <p:nvGraphicFramePr>
          <p:cNvPr id="6" name="Table 5">
            <a:extLst>
              <a:ext uri="{FF2B5EF4-FFF2-40B4-BE49-F238E27FC236}">
                <a16:creationId xmlns:a16="http://schemas.microsoft.com/office/drawing/2014/main" id="{A19C1A54-4EF7-4D38-BAC0-12A5A109C0C5}"/>
              </a:ext>
            </a:extLst>
          </p:cNvPr>
          <p:cNvGraphicFramePr>
            <a:graphicFrameLocks noGrp="1"/>
          </p:cNvGraphicFramePr>
          <p:nvPr>
            <p:extLst>
              <p:ext uri="{D42A27DB-BD31-4B8C-83A1-F6EECF244321}">
                <p14:modId xmlns:p14="http://schemas.microsoft.com/office/powerpoint/2010/main" val="4170358784"/>
              </p:ext>
            </p:extLst>
          </p:nvPr>
        </p:nvGraphicFramePr>
        <p:xfrm>
          <a:off x="633004" y="1556793"/>
          <a:ext cx="10789999" cy="4922520"/>
        </p:xfrm>
        <a:graphic>
          <a:graphicData uri="http://schemas.openxmlformats.org/drawingml/2006/table">
            <a:tbl>
              <a:tblPr firstRow="1" bandRow="1">
                <a:tableStyleId>{E8B1032C-EA38-4F05-BA0D-38AFFFC7BED3}</a:tableStyleId>
              </a:tblPr>
              <a:tblGrid>
                <a:gridCol w="780888">
                  <a:extLst>
                    <a:ext uri="{9D8B030D-6E8A-4147-A177-3AD203B41FA5}">
                      <a16:colId xmlns:a16="http://schemas.microsoft.com/office/drawing/2014/main" val="2614732198"/>
                    </a:ext>
                  </a:extLst>
                </a:gridCol>
                <a:gridCol w="3312368">
                  <a:extLst>
                    <a:ext uri="{9D8B030D-6E8A-4147-A177-3AD203B41FA5}">
                      <a16:colId xmlns:a16="http://schemas.microsoft.com/office/drawing/2014/main" val="1014749239"/>
                    </a:ext>
                  </a:extLst>
                </a:gridCol>
                <a:gridCol w="6696743">
                  <a:extLst>
                    <a:ext uri="{9D8B030D-6E8A-4147-A177-3AD203B41FA5}">
                      <a16:colId xmlns:a16="http://schemas.microsoft.com/office/drawing/2014/main" val="2666768028"/>
                    </a:ext>
                  </a:extLst>
                </a:gridCol>
              </a:tblGrid>
              <a:tr h="297771">
                <a:tc>
                  <a:txBody>
                    <a:bodyPr/>
                    <a:lstStyle/>
                    <a:p>
                      <a:r>
                        <a:rPr lang="en-IN" sz="2200" dirty="0"/>
                        <a:t>Sr No</a:t>
                      </a:r>
                    </a:p>
                  </a:txBody>
                  <a:tcPr/>
                </a:tc>
                <a:tc>
                  <a:txBody>
                    <a:bodyPr/>
                    <a:lstStyle/>
                    <a:p>
                      <a:r>
                        <a:rPr lang="en-IN" sz="2200" dirty="0"/>
                        <a:t>Particulars</a:t>
                      </a:r>
                    </a:p>
                  </a:txBody>
                  <a:tcPr/>
                </a:tc>
                <a:tc>
                  <a:txBody>
                    <a:bodyPr/>
                    <a:lstStyle/>
                    <a:p>
                      <a:r>
                        <a:rPr lang="en-IN" sz="2200" dirty="0"/>
                        <a:t>Instruction and Issues</a:t>
                      </a:r>
                    </a:p>
                  </a:txBody>
                  <a:tcPr/>
                </a:tc>
                <a:extLst>
                  <a:ext uri="{0D108BD9-81ED-4DB2-BD59-A6C34878D82A}">
                    <a16:rowId xmlns:a16="http://schemas.microsoft.com/office/drawing/2014/main" val="4019118699"/>
                  </a:ext>
                </a:extLst>
              </a:tr>
              <a:tr h="679206">
                <a:tc rowSpan="2">
                  <a:txBody>
                    <a:bodyPr/>
                    <a:lstStyle/>
                    <a:p>
                      <a:pPr algn="ctr">
                        <a:spcBef>
                          <a:spcPts val="600"/>
                        </a:spcBef>
                      </a:pPr>
                      <a:r>
                        <a:rPr lang="en-IN" sz="2000" dirty="0"/>
                        <a:t>Pt II</a:t>
                      </a:r>
                    </a:p>
                  </a:txBody>
                  <a:tcPr/>
                </a:tc>
                <a:tc>
                  <a:txBody>
                    <a:bodyPr/>
                    <a:lstStyle/>
                    <a:p>
                      <a:pPr algn="just">
                        <a:spcBef>
                          <a:spcPts val="600"/>
                        </a:spcBef>
                      </a:pPr>
                      <a:r>
                        <a:rPr lang="en-IN" sz="2000" dirty="0"/>
                        <a:t>Sr No 4</a:t>
                      </a:r>
                    </a:p>
                  </a:txBody>
                  <a:tcPr/>
                </a:tc>
                <a:tc>
                  <a:txBody>
                    <a:bodyPr/>
                    <a:lstStyle/>
                    <a:p>
                      <a:pPr marL="342900" indent="-342900" algn="just">
                        <a:spcBef>
                          <a:spcPts val="600"/>
                        </a:spcBef>
                        <a:buFont typeface="Wingdings" panose="05000000000000000000" pitchFamily="2" charset="2"/>
                        <a:buChar char="§"/>
                      </a:pPr>
                      <a:r>
                        <a:rPr lang="en-IN" sz="2000" dirty="0"/>
                        <a:t>Details of Taxable Supplies made in FY 2017-18 and reported in GSTR – 3B in FY 2017-18</a:t>
                      </a:r>
                    </a:p>
                    <a:p>
                      <a:pPr marL="342900" indent="-342900" algn="just">
                        <a:spcBef>
                          <a:spcPts val="600"/>
                        </a:spcBef>
                        <a:buFont typeface="Wingdings" panose="05000000000000000000" pitchFamily="2" charset="2"/>
                        <a:buChar char="§"/>
                      </a:pPr>
                      <a:r>
                        <a:rPr lang="en-IN" sz="2000" dirty="0"/>
                        <a:t>Details of Taxable Supplies made in FY 2017-18 but unreported in any GSTR – 3B till March 2019</a:t>
                      </a:r>
                    </a:p>
                  </a:txBody>
                  <a:tcPr/>
                </a:tc>
                <a:extLst>
                  <a:ext uri="{0D108BD9-81ED-4DB2-BD59-A6C34878D82A}">
                    <a16:rowId xmlns:a16="http://schemas.microsoft.com/office/drawing/2014/main" val="2372610157"/>
                  </a:ext>
                </a:extLst>
              </a:tr>
              <a:tr h="679206">
                <a:tc vMerge="1">
                  <a:txBody>
                    <a:bodyPr/>
                    <a:lstStyle/>
                    <a:p>
                      <a:endParaRPr lang="en-IN"/>
                    </a:p>
                  </a:txBody>
                  <a:tcPr/>
                </a:tc>
                <a:tc>
                  <a:txBody>
                    <a:bodyPr/>
                    <a:lstStyle/>
                    <a:p>
                      <a:pPr algn="just">
                        <a:spcBef>
                          <a:spcPts val="600"/>
                        </a:spcBef>
                      </a:pPr>
                      <a:r>
                        <a:rPr lang="en-IN" sz="2000" dirty="0"/>
                        <a:t>Sr No 5</a:t>
                      </a:r>
                    </a:p>
                  </a:txBody>
                  <a:tcPr/>
                </a:tc>
                <a:tc>
                  <a:txBody>
                    <a:bodyPr/>
                    <a:lstStyle/>
                    <a:p>
                      <a:pPr marL="342900" indent="-342900" algn="just">
                        <a:spcBef>
                          <a:spcPts val="600"/>
                        </a:spcBef>
                        <a:buFont typeface="Wingdings" panose="05000000000000000000" pitchFamily="2" charset="2"/>
                        <a:buChar char="§"/>
                      </a:pPr>
                      <a:r>
                        <a:rPr lang="en-IN" sz="2000" dirty="0"/>
                        <a:t>Details of Non-Taxable Supplies made in FY 2017-18 and reported in GSTR – 3B in FY 2017-18</a:t>
                      </a:r>
                    </a:p>
                    <a:p>
                      <a:pPr marL="342900" indent="-342900" algn="just">
                        <a:spcBef>
                          <a:spcPts val="600"/>
                        </a:spcBef>
                        <a:buFont typeface="Wingdings" panose="05000000000000000000" pitchFamily="2" charset="2"/>
                        <a:buChar char="§"/>
                      </a:pPr>
                      <a:r>
                        <a:rPr lang="en-IN" sz="2000" dirty="0"/>
                        <a:t>Details of Non-Taxable Supplies made in FY 2017-18 but unreported in any GSTR – 3B till March 2019</a:t>
                      </a:r>
                    </a:p>
                  </a:txBody>
                  <a:tcPr/>
                </a:tc>
                <a:extLst>
                  <a:ext uri="{0D108BD9-81ED-4DB2-BD59-A6C34878D82A}">
                    <a16:rowId xmlns:a16="http://schemas.microsoft.com/office/drawing/2014/main" val="868851953"/>
                  </a:ext>
                </a:extLst>
              </a:tr>
              <a:tr h="1358412">
                <a:tc>
                  <a:txBody>
                    <a:bodyPr/>
                    <a:lstStyle/>
                    <a:p>
                      <a:pPr algn="ctr">
                        <a:spcBef>
                          <a:spcPts val="600"/>
                        </a:spcBef>
                      </a:pPr>
                      <a:r>
                        <a:rPr lang="en-IN" sz="2000" dirty="0"/>
                        <a:t>Pt IV</a:t>
                      </a:r>
                    </a:p>
                  </a:txBody>
                  <a:tcPr/>
                </a:tc>
                <a:tc>
                  <a:txBody>
                    <a:bodyPr/>
                    <a:lstStyle/>
                    <a:p>
                      <a:pPr algn="just">
                        <a:spcBef>
                          <a:spcPts val="600"/>
                        </a:spcBef>
                      </a:pPr>
                      <a:r>
                        <a:rPr lang="en-IN" sz="2000" dirty="0"/>
                        <a:t>Sr No 9</a:t>
                      </a:r>
                    </a:p>
                  </a:txBody>
                  <a:tcPr/>
                </a:tc>
                <a:tc>
                  <a:txBody>
                    <a:bodyPr/>
                    <a:lstStyle/>
                    <a:p>
                      <a:pPr marL="342900" indent="-342900" algn="just">
                        <a:spcBef>
                          <a:spcPts val="600"/>
                        </a:spcBef>
                        <a:buFont typeface="Wingdings" panose="05000000000000000000" pitchFamily="2" charset="2"/>
                        <a:buChar char="§"/>
                      </a:pPr>
                      <a:r>
                        <a:rPr lang="en-IN" sz="2000" dirty="0"/>
                        <a:t>Tax payable as per Sr No 4 above and Tax paid in GSTR – 3B</a:t>
                      </a:r>
                    </a:p>
                    <a:p>
                      <a:pPr marL="342900" indent="-342900" algn="just">
                        <a:spcBef>
                          <a:spcPts val="600"/>
                        </a:spcBef>
                        <a:buFont typeface="Wingdings" panose="05000000000000000000" pitchFamily="2" charset="2"/>
                        <a:buChar char="§"/>
                      </a:pPr>
                      <a:r>
                        <a:rPr lang="en-IN" sz="2000" dirty="0"/>
                        <a:t>Any differential tax payable as per above shall be paid in FORM “</a:t>
                      </a:r>
                      <a:r>
                        <a:rPr lang="en-IN" sz="2000" b="1" dirty="0"/>
                        <a:t>DRC – 03</a:t>
                      </a:r>
                      <a:r>
                        <a:rPr lang="en-IN" sz="2000" dirty="0"/>
                        <a:t>”</a:t>
                      </a:r>
                    </a:p>
                  </a:txBody>
                  <a:tcPr/>
                </a:tc>
                <a:extLst>
                  <a:ext uri="{0D108BD9-81ED-4DB2-BD59-A6C34878D82A}">
                    <a16:rowId xmlns:a16="http://schemas.microsoft.com/office/drawing/2014/main" val="3746137765"/>
                  </a:ext>
                </a:extLst>
              </a:tr>
            </a:tbl>
          </a:graphicData>
        </a:graphic>
      </p:graphicFrame>
    </p:spTree>
    <p:extLst>
      <p:ext uri="{BB962C8B-B14F-4D97-AF65-F5344CB8AC3E}">
        <p14:creationId xmlns:p14="http://schemas.microsoft.com/office/powerpoint/2010/main" val="3019510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800" b="1" dirty="0">
                <a:latin typeface="+mj-lt"/>
              </a:rPr>
              <a:t>Interplay of Point no II, IV and V</a:t>
            </a:r>
            <a:endParaRPr lang="en-US" sz="3800" b="1" dirty="0">
              <a:latin typeface="+mj-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25</a:t>
            </a:fld>
            <a:endParaRPr lang="en-IN" dirty="0"/>
          </a:p>
        </p:txBody>
      </p:sp>
      <p:graphicFrame>
        <p:nvGraphicFramePr>
          <p:cNvPr id="6" name="Table 5">
            <a:extLst>
              <a:ext uri="{FF2B5EF4-FFF2-40B4-BE49-F238E27FC236}">
                <a16:creationId xmlns:a16="http://schemas.microsoft.com/office/drawing/2014/main" id="{A19C1A54-4EF7-4D38-BAC0-12A5A109C0C5}"/>
              </a:ext>
            </a:extLst>
          </p:cNvPr>
          <p:cNvGraphicFramePr>
            <a:graphicFrameLocks noGrp="1"/>
          </p:cNvGraphicFramePr>
          <p:nvPr>
            <p:extLst>
              <p:ext uri="{D42A27DB-BD31-4B8C-83A1-F6EECF244321}">
                <p14:modId xmlns:p14="http://schemas.microsoft.com/office/powerpoint/2010/main" val="516794947"/>
              </p:ext>
            </p:extLst>
          </p:nvPr>
        </p:nvGraphicFramePr>
        <p:xfrm>
          <a:off x="633004" y="1556793"/>
          <a:ext cx="10789999" cy="4160520"/>
        </p:xfrm>
        <a:graphic>
          <a:graphicData uri="http://schemas.openxmlformats.org/drawingml/2006/table">
            <a:tbl>
              <a:tblPr firstRow="1" bandRow="1">
                <a:tableStyleId>{E8B1032C-EA38-4F05-BA0D-38AFFFC7BED3}</a:tableStyleId>
              </a:tblPr>
              <a:tblGrid>
                <a:gridCol w="780888">
                  <a:extLst>
                    <a:ext uri="{9D8B030D-6E8A-4147-A177-3AD203B41FA5}">
                      <a16:colId xmlns:a16="http://schemas.microsoft.com/office/drawing/2014/main" val="2614732198"/>
                    </a:ext>
                  </a:extLst>
                </a:gridCol>
                <a:gridCol w="3312368">
                  <a:extLst>
                    <a:ext uri="{9D8B030D-6E8A-4147-A177-3AD203B41FA5}">
                      <a16:colId xmlns:a16="http://schemas.microsoft.com/office/drawing/2014/main" val="1014749239"/>
                    </a:ext>
                  </a:extLst>
                </a:gridCol>
                <a:gridCol w="6696743">
                  <a:extLst>
                    <a:ext uri="{9D8B030D-6E8A-4147-A177-3AD203B41FA5}">
                      <a16:colId xmlns:a16="http://schemas.microsoft.com/office/drawing/2014/main" val="2666768028"/>
                    </a:ext>
                  </a:extLst>
                </a:gridCol>
              </a:tblGrid>
              <a:tr h="297771">
                <a:tc>
                  <a:txBody>
                    <a:bodyPr/>
                    <a:lstStyle/>
                    <a:p>
                      <a:r>
                        <a:rPr lang="en-IN" sz="2200" dirty="0"/>
                        <a:t>Sr No</a:t>
                      </a:r>
                    </a:p>
                  </a:txBody>
                  <a:tcPr/>
                </a:tc>
                <a:tc>
                  <a:txBody>
                    <a:bodyPr/>
                    <a:lstStyle/>
                    <a:p>
                      <a:r>
                        <a:rPr lang="en-IN" sz="2200" dirty="0"/>
                        <a:t>Particulars</a:t>
                      </a:r>
                    </a:p>
                  </a:txBody>
                  <a:tcPr/>
                </a:tc>
                <a:tc>
                  <a:txBody>
                    <a:bodyPr/>
                    <a:lstStyle/>
                    <a:p>
                      <a:r>
                        <a:rPr lang="en-IN" sz="2200" dirty="0"/>
                        <a:t>Instruction and Issues</a:t>
                      </a:r>
                    </a:p>
                  </a:txBody>
                  <a:tcPr/>
                </a:tc>
                <a:extLst>
                  <a:ext uri="{0D108BD9-81ED-4DB2-BD59-A6C34878D82A}">
                    <a16:rowId xmlns:a16="http://schemas.microsoft.com/office/drawing/2014/main" val="4019118699"/>
                  </a:ext>
                </a:extLst>
              </a:tr>
              <a:tr h="452804">
                <a:tc rowSpan="3">
                  <a:txBody>
                    <a:bodyPr/>
                    <a:lstStyle/>
                    <a:p>
                      <a:pPr algn="ctr">
                        <a:spcBef>
                          <a:spcPts val="600"/>
                        </a:spcBef>
                      </a:pPr>
                      <a:r>
                        <a:rPr lang="en-IN" sz="2000" dirty="0"/>
                        <a:t>Pt V</a:t>
                      </a:r>
                    </a:p>
                  </a:txBody>
                  <a:tcPr/>
                </a:tc>
                <a:tc>
                  <a:txBody>
                    <a:bodyPr/>
                    <a:lstStyle/>
                    <a:p>
                      <a:pPr algn="just">
                        <a:spcBef>
                          <a:spcPts val="600"/>
                        </a:spcBef>
                      </a:pPr>
                      <a:r>
                        <a:rPr lang="en-IN" sz="2000" dirty="0"/>
                        <a:t>Sr No 10</a:t>
                      </a:r>
                    </a:p>
                  </a:txBody>
                  <a:tcPr/>
                </a:tc>
                <a:tc>
                  <a:txBody>
                    <a:bodyPr/>
                    <a:lstStyle/>
                    <a:p>
                      <a:pPr marL="342900" indent="-342900" algn="just">
                        <a:spcBef>
                          <a:spcPts val="600"/>
                        </a:spcBef>
                        <a:buFont typeface="Wingdings" panose="05000000000000000000" pitchFamily="2" charset="2"/>
                        <a:buChar char="§"/>
                      </a:pPr>
                      <a:r>
                        <a:rPr lang="en-IN" sz="2000" dirty="0"/>
                        <a:t>Details of Taxable Supplies made in FY 2017-18 and reported in GSTR – 3B in FY 2018-19 (Increase in turnover / liability)</a:t>
                      </a:r>
                    </a:p>
                  </a:txBody>
                  <a:tcPr/>
                </a:tc>
                <a:extLst>
                  <a:ext uri="{0D108BD9-81ED-4DB2-BD59-A6C34878D82A}">
                    <a16:rowId xmlns:a16="http://schemas.microsoft.com/office/drawing/2014/main" val="4088799879"/>
                  </a:ext>
                </a:extLst>
              </a:tr>
              <a:tr h="452804">
                <a:tc vMerge="1">
                  <a:txBody>
                    <a:bodyPr/>
                    <a:lstStyle/>
                    <a:p>
                      <a:endParaRPr lang="en-IN"/>
                    </a:p>
                  </a:txBody>
                  <a:tcPr/>
                </a:tc>
                <a:tc>
                  <a:txBody>
                    <a:bodyPr/>
                    <a:lstStyle/>
                    <a:p>
                      <a:pPr algn="just">
                        <a:spcBef>
                          <a:spcPts val="600"/>
                        </a:spcBef>
                      </a:pPr>
                      <a:r>
                        <a:rPr lang="en-IN" sz="2000" dirty="0"/>
                        <a:t>Sr No 11</a:t>
                      </a:r>
                    </a:p>
                  </a:txBody>
                  <a:tcPr/>
                </a:tc>
                <a:tc>
                  <a:txBody>
                    <a:bodyPr/>
                    <a:lstStyle/>
                    <a:p>
                      <a:pPr marL="342900" indent="-342900" algn="just">
                        <a:spcBef>
                          <a:spcPts val="600"/>
                        </a:spcBef>
                        <a:buFont typeface="Wingdings" panose="05000000000000000000" pitchFamily="2" charset="2"/>
                        <a:buChar char="§"/>
                      </a:pPr>
                      <a:r>
                        <a:rPr lang="en-IN" sz="2000" dirty="0"/>
                        <a:t>Details of Taxable Supplies made in FY 2017-18 and reported in GSTR – 3B in FY 2018-19 (Reduction in turnover / liability)</a:t>
                      </a:r>
                    </a:p>
                  </a:txBody>
                  <a:tcPr/>
                </a:tc>
                <a:extLst>
                  <a:ext uri="{0D108BD9-81ED-4DB2-BD59-A6C34878D82A}">
                    <a16:rowId xmlns:a16="http://schemas.microsoft.com/office/drawing/2014/main" val="3951686732"/>
                  </a:ext>
                </a:extLst>
              </a:tr>
              <a:tr h="452804">
                <a:tc vMerge="1">
                  <a:txBody>
                    <a:bodyPr/>
                    <a:lstStyle/>
                    <a:p>
                      <a:endParaRPr lang="en-IN"/>
                    </a:p>
                  </a:txBody>
                  <a:tcPr/>
                </a:tc>
                <a:tc>
                  <a:txBody>
                    <a:bodyPr/>
                    <a:lstStyle/>
                    <a:p>
                      <a:pPr algn="just">
                        <a:spcBef>
                          <a:spcPts val="600"/>
                        </a:spcBef>
                      </a:pPr>
                      <a:r>
                        <a:rPr lang="en-IN" sz="2000" dirty="0"/>
                        <a:t>Sr No 14</a:t>
                      </a:r>
                    </a:p>
                  </a:txBody>
                  <a:tcPr/>
                </a:tc>
                <a:tc>
                  <a:txBody>
                    <a:bodyPr/>
                    <a:lstStyle/>
                    <a:p>
                      <a:pPr marL="342900" indent="-342900" algn="just">
                        <a:spcBef>
                          <a:spcPts val="600"/>
                        </a:spcBef>
                        <a:buFont typeface="Wingdings" panose="05000000000000000000" pitchFamily="2" charset="2"/>
                        <a:buChar char="§"/>
                      </a:pPr>
                      <a:r>
                        <a:rPr lang="en-IN" sz="2000" u="none" dirty="0"/>
                        <a:t>Differential Tax payable and paid in respect of Sr No 10 &amp; 11 above</a:t>
                      </a:r>
                    </a:p>
                    <a:p>
                      <a:pPr marL="342900" indent="-342900" algn="just">
                        <a:spcBef>
                          <a:spcPts val="600"/>
                        </a:spcBef>
                        <a:buFont typeface="Wingdings" panose="05000000000000000000" pitchFamily="2" charset="2"/>
                        <a:buChar char="§"/>
                      </a:pPr>
                      <a:r>
                        <a:rPr lang="en-IN" sz="2000" u="none" dirty="0"/>
                        <a:t>This is merely disclosure and no additional payment can be made on this account</a:t>
                      </a:r>
                    </a:p>
                  </a:txBody>
                  <a:tcPr/>
                </a:tc>
                <a:extLst>
                  <a:ext uri="{0D108BD9-81ED-4DB2-BD59-A6C34878D82A}">
                    <a16:rowId xmlns:a16="http://schemas.microsoft.com/office/drawing/2014/main" val="694449070"/>
                  </a:ext>
                </a:extLst>
              </a:tr>
            </a:tbl>
          </a:graphicData>
        </a:graphic>
      </p:graphicFrame>
    </p:spTree>
    <p:extLst>
      <p:ext uri="{BB962C8B-B14F-4D97-AF65-F5344CB8AC3E}">
        <p14:creationId xmlns:p14="http://schemas.microsoft.com/office/powerpoint/2010/main" val="3583906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800" b="1" dirty="0">
                <a:latin typeface="+mj-lt"/>
              </a:rPr>
              <a:t>Interplay of Point no II, IV and V</a:t>
            </a:r>
            <a:endParaRPr lang="en-US" sz="3800" b="1" dirty="0">
              <a:latin typeface="+mj-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26</a:t>
            </a:fld>
            <a:endParaRPr lang="en-IN" dirty="0"/>
          </a:p>
        </p:txBody>
      </p:sp>
      <p:graphicFrame>
        <p:nvGraphicFramePr>
          <p:cNvPr id="6" name="Table 5">
            <a:extLst>
              <a:ext uri="{FF2B5EF4-FFF2-40B4-BE49-F238E27FC236}">
                <a16:creationId xmlns:a16="http://schemas.microsoft.com/office/drawing/2014/main" id="{A19C1A54-4EF7-4D38-BAC0-12A5A109C0C5}"/>
              </a:ext>
            </a:extLst>
          </p:cNvPr>
          <p:cNvGraphicFramePr>
            <a:graphicFrameLocks noGrp="1"/>
          </p:cNvGraphicFramePr>
          <p:nvPr>
            <p:extLst>
              <p:ext uri="{D42A27DB-BD31-4B8C-83A1-F6EECF244321}">
                <p14:modId xmlns:p14="http://schemas.microsoft.com/office/powerpoint/2010/main" val="2819160389"/>
              </p:ext>
            </p:extLst>
          </p:nvPr>
        </p:nvGraphicFramePr>
        <p:xfrm>
          <a:off x="633004" y="1556793"/>
          <a:ext cx="10789999" cy="4602480"/>
        </p:xfrm>
        <a:graphic>
          <a:graphicData uri="http://schemas.openxmlformats.org/drawingml/2006/table">
            <a:tbl>
              <a:tblPr firstRow="1" bandRow="1">
                <a:tableStyleId>{E8B1032C-EA38-4F05-BA0D-38AFFFC7BED3}</a:tableStyleId>
              </a:tblPr>
              <a:tblGrid>
                <a:gridCol w="6109480">
                  <a:extLst>
                    <a:ext uri="{9D8B030D-6E8A-4147-A177-3AD203B41FA5}">
                      <a16:colId xmlns:a16="http://schemas.microsoft.com/office/drawing/2014/main" val="2614732198"/>
                    </a:ext>
                  </a:extLst>
                </a:gridCol>
                <a:gridCol w="2376264">
                  <a:extLst>
                    <a:ext uri="{9D8B030D-6E8A-4147-A177-3AD203B41FA5}">
                      <a16:colId xmlns:a16="http://schemas.microsoft.com/office/drawing/2014/main" val="1014749239"/>
                    </a:ext>
                  </a:extLst>
                </a:gridCol>
                <a:gridCol w="2304255">
                  <a:extLst>
                    <a:ext uri="{9D8B030D-6E8A-4147-A177-3AD203B41FA5}">
                      <a16:colId xmlns:a16="http://schemas.microsoft.com/office/drawing/2014/main" val="2666768028"/>
                    </a:ext>
                  </a:extLst>
                </a:gridCol>
              </a:tblGrid>
              <a:tr h="297771">
                <a:tc>
                  <a:txBody>
                    <a:bodyPr/>
                    <a:lstStyle/>
                    <a:p>
                      <a:r>
                        <a:rPr lang="en-US" dirty="0"/>
                        <a:t>Description </a:t>
                      </a:r>
                    </a:p>
                  </a:txBody>
                  <a:tcPr/>
                </a:tc>
                <a:tc>
                  <a:txBody>
                    <a:bodyPr/>
                    <a:lstStyle/>
                    <a:p>
                      <a:r>
                        <a:rPr lang="en-US" dirty="0"/>
                        <a:t>Disclosure</a:t>
                      </a:r>
                      <a:r>
                        <a:rPr lang="en-US" baseline="0" dirty="0"/>
                        <a:t> in Annual Return </a:t>
                      </a:r>
                      <a:endParaRPr lang="en-US" dirty="0"/>
                    </a:p>
                  </a:txBody>
                  <a:tcPr/>
                </a:tc>
                <a:tc>
                  <a:txBody>
                    <a:bodyPr/>
                    <a:lstStyle/>
                    <a:p>
                      <a:r>
                        <a:rPr lang="en-US" dirty="0"/>
                        <a:t>Remark</a:t>
                      </a:r>
                    </a:p>
                  </a:txBody>
                  <a:tcPr/>
                </a:tc>
                <a:extLst>
                  <a:ext uri="{0D108BD9-81ED-4DB2-BD59-A6C34878D82A}">
                    <a16:rowId xmlns:a16="http://schemas.microsoft.com/office/drawing/2014/main" val="4019118699"/>
                  </a:ext>
                </a:extLst>
              </a:tr>
              <a:tr h="679206">
                <a:tc>
                  <a:txBody>
                    <a:bodyPr/>
                    <a:lstStyle/>
                    <a:p>
                      <a:pPr algn="just"/>
                      <a:r>
                        <a:rPr lang="en-IN" sz="2200" dirty="0"/>
                        <a:t>Taxable Supplies as per books for which payment has been made in  3B of July 17 to March 18</a:t>
                      </a:r>
                    </a:p>
                  </a:txBody>
                  <a:tcPr/>
                </a:tc>
                <a:tc>
                  <a:txBody>
                    <a:bodyPr/>
                    <a:lstStyle/>
                    <a:p>
                      <a:r>
                        <a:rPr lang="en-IN" sz="2200" dirty="0"/>
                        <a:t>Point No 4</a:t>
                      </a:r>
                    </a:p>
                  </a:txBody>
                  <a:tcPr/>
                </a:tc>
                <a:tc>
                  <a:txBody>
                    <a:bodyPr/>
                    <a:lstStyle/>
                    <a:p>
                      <a:pPr algn="just"/>
                      <a:r>
                        <a:rPr lang="en-IN" sz="2200" dirty="0"/>
                        <a:t>Payment already made through GSTR – 3B in FY 17-18</a:t>
                      </a:r>
                    </a:p>
                  </a:txBody>
                  <a:tcPr/>
                </a:tc>
                <a:extLst>
                  <a:ext uri="{0D108BD9-81ED-4DB2-BD59-A6C34878D82A}">
                    <a16:rowId xmlns:a16="http://schemas.microsoft.com/office/drawing/2014/main" val="2372610157"/>
                  </a:ext>
                </a:extLst>
              </a:tr>
              <a:tr h="679206">
                <a:tc>
                  <a:txBody>
                    <a:bodyPr/>
                    <a:lstStyle/>
                    <a:p>
                      <a:pPr algn="just"/>
                      <a:r>
                        <a:rPr lang="en-IN" sz="2200" dirty="0"/>
                        <a:t>Taxable Supplies as per books for which payment has been made / recovered  in  3B of April 18 to March 19</a:t>
                      </a:r>
                    </a:p>
                    <a:p>
                      <a:endParaRPr lang="en-IN" sz="2200" dirty="0"/>
                    </a:p>
                  </a:txBody>
                  <a:tcPr/>
                </a:tc>
                <a:tc>
                  <a:txBody>
                    <a:bodyPr/>
                    <a:lstStyle/>
                    <a:p>
                      <a:r>
                        <a:rPr lang="en-IN" sz="2200" dirty="0"/>
                        <a:t>Point No 10/11</a:t>
                      </a:r>
                    </a:p>
                  </a:txBody>
                  <a:tcPr/>
                </a:tc>
                <a:tc>
                  <a:txBody>
                    <a:bodyPr/>
                    <a:lstStyle/>
                    <a:p>
                      <a:pPr algn="just"/>
                      <a:r>
                        <a:rPr lang="en-IN" sz="2200" dirty="0"/>
                        <a:t>Payment already made through GSTR – 3B in FY 18-19</a:t>
                      </a:r>
                    </a:p>
                  </a:txBody>
                  <a:tcPr/>
                </a:tc>
                <a:extLst>
                  <a:ext uri="{0D108BD9-81ED-4DB2-BD59-A6C34878D82A}">
                    <a16:rowId xmlns:a16="http://schemas.microsoft.com/office/drawing/2014/main" val="868851953"/>
                  </a:ext>
                </a:extLst>
              </a:tr>
              <a:tr h="687899">
                <a:tc>
                  <a:txBody>
                    <a:bodyPr/>
                    <a:lstStyle/>
                    <a:p>
                      <a:pPr algn="just"/>
                      <a:r>
                        <a:rPr lang="en-IN" sz="2200" dirty="0"/>
                        <a:t>Taxable supplies as per books for which reporting was not made in 3B of FY 17-18 and FY 18-19</a:t>
                      </a:r>
                    </a:p>
                  </a:txBody>
                  <a:tcPr/>
                </a:tc>
                <a:tc>
                  <a:txBody>
                    <a:bodyPr/>
                    <a:lstStyle/>
                    <a:p>
                      <a:r>
                        <a:rPr lang="en-IN" sz="2200" dirty="0"/>
                        <a:t>Point No 4</a:t>
                      </a:r>
                    </a:p>
                  </a:txBody>
                  <a:tcPr/>
                </a:tc>
                <a:tc>
                  <a:txBody>
                    <a:bodyPr/>
                    <a:lstStyle/>
                    <a:p>
                      <a:pPr algn="just"/>
                      <a:r>
                        <a:rPr lang="en-IN" sz="2200" dirty="0"/>
                        <a:t>Payment to be made via </a:t>
                      </a:r>
                      <a:r>
                        <a:rPr lang="en-IN" sz="2200" b="1" dirty="0"/>
                        <a:t>“DRC – 03”</a:t>
                      </a:r>
                    </a:p>
                  </a:txBody>
                  <a:tcPr/>
                </a:tc>
                <a:extLst>
                  <a:ext uri="{0D108BD9-81ED-4DB2-BD59-A6C34878D82A}">
                    <a16:rowId xmlns:a16="http://schemas.microsoft.com/office/drawing/2014/main" val="3746137765"/>
                  </a:ext>
                </a:extLst>
              </a:tr>
            </a:tbl>
          </a:graphicData>
        </a:graphic>
      </p:graphicFrame>
    </p:spTree>
    <p:extLst>
      <p:ext uri="{BB962C8B-B14F-4D97-AF65-F5344CB8AC3E}">
        <p14:creationId xmlns:p14="http://schemas.microsoft.com/office/powerpoint/2010/main" val="2536534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37828" y="2682786"/>
            <a:ext cx="10297144" cy="923330"/>
          </a:xfrm>
          <a:prstGeom prst="rect">
            <a:avLst/>
          </a:prstGeom>
          <a:noFill/>
        </p:spPr>
        <p:txBody>
          <a:bodyPr wrap="square" rtlCol="0">
            <a:spAutoFit/>
          </a:bodyPr>
          <a:lstStyle/>
          <a:p>
            <a:pPr algn="ctr"/>
            <a:r>
              <a:rPr lang="en-US" sz="5400" b="1" dirty="0">
                <a:solidFill>
                  <a:schemeClr val="bg1"/>
                </a:solidFill>
                <a:latin typeface="+mj-lt"/>
                <a:ea typeface="Verdana" pitchFamily="34" charset="0"/>
                <a:cs typeface="Verdana" pitchFamily="34" charset="0"/>
              </a:rPr>
              <a:t>Practical Case Studies</a:t>
            </a:r>
          </a:p>
        </p:txBody>
      </p:sp>
    </p:spTree>
    <p:extLst>
      <p:ext uri="{BB962C8B-B14F-4D97-AF65-F5344CB8AC3E}">
        <p14:creationId xmlns:p14="http://schemas.microsoft.com/office/powerpoint/2010/main" val="112052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800" dirty="0">
                <a:latin typeface="+mj-lt"/>
              </a:rPr>
              <a:t>Example: 1</a:t>
            </a:r>
            <a:endParaRPr lang="en-US" sz="3800" b="1" dirty="0">
              <a:latin typeface="+mj-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28</a:t>
            </a:fld>
            <a:endParaRPr lang="en-IN" dirty="0"/>
          </a:p>
        </p:txBody>
      </p:sp>
      <p:graphicFrame>
        <p:nvGraphicFramePr>
          <p:cNvPr id="3" name="Table 2">
            <a:extLst>
              <a:ext uri="{FF2B5EF4-FFF2-40B4-BE49-F238E27FC236}">
                <a16:creationId xmlns:a16="http://schemas.microsoft.com/office/drawing/2014/main" id="{9F8D9810-6061-4F9C-828C-8471DA86A432}"/>
              </a:ext>
            </a:extLst>
          </p:cNvPr>
          <p:cNvGraphicFramePr>
            <a:graphicFrameLocks noGrp="1"/>
          </p:cNvGraphicFramePr>
          <p:nvPr>
            <p:extLst>
              <p:ext uri="{D42A27DB-BD31-4B8C-83A1-F6EECF244321}">
                <p14:modId xmlns:p14="http://schemas.microsoft.com/office/powerpoint/2010/main" val="1550050364"/>
              </p:ext>
            </p:extLst>
          </p:nvPr>
        </p:nvGraphicFramePr>
        <p:xfrm>
          <a:off x="609440" y="1772816"/>
          <a:ext cx="10813567" cy="1483360"/>
        </p:xfrm>
        <a:graphic>
          <a:graphicData uri="http://schemas.openxmlformats.org/drawingml/2006/table">
            <a:tbl>
              <a:tblPr firstRow="1" bandRow="1">
                <a:tableStyleId>{BC89EF96-8CEA-46FF-86C4-4CE0E7609802}</a:tableStyleId>
              </a:tblPr>
              <a:tblGrid>
                <a:gridCol w="2703391">
                  <a:extLst>
                    <a:ext uri="{9D8B030D-6E8A-4147-A177-3AD203B41FA5}">
                      <a16:colId xmlns:a16="http://schemas.microsoft.com/office/drawing/2014/main" val="3590618183"/>
                    </a:ext>
                  </a:extLst>
                </a:gridCol>
                <a:gridCol w="1351696">
                  <a:extLst>
                    <a:ext uri="{9D8B030D-6E8A-4147-A177-3AD203B41FA5}">
                      <a16:colId xmlns:a16="http://schemas.microsoft.com/office/drawing/2014/main" val="3292218081"/>
                    </a:ext>
                  </a:extLst>
                </a:gridCol>
                <a:gridCol w="1351696">
                  <a:extLst>
                    <a:ext uri="{9D8B030D-6E8A-4147-A177-3AD203B41FA5}">
                      <a16:colId xmlns:a16="http://schemas.microsoft.com/office/drawing/2014/main" val="3833299846"/>
                    </a:ext>
                  </a:extLst>
                </a:gridCol>
                <a:gridCol w="1351696">
                  <a:extLst>
                    <a:ext uri="{9D8B030D-6E8A-4147-A177-3AD203B41FA5}">
                      <a16:colId xmlns:a16="http://schemas.microsoft.com/office/drawing/2014/main" val="3655730778"/>
                    </a:ext>
                  </a:extLst>
                </a:gridCol>
                <a:gridCol w="1351696">
                  <a:extLst>
                    <a:ext uri="{9D8B030D-6E8A-4147-A177-3AD203B41FA5}">
                      <a16:colId xmlns:a16="http://schemas.microsoft.com/office/drawing/2014/main" val="2860549691"/>
                    </a:ext>
                  </a:extLst>
                </a:gridCol>
                <a:gridCol w="1351696">
                  <a:extLst>
                    <a:ext uri="{9D8B030D-6E8A-4147-A177-3AD203B41FA5}">
                      <a16:colId xmlns:a16="http://schemas.microsoft.com/office/drawing/2014/main" val="2169190088"/>
                    </a:ext>
                  </a:extLst>
                </a:gridCol>
                <a:gridCol w="1351696">
                  <a:extLst>
                    <a:ext uri="{9D8B030D-6E8A-4147-A177-3AD203B41FA5}">
                      <a16:colId xmlns:a16="http://schemas.microsoft.com/office/drawing/2014/main" val="2973139534"/>
                    </a:ext>
                  </a:extLst>
                </a:gridCol>
              </a:tblGrid>
              <a:tr h="370840">
                <a:tc rowSpan="2">
                  <a:txBody>
                    <a:bodyPr/>
                    <a:lstStyle/>
                    <a:p>
                      <a:r>
                        <a:rPr lang="en-IN" dirty="0"/>
                        <a:t>Period under Review</a:t>
                      </a:r>
                    </a:p>
                  </a:txBody>
                  <a:tcPr/>
                </a:tc>
                <a:tc gridSpan="2">
                  <a:txBody>
                    <a:bodyPr/>
                    <a:lstStyle/>
                    <a:p>
                      <a:pPr algn="ctr"/>
                      <a:r>
                        <a:rPr lang="en-IN" dirty="0"/>
                        <a:t>GSTR – 3B</a:t>
                      </a:r>
                    </a:p>
                  </a:txBody>
                  <a:tcPr/>
                </a:tc>
                <a:tc hMerge="1">
                  <a:txBody>
                    <a:bodyPr/>
                    <a:lstStyle/>
                    <a:p>
                      <a:endParaRPr lang="en-IN"/>
                    </a:p>
                  </a:txBody>
                  <a:tcPr/>
                </a:tc>
                <a:tc gridSpan="2">
                  <a:txBody>
                    <a:bodyPr/>
                    <a:lstStyle/>
                    <a:p>
                      <a:pPr algn="ctr"/>
                      <a:r>
                        <a:rPr lang="en-IN" dirty="0"/>
                        <a:t>GSTR – 1</a:t>
                      </a:r>
                    </a:p>
                  </a:txBody>
                  <a:tcPr/>
                </a:tc>
                <a:tc hMerge="1">
                  <a:txBody>
                    <a:bodyPr/>
                    <a:lstStyle/>
                    <a:p>
                      <a:endParaRPr lang="en-IN"/>
                    </a:p>
                  </a:txBody>
                  <a:tcPr/>
                </a:tc>
                <a:tc gridSpan="2">
                  <a:txBody>
                    <a:bodyPr/>
                    <a:lstStyle/>
                    <a:p>
                      <a:pPr algn="ctr"/>
                      <a:r>
                        <a:rPr lang="en-IN" dirty="0"/>
                        <a:t>Books of Accounts</a:t>
                      </a:r>
                    </a:p>
                  </a:txBody>
                  <a:tcPr/>
                </a:tc>
                <a:tc hMerge="1">
                  <a:txBody>
                    <a:bodyPr/>
                    <a:lstStyle/>
                    <a:p>
                      <a:endParaRPr lang="en-IN"/>
                    </a:p>
                  </a:txBody>
                  <a:tcPr/>
                </a:tc>
                <a:extLst>
                  <a:ext uri="{0D108BD9-81ED-4DB2-BD59-A6C34878D82A}">
                    <a16:rowId xmlns:a16="http://schemas.microsoft.com/office/drawing/2014/main" val="1199233100"/>
                  </a:ext>
                </a:extLst>
              </a:tr>
              <a:tr h="370840">
                <a:tc vMerge="1">
                  <a:txBody>
                    <a:bodyPr/>
                    <a:lstStyle/>
                    <a:p>
                      <a:endParaRPr lang="en-IN" dirty="0"/>
                    </a:p>
                  </a:txBody>
                  <a:tcPr/>
                </a:tc>
                <a:tc>
                  <a:txBody>
                    <a:bodyPr/>
                    <a:lstStyle/>
                    <a:p>
                      <a:pPr algn="ctr"/>
                      <a:r>
                        <a:rPr lang="en-IN" b="1" dirty="0"/>
                        <a:t>Turnover</a:t>
                      </a:r>
                    </a:p>
                  </a:txBody>
                  <a:tcPr/>
                </a:tc>
                <a:tc>
                  <a:txBody>
                    <a:bodyPr/>
                    <a:lstStyle/>
                    <a:p>
                      <a:pPr algn="ctr"/>
                      <a:r>
                        <a:rPr lang="en-IN" b="1" dirty="0"/>
                        <a:t>Tax</a:t>
                      </a:r>
                    </a:p>
                  </a:txBody>
                  <a:tcPr/>
                </a:tc>
                <a:tc>
                  <a:txBody>
                    <a:bodyPr/>
                    <a:lstStyle/>
                    <a:p>
                      <a:pPr algn="ctr"/>
                      <a:r>
                        <a:rPr lang="en-IN" b="1" dirty="0"/>
                        <a:t>Turnover </a:t>
                      </a:r>
                    </a:p>
                  </a:txBody>
                  <a:tcPr/>
                </a:tc>
                <a:tc>
                  <a:txBody>
                    <a:bodyPr/>
                    <a:lstStyle/>
                    <a:p>
                      <a:pPr algn="ctr"/>
                      <a:r>
                        <a:rPr lang="en-IN" b="1" dirty="0"/>
                        <a:t>Tax</a:t>
                      </a:r>
                    </a:p>
                  </a:txBody>
                  <a:tcPr/>
                </a:tc>
                <a:tc>
                  <a:txBody>
                    <a:bodyPr/>
                    <a:lstStyle/>
                    <a:p>
                      <a:pPr algn="ctr"/>
                      <a:r>
                        <a:rPr lang="en-IN" b="1" dirty="0"/>
                        <a:t>Turnover</a:t>
                      </a:r>
                    </a:p>
                  </a:txBody>
                  <a:tcPr/>
                </a:tc>
                <a:tc>
                  <a:txBody>
                    <a:bodyPr/>
                    <a:lstStyle/>
                    <a:p>
                      <a:pPr algn="ctr"/>
                      <a:r>
                        <a:rPr lang="en-IN" b="1" dirty="0"/>
                        <a:t>Tax</a:t>
                      </a:r>
                    </a:p>
                  </a:txBody>
                  <a:tcPr/>
                </a:tc>
                <a:extLst>
                  <a:ext uri="{0D108BD9-81ED-4DB2-BD59-A6C34878D82A}">
                    <a16:rowId xmlns:a16="http://schemas.microsoft.com/office/drawing/2014/main" val="130460189"/>
                  </a:ext>
                </a:extLst>
              </a:tr>
              <a:tr h="370840">
                <a:tc>
                  <a:txBody>
                    <a:bodyPr/>
                    <a:lstStyle/>
                    <a:p>
                      <a:r>
                        <a:rPr lang="en-IN" dirty="0"/>
                        <a:t>FY 2017 – 18</a:t>
                      </a:r>
                    </a:p>
                  </a:txBody>
                  <a:tcPr/>
                </a:tc>
                <a:tc>
                  <a:txBody>
                    <a:bodyPr/>
                    <a:lstStyle/>
                    <a:p>
                      <a:pPr algn="r"/>
                      <a:r>
                        <a:rPr lang="en-IN" dirty="0"/>
                        <a:t>1,00,000</a:t>
                      </a:r>
                    </a:p>
                  </a:txBody>
                  <a:tcPr/>
                </a:tc>
                <a:tc>
                  <a:txBody>
                    <a:bodyPr/>
                    <a:lstStyle/>
                    <a:p>
                      <a:pPr algn="r"/>
                      <a:r>
                        <a:rPr lang="en-IN" dirty="0"/>
                        <a:t>18,000</a:t>
                      </a:r>
                    </a:p>
                  </a:txBody>
                  <a:tcPr/>
                </a:tc>
                <a:tc>
                  <a:txBody>
                    <a:bodyPr/>
                    <a:lstStyle/>
                    <a:p>
                      <a:pPr algn="r"/>
                      <a:r>
                        <a:rPr lang="en-IN" dirty="0"/>
                        <a:t>1,00,000</a:t>
                      </a:r>
                    </a:p>
                  </a:txBody>
                  <a:tcPr/>
                </a:tc>
                <a:tc>
                  <a:txBody>
                    <a:bodyPr/>
                    <a:lstStyle/>
                    <a:p>
                      <a:pPr algn="r"/>
                      <a:r>
                        <a:rPr lang="en-IN" dirty="0"/>
                        <a:t>18,000</a:t>
                      </a:r>
                    </a:p>
                  </a:txBody>
                  <a:tcPr/>
                </a:tc>
                <a:tc>
                  <a:txBody>
                    <a:bodyPr/>
                    <a:lstStyle/>
                    <a:p>
                      <a:pPr algn="r"/>
                      <a:r>
                        <a:rPr lang="en-IN" dirty="0"/>
                        <a:t>1,00,000</a:t>
                      </a:r>
                    </a:p>
                  </a:txBody>
                  <a:tcPr/>
                </a:tc>
                <a:tc>
                  <a:txBody>
                    <a:bodyPr/>
                    <a:lstStyle/>
                    <a:p>
                      <a:pPr algn="r"/>
                      <a:r>
                        <a:rPr lang="en-IN" dirty="0"/>
                        <a:t>18,000</a:t>
                      </a:r>
                    </a:p>
                  </a:txBody>
                  <a:tcPr/>
                </a:tc>
                <a:extLst>
                  <a:ext uri="{0D108BD9-81ED-4DB2-BD59-A6C34878D82A}">
                    <a16:rowId xmlns:a16="http://schemas.microsoft.com/office/drawing/2014/main" val="1983139191"/>
                  </a:ext>
                </a:extLst>
              </a:tr>
              <a:tr h="370840">
                <a:tc>
                  <a:txBody>
                    <a:bodyPr/>
                    <a:lstStyle/>
                    <a:p>
                      <a:r>
                        <a:rPr lang="en-IN" dirty="0"/>
                        <a:t>FY 2018 – 19</a:t>
                      </a:r>
                    </a:p>
                  </a:txBody>
                  <a:tcPr/>
                </a:tc>
                <a:tc>
                  <a:txBody>
                    <a:bodyPr/>
                    <a:lstStyle/>
                    <a:p>
                      <a:pPr algn="r"/>
                      <a:r>
                        <a:rPr lang="en-IN" dirty="0"/>
                        <a:t>-</a:t>
                      </a:r>
                    </a:p>
                  </a:txBody>
                  <a:tcPr/>
                </a:tc>
                <a:tc>
                  <a:txBody>
                    <a:bodyPr/>
                    <a:lstStyle/>
                    <a:p>
                      <a:pPr algn="r"/>
                      <a:r>
                        <a:rPr lang="en-IN" dirty="0"/>
                        <a:t>-</a:t>
                      </a:r>
                    </a:p>
                  </a:txBody>
                  <a:tcPr/>
                </a:tc>
                <a:tc>
                  <a:txBody>
                    <a:bodyPr/>
                    <a:lstStyle/>
                    <a:p>
                      <a:pPr algn="r"/>
                      <a:r>
                        <a:rPr lang="en-IN" dirty="0"/>
                        <a:t>-</a:t>
                      </a:r>
                    </a:p>
                  </a:txBody>
                  <a:tcPr/>
                </a:tc>
                <a:tc>
                  <a:txBody>
                    <a:bodyPr/>
                    <a:lstStyle/>
                    <a:p>
                      <a:pPr algn="r"/>
                      <a:r>
                        <a:rPr lang="en-IN" dirty="0"/>
                        <a:t>-</a:t>
                      </a:r>
                    </a:p>
                  </a:txBody>
                  <a:tcPr/>
                </a:tc>
                <a:tc>
                  <a:txBody>
                    <a:bodyPr/>
                    <a:lstStyle/>
                    <a:p>
                      <a:pPr algn="r"/>
                      <a:r>
                        <a:rPr lang="en-IN" dirty="0"/>
                        <a:t>-</a:t>
                      </a:r>
                    </a:p>
                  </a:txBody>
                  <a:tcPr/>
                </a:tc>
                <a:tc>
                  <a:txBody>
                    <a:bodyPr/>
                    <a:lstStyle/>
                    <a:p>
                      <a:pPr algn="r"/>
                      <a:r>
                        <a:rPr lang="en-IN" dirty="0"/>
                        <a:t>-</a:t>
                      </a:r>
                    </a:p>
                  </a:txBody>
                  <a:tcPr/>
                </a:tc>
                <a:extLst>
                  <a:ext uri="{0D108BD9-81ED-4DB2-BD59-A6C34878D82A}">
                    <a16:rowId xmlns:a16="http://schemas.microsoft.com/office/drawing/2014/main" val="4170674695"/>
                  </a:ext>
                </a:extLst>
              </a:tr>
            </a:tbl>
          </a:graphicData>
        </a:graphic>
      </p:graphicFrame>
      <p:graphicFrame>
        <p:nvGraphicFramePr>
          <p:cNvPr id="5" name="Table 4">
            <a:extLst>
              <a:ext uri="{FF2B5EF4-FFF2-40B4-BE49-F238E27FC236}">
                <a16:creationId xmlns:a16="http://schemas.microsoft.com/office/drawing/2014/main" id="{75F04578-9350-4F89-8635-83E1F166A5B2}"/>
              </a:ext>
            </a:extLst>
          </p:cNvPr>
          <p:cNvGraphicFramePr>
            <a:graphicFrameLocks noGrp="1"/>
          </p:cNvGraphicFramePr>
          <p:nvPr>
            <p:extLst>
              <p:ext uri="{D42A27DB-BD31-4B8C-83A1-F6EECF244321}">
                <p14:modId xmlns:p14="http://schemas.microsoft.com/office/powerpoint/2010/main" val="3326159386"/>
              </p:ext>
            </p:extLst>
          </p:nvPr>
        </p:nvGraphicFramePr>
        <p:xfrm>
          <a:off x="609440" y="3933056"/>
          <a:ext cx="6061036" cy="2494280"/>
        </p:xfrm>
        <a:graphic>
          <a:graphicData uri="http://schemas.openxmlformats.org/drawingml/2006/table">
            <a:tbl>
              <a:tblPr firstRow="1" bandRow="1">
                <a:tableStyleId>{BC89EF96-8CEA-46FF-86C4-4CE0E7609802}</a:tableStyleId>
              </a:tblPr>
              <a:tblGrid>
                <a:gridCol w="1740556">
                  <a:extLst>
                    <a:ext uri="{9D8B030D-6E8A-4147-A177-3AD203B41FA5}">
                      <a16:colId xmlns:a16="http://schemas.microsoft.com/office/drawing/2014/main" val="1256254664"/>
                    </a:ext>
                  </a:extLst>
                </a:gridCol>
                <a:gridCol w="2160240">
                  <a:extLst>
                    <a:ext uri="{9D8B030D-6E8A-4147-A177-3AD203B41FA5}">
                      <a16:colId xmlns:a16="http://schemas.microsoft.com/office/drawing/2014/main" val="1302250636"/>
                    </a:ext>
                  </a:extLst>
                </a:gridCol>
                <a:gridCol w="2160240">
                  <a:extLst>
                    <a:ext uri="{9D8B030D-6E8A-4147-A177-3AD203B41FA5}">
                      <a16:colId xmlns:a16="http://schemas.microsoft.com/office/drawing/2014/main" val="157772373"/>
                    </a:ext>
                  </a:extLst>
                </a:gridCol>
              </a:tblGrid>
              <a:tr h="370840">
                <a:tc>
                  <a:txBody>
                    <a:bodyPr/>
                    <a:lstStyle/>
                    <a:p>
                      <a:pPr algn="ctr"/>
                      <a:r>
                        <a:rPr lang="en-IN" dirty="0"/>
                        <a:t>Reporting Table</a:t>
                      </a:r>
                    </a:p>
                  </a:txBody>
                  <a:tcPr/>
                </a:tc>
                <a:tc>
                  <a:txBody>
                    <a:bodyPr/>
                    <a:lstStyle/>
                    <a:p>
                      <a:pPr algn="ctr"/>
                      <a:r>
                        <a:rPr lang="en-IN" dirty="0"/>
                        <a:t>Turnover</a:t>
                      </a:r>
                    </a:p>
                  </a:txBody>
                  <a:tcPr/>
                </a:tc>
                <a:tc>
                  <a:txBody>
                    <a:bodyPr/>
                    <a:lstStyle/>
                    <a:p>
                      <a:pPr algn="ctr"/>
                      <a:r>
                        <a:rPr lang="en-IN" dirty="0"/>
                        <a:t>Tax</a:t>
                      </a:r>
                    </a:p>
                  </a:txBody>
                  <a:tcPr/>
                </a:tc>
                <a:extLst>
                  <a:ext uri="{0D108BD9-81ED-4DB2-BD59-A6C34878D82A}">
                    <a16:rowId xmlns:a16="http://schemas.microsoft.com/office/drawing/2014/main" val="1541412082"/>
                  </a:ext>
                </a:extLst>
              </a:tr>
              <a:tr h="370840">
                <a:tc>
                  <a:txBody>
                    <a:bodyPr/>
                    <a:lstStyle/>
                    <a:p>
                      <a:r>
                        <a:rPr lang="en-IN" dirty="0"/>
                        <a:t>Point 4</a:t>
                      </a:r>
                    </a:p>
                  </a:txBody>
                  <a:tcPr/>
                </a:tc>
                <a:tc>
                  <a:txBody>
                    <a:bodyPr/>
                    <a:lstStyle/>
                    <a:p>
                      <a:pPr algn="r"/>
                      <a:r>
                        <a:rPr lang="en-IN" dirty="0"/>
                        <a:t>1,00,000</a:t>
                      </a:r>
                    </a:p>
                  </a:txBody>
                  <a:tcPr/>
                </a:tc>
                <a:tc>
                  <a:txBody>
                    <a:bodyPr/>
                    <a:lstStyle/>
                    <a:p>
                      <a:pPr algn="r"/>
                      <a:r>
                        <a:rPr lang="en-IN" dirty="0"/>
                        <a:t>18,000</a:t>
                      </a:r>
                    </a:p>
                  </a:txBody>
                  <a:tcPr/>
                </a:tc>
                <a:extLst>
                  <a:ext uri="{0D108BD9-81ED-4DB2-BD59-A6C34878D82A}">
                    <a16:rowId xmlns:a16="http://schemas.microsoft.com/office/drawing/2014/main" val="2550939682"/>
                  </a:ext>
                </a:extLst>
              </a:tr>
              <a:tr h="370840">
                <a:tc>
                  <a:txBody>
                    <a:bodyPr/>
                    <a:lstStyle/>
                    <a:p>
                      <a:r>
                        <a:rPr lang="en-IN" dirty="0"/>
                        <a:t>Point 9</a:t>
                      </a:r>
                    </a:p>
                  </a:txBody>
                  <a:tcPr/>
                </a:tc>
                <a:tc>
                  <a:txBody>
                    <a:bodyPr/>
                    <a:lstStyle/>
                    <a:p>
                      <a:pPr algn="r"/>
                      <a:r>
                        <a:rPr lang="en-IN" dirty="0"/>
                        <a:t>-</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IN" dirty="0"/>
                        <a:t>18,000</a:t>
                      </a:r>
                    </a:p>
                  </a:txBody>
                  <a:tcPr/>
                </a:tc>
                <a:extLst>
                  <a:ext uri="{0D108BD9-81ED-4DB2-BD59-A6C34878D82A}">
                    <a16:rowId xmlns:a16="http://schemas.microsoft.com/office/drawing/2014/main" val="4043644078"/>
                  </a:ext>
                </a:extLst>
              </a:tr>
              <a:tr h="370840">
                <a:tc>
                  <a:txBody>
                    <a:bodyPr/>
                    <a:lstStyle/>
                    <a:p>
                      <a:r>
                        <a:rPr lang="en-IN" dirty="0"/>
                        <a:t>Point 10</a:t>
                      </a:r>
                    </a:p>
                  </a:txBody>
                  <a:tcPr/>
                </a:tc>
                <a:tc>
                  <a:txBody>
                    <a:bodyPr/>
                    <a:lstStyle/>
                    <a:p>
                      <a:pPr algn="r"/>
                      <a:r>
                        <a:rPr lang="en-IN" dirty="0"/>
                        <a:t>-</a:t>
                      </a:r>
                    </a:p>
                  </a:txBody>
                  <a:tcPr/>
                </a:tc>
                <a:tc>
                  <a:txBody>
                    <a:bodyPr/>
                    <a:lstStyle/>
                    <a:p>
                      <a:pPr algn="r"/>
                      <a:r>
                        <a:rPr lang="en-IN" dirty="0"/>
                        <a:t>-</a:t>
                      </a:r>
                    </a:p>
                  </a:txBody>
                  <a:tcPr/>
                </a:tc>
                <a:extLst>
                  <a:ext uri="{0D108BD9-81ED-4DB2-BD59-A6C34878D82A}">
                    <a16:rowId xmlns:a16="http://schemas.microsoft.com/office/drawing/2014/main" val="256662146"/>
                  </a:ext>
                </a:extLst>
              </a:tr>
              <a:tr h="370840">
                <a:tc>
                  <a:txBody>
                    <a:bodyPr/>
                    <a:lstStyle/>
                    <a:p>
                      <a:r>
                        <a:rPr lang="en-IN" dirty="0"/>
                        <a:t>Point 11</a:t>
                      </a:r>
                    </a:p>
                  </a:txBody>
                  <a:tcPr/>
                </a:tc>
                <a:tc>
                  <a:txBody>
                    <a:bodyPr/>
                    <a:lstStyle/>
                    <a:p>
                      <a:pPr algn="r"/>
                      <a:r>
                        <a:rPr lang="en-IN" dirty="0"/>
                        <a:t>-</a:t>
                      </a:r>
                    </a:p>
                  </a:txBody>
                  <a:tcPr/>
                </a:tc>
                <a:tc>
                  <a:txBody>
                    <a:bodyPr/>
                    <a:lstStyle/>
                    <a:p>
                      <a:pPr algn="r"/>
                      <a:r>
                        <a:rPr lang="en-IN" dirty="0"/>
                        <a:t>-</a:t>
                      </a:r>
                    </a:p>
                  </a:txBody>
                  <a:tcPr/>
                </a:tc>
                <a:extLst>
                  <a:ext uri="{0D108BD9-81ED-4DB2-BD59-A6C34878D82A}">
                    <a16:rowId xmlns:a16="http://schemas.microsoft.com/office/drawing/2014/main" val="1647501519"/>
                  </a:ext>
                </a:extLst>
              </a:tr>
              <a:tr h="370840">
                <a:tc>
                  <a:txBody>
                    <a:bodyPr/>
                    <a:lstStyle/>
                    <a:p>
                      <a:r>
                        <a:rPr lang="en-IN" dirty="0"/>
                        <a:t>Point 14</a:t>
                      </a:r>
                    </a:p>
                  </a:txBody>
                  <a:tcPr/>
                </a:tc>
                <a:tc>
                  <a:txBody>
                    <a:bodyPr/>
                    <a:lstStyle/>
                    <a:p>
                      <a:pPr algn="r"/>
                      <a:r>
                        <a:rPr lang="en-IN" dirty="0"/>
                        <a:t>-</a:t>
                      </a:r>
                    </a:p>
                  </a:txBody>
                  <a:tcPr/>
                </a:tc>
                <a:tc>
                  <a:txBody>
                    <a:bodyPr/>
                    <a:lstStyle/>
                    <a:p>
                      <a:pPr algn="r"/>
                      <a:r>
                        <a:rPr lang="en-IN" dirty="0"/>
                        <a:t>-</a:t>
                      </a:r>
                    </a:p>
                  </a:txBody>
                  <a:tcPr/>
                </a:tc>
                <a:extLst>
                  <a:ext uri="{0D108BD9-81ED-4DB2-BD59-A6C34878D82A}">
                    <a16:rowId xmlns:a16="http://schemas.microsoft.com/office/drawing/2014/main" val="4152436308"/>
                  </a:ext>
                </a:extLst>
              </a:tr>
            </a:tbl>
          </a:graphicData>
        </a:graphic>
      </p:graphicFrame>
      <p:sp>
        <p:nvSpPr>
          <p:cNvPr id="7" name="TextBox 6">
            <a:extLst>
              <a:ext uri="{FF2B5EF4-FFF2-40B4-BE49-F238E27FC236}">
                <a16:creationId xmlns:a16="http://schemas.microsoft.com/office/drawing/2014/main" id="{FB9809E4-F20B-48C9-9C3E-DC3C4EBF8CB8}"/>
              </a:ext>
            </a:extLst>
          </p:cNvPr>
          <p:cNvSpPr txBox="1"/>
          <p:nvPr/>
        </p:nvSpPr>
        <p:spPr>
          <a:xfrm>
            <a:off x="609440" y="3429000"/>
            <a:ext cx="3468748" cy="369332"/>
          </a:xfrm>
          <a:prstGeom prst="rect">
            <a:avLst/>
          </a:prstGeom>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IN" dirty="0"/>
              <a:t>Disclosure in Annual Return</a:t>
            </a:r>
          </a:p>
        </p:txBody>
      </p:sp>
    </p:spTree>
    <p:extLst>
      <p:ext uri="{BB962C8B-B14F-4D97-AF65-F5344CB8AC3E}">
        <p14:creationId xmlns:p14="http://schemas.microsoft.com/office/powerpoint/2010/main" val="1947237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800" dirty="0">
                <a:latin typeface="+mj-lt"/>
              </a:rPr>
              <a:t>Example: 2</a:t>
            </a:r>
            <a:endParaRPr lang="en-US" sz="3800" b="1" dirty="0">
              <a:latin typeface="+mj-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29</a:t>
            </a:fld>
            <a:endParaRPr lang="en-IN" dirty="0"/>
          </a:p>
        </p:txBody>
      </p:sp>
      <p:graphicFrame>
        <p:nvGraphicFramePr>
          <p:cNvPr id="3" name="Table 2">
            <a:extLst>
              <a:ext uri="{FF2B5EF4-FFF2-40B4-BE49-F238E27FC236}">
                <a16:creationId xmlns:a16="http://schemas.microsoft.com/office/drawing/2014/main" id="{9F8D9810-6061-4F9C-828C-8471DA86A432}"/>
              </a:ext>
            </a:extLst>
          </p:cNvPr>
          <p:cNvGraphicFramePr>
            <a:graphicFrameLocks noGrp="1"/>
          </p:cNvGraphicFramePr>
          <p:nvPr>
            <p:extLst>
              <p:ext uri="{D42A27DB-BD31-4B8C-83A1-F6EECF244321}">
                <p14:modId xmlns:p14="http://schemas.microsoft.com/office/powerpoint/2010/main" val="2023352850"/>
              </p:ext>
            </p:extLst>
          </p:nvPr>
        </p:nvGraphicFramePr>
        <p:xfrm>
          <a:off x="609440" y="1772816"/>
          <a:ext cx="10813567" cy="1483360"/>
        </p:xfrm>
        <a:graphic>
          <a:graphicData uri="http://schemas.openxmlformats.org/drawingml/2006/table">
            <a:tbl>
              <a:tblPr firstRow="1" bandRow="1">
                <a:tableStyleId>{BC89EF96-8CEA-46FF-86C4-4CE0E7609802}</a:tableStyleId>
              </a:tblPr>
              <a:tblGrid>
                <a:gridCol w="2703391">
                  <a:extLst>
                    <a:ext uri="{9D8B030D-6E8A-4147-A177-3AD203B41FA5}">
                      <a16:colId xmlns:a16="http://schemas.microsoft.com/office/drawing/2014/main" val="3590618183"/>
                    </a:ext>
                  </a:extLst>
                </a:gridCol>
                <a:gridCol w="1351696">
                  <a:extLst>
                    <a:ext uri="{9D8B030D-6E8A-4147-A177-3AD203B41FA5}">
                      <a16:colId xmlns:a16="http://schemas.microsoft.com/office/drawing/2014/main" val="3292218081"/>
                    </a:ext>
                  </a:extLst>
                </a:gridCol>
                <a:gridCol w="1351696">
                  <a:extLst>
                    <a:ext uri="{9D8B030D-6E8A-4147-A177-3AD203B41FA5}">
                      <a16:colId xmlns:a16="http://schemas.microsoft.com/office/drawing/2014/main" val="3833299846"/>
                    </a:ext>
                  </a:extLst>
                </a:gridCol>
                <a:gridCol w="1351696">
                  <a:extLst>
                    <a:ext uri="{9D8B030D-6E8A-4147-A177-3AD203B41FA5}">
                      <a16:colId xmlns:a16="http://schemas.microsoft.com/office/drawing/2014/main" val="3655730778"/>
                    </a:ext>
                  </a:extLst>
                </a:gridCol>
                <a:gridCol w="1351696">
                  <a:extLst>
                    <a:ext uri="{9D8B030D-6E8A-4147-A177-3AD203B41FA5}">
                      <a16:colId xmlns:a16="http://schemas.microsoft.com/office/drawing/2014/main" val="2860549691"/>
                    </a:ext>
                  </a:extLst>
                </a:gridCol>
                <a:gridCol w="1351696">
                  <a:extLst>
                    <a:ext uri="{9D8B030D-6E8A-4147-A177-3AD203B41FA5}">
                      <a16:colId xmlns:a16="http://schemas.microsoft.com/office/drawing/2014/main" val="2169190088"/>
                    </a:ext>
                  </a:extLst>
                </a:gridCol>
                <a:gridCol w="1351696">
                  <a:extLst>
                    <a:ext uri="{9D8B030D-6E8A-4147-A177-3AD203B41FA5}">
                      <a16:colId xmlns:a16="http://schemas.microsoft.com/office/drawing/2014/main" val="2973139534"/>
                    </a:ext>
                  </a:extLst>
                </a:gridCol>
              </a:tblGrid>
              <a:tr h="370840">
                <a:tc rowSpan="2">
                  <a:txBody>
                    <a:bodyPr/>
                    <a:lstStyle/>
                    <a:p>
                      <a:r>
                        <a:rPr lang="en-IN" dirty="0"/>
                        <a:t>Period under Review</a:t>
                      </a:r>
                    </a:p>
                  </a:txBody>
                  <a:tcPr/>
                </a:tc>
                <a:tc gridSpan="2">
                  <a:txBody>
                    <a:bodyPr/>
                    <a:lstStyle/>
                    <a:p>
                      <a:pPr algn="ctr"/>
                      <a:r>
                        <a:rPr lang="en-IN" dirty="0"/>
                        <a:t>GSTR – 3B</a:t>
                      </a:r>
                    </a:p>
                  </a:txBody>
                  <a:tcPr/>
                </a:tc>
                <a:tc hMerge="1">
                  <a:txBody>
                    <a:bodyPr/>
                    <a:lstStyle/>
                    <a:p>
                      <a:endParaRPr lang="en-IN"/>
                    </a:p>
                  </a:txBody>
                  <a:tcPr/>
                </a:tc>
                <a:tc gridSpan="2">
                  <a:txBody>
                    <a:bodyPr/>
                    <a:lstStyle/>
                    <a:p>
                      <a:pPr algn="ctr"/>
                      <a:r>
                        <a:rPr lang="en-IN" dirty="0"/>
                        <a:t>GSTR – 1</a:t>
                      </a:r>
                    </a:p>
                  </a:txBody>
                  <a:tcPr/>
                </a:tc>
                <a:tc hMerge="1">
                  <a:txBody>
                    <a:bodyPr/>
                    <a:lstStyle/>
                    <a:p>
                      <a:endParaRPr lang="en-IN"/>
                    </a:p>
                  </a:txBody>
                  <a:tcPr/>
                </a:tc>
                <a:tc gridSpan="2">
                  <a:txBody>
                    <a:bodyPr/>
                    <a:lstStyle/>
                    <a:p>
                      <a:pPr algn="ctr"/>
                      <a:r>
                        <a:rPr lang="en-IN" dirty="0"/>
                        <a:t>Books of Accounts</a:t>
                      </a:r>
                    </a:p>
                  </a:txBody>
                  <a:tcPr/>
                </a:tc>
                <a:tc hMerge="1">
                  <a:txBody>
                    <a:bodyPr/>
                    <a:lstStyle/>
                    <a:p>
                      <a:endParaRPr lang="en-IN"/>
                    </a:p>
                  </a:txBody>
                  <a:tcPr/>
                </a:tc>
                <a:extLst>
                  <a:ext uri="{0D108BD9-81ED-4DB2-BD59-A6C34878D82A}">
                    <a16:rowId xmlns:a16="http://schemas.microsoft.com/office/drawing/2014/main" val="1199233100"/>
                  </a:ext>
                </a:extLst>
              </a:tr>
              <a:tr h="370840">
                <a:tc vMerge="1">
                  <a:txBody>
                    <a:bodyPr/>
                    <a:lstStyle/>
                    <a:p>
                      <a:endParaRPr lang="en-IN" dirty="0"/>
                    </a:p>
                  </a:txBody>
                  <a:tcPr/>
                </a:tc>
                <a:tc>
                  <a:txBody>
                    <a:bodyPr/>
                    <a:lstStyle/>
                    <a:p>
                      <a:pPr algn="ctr"/>
                      <a:r>
                        <a:rPr lang="en-IN" b="1" dirty="0"/>
                        <a:t>Turnover</a:t>
                      </a:r>
                    </a:p>
                  </a:txBody>
                  <a:tcPr/>
                </a:tc>
                <a:tc>
                  <a:txBody>
                    <a:bodyPr/>
                    <a:lstStyle/>
                    <a:p>
                      <a:pPr algn="ctr"/>
                      <a:r>
                        <a:rPr lang="en-IN" b="1" dirty="0"/>
                        <a:t>Tax</a:t>
                      </a:r>
                    </a:p>
                  </a:txBody>
                  <a:tcPr/>
                </a:tc>
                <a:tc>
                  <a:txBody>
                    <a:bodyPr/>
                    <a:lstStyle/>
                    <a:p>
                      <a:pPr algn="ctr"/>
                      <a:r>
                        <a:rPr lang="en-IN" b="1" dirty="0"/>
                        <a:t>Turnover </a:t>
                      </a:r>
                    </a:p>
                  </a:txBody>
                  <a:tcPr/>
                </a:tc>
                <a:tc>
                  <a:txBody>
                    <a:bodyPr/>
                    <a:lstStyle/>
                    <a:p>
                      <a:pPr algn="ctr"/>
                      <a:r>
                        <a:rPr lang="en-IN" b="1" dirty="0"/>
                        <a:t>Tax</a:t>
                      </a:r>
                    </a:p>
                  </a:txBody>
                  <a:tcPr/>
                </a:tc>
                <a:tc>
                  <a:txBody>
                    <a:bodyPr/>
                    <a:lstStyle/>
                    <a:p>
                      <a:pPr algn="ctr"/>
                      <a:r>
                        <a:rPr lang="en-IN" b="1" dirty="0"/>
                        <a:t>Turnover</a:t>
                      </a:r>
                    </a:p>
                  </a:txBody>
                  <a:tcPr/>
                </a:tc>
                <a:tc>
                  <a:txBody>
                    <a:bodyPr/>
                    <a:lstStyle/>
                    <a:p>
                      <a:pPr algn="ctr"/>
                      <a:r>
                        <a:rPr lang="en-IN" b="1" dirty="0"/>
                        <a:t>Tax</a:t>
                      </a:r>
                    </a:p>
                  </a:txBody>
                  <a:tcPr/>
                </a:tc>
                <a:extLst>
                  <a:ext uri="{0D108BD9-81ED-4DB2-BD59-A6C34878D82A}">
                    <a16:rowId xmlns:a16="http://schemas.microsoft.com/office/drawing/2014/main" val="130460189"/>
                  </a:ext>
                </a:extLst>
              </a:tr>
              <a:tr h="370840">
                <a:tc>
                  <a:txBody>
                    <a:bodyPr/>
                    <a:lstStyle/>
                    <a:p>
                      <a:r>
                        <a:rPr lang="en-IN" dirty="0"/>
                        <a:t>FY 2017 – 18</a:t>
                      </a:r>
                    </a:p>
                  </a:txBody>
                  <a:tcPr/>
                </a:tc>
                <a:tc>
                  <a:txBody>
                    <a:bodyPr/>
                    <a:lstStyle/>
                    <a:p>
                      <a:pPr algn="r"/>
                      <a:r>
                        <a:rPr lang="en-IN" dirty="0"/>
                        <a:t>80,000</a:t>
                      </a:r>
                    </a:p>
                  </a:txBody>
                  <a:tcPr/>
                </a:tc>
                <a:tc>
                  <a:txBody>
                    <a:bodyPr/>
                    <a:lstStyle/>
                    <a:p>
                      <a:pPr algn="r"/>
                      <a:r>
                        <a:rPr lang="en-IN" dirty="0"/>
                        <a:t>14,400</a:t>
                      </a:r>
                    </a:p>
                  </a:txBody>
                  <a:tcPr/>
                </a:tc>
                <a:tc>
                  <a:txBody>
                    <a:bodyPr/>
                    <a:lstStyle/>
                    <a:p>
                      <a:pPr algn="r"/>
                      <a:r>
                        <a:rPr lang="en-IN" dirty="0"/>
                        <a:t>80,000</a:t>
                      </a:r>
                    </a:p>
                  </a:txBody>
                  <a:tcPr/>
                </a:tc>
                <a:tc>
                  <a:txBody>
                    <a:bodyPr/>
                    <a:lstStyle/>
                    <a:p>
                      <a:pPr algn="r"/>
                      <a:r>
                        <a:rPr lang="en-IN" dirty="0"/>
                        <a:t>14,400</a:t>
                      </a:r>
                    </a:p>
                  </a:txBody>
                  <a:tcPr/>
                </a:tc>
                <a:tc>
                  <a:txBody>
                    <a:bodyPr/>
                    <a:lstStyle/>
                    <a:p>
                      <a:pPr algn="r"/>
                      <a:r>
                        <a:rPr lang="en-IN" dirty="0"/>
                        <a:t>1,00,000</a:t>
                      </a:r>
                    </a:p>
                  </a:txBody>
                  <a:tcPr/>
                </a:tc>
                <a:tc>
                  <a:txBody>
                    <a:bodyPr/>
                    <a:lstStyle/>
                    <a:p>
                      <a:pPr algn="r"/>
                      <a:r>
                        <a:rPr lang="en-IN" dirty="0"/>
                        <a:t>18,000</a:t>
                      </a:r>
                    </a:p>
                  </a:txBody>
                  <a:tcPr/>
                </a:tc>
                <a:extLst>
                  <a:ext uri="{0D108BD9-81ED-4DB2-BD59-A6C34878D82A}">
                    <a16:rowId xmlns:a16="http://schemas.microsoft.com/office/drawing/2014/main" val="1983139191"/>
                  </a:ext>
                </a:extLst>
              </a:tr>
              <a:tr h="370840">
                <a:tc>
                  <a:txBody>
                    <a:bodyPr/>
                    <a:lstStyle/>
                    <a:p>
                      <a:r>
                        <a:rPr lang="en-IN" dirty="0"/>
                        <a:t>FY 2018 – 19</a:t>
                      </a:r>
                    </a:p>
                  </a:txBody>
                  <a:tcPr/>
                </a:tc>
                <a:tc>
                  <a:txBody>
                    <a:bodyPr/>
                    <a:lstStyle/>
                    <a:p>
                      <a:pPr algn="r"/>
                      <a:r>
                        <a:rPr lang="en-IN" dirty="0"/>
                        <a:t>20,000</a:t>
                      </a:r>
                    </a:p>
                  </a:txBody>
                  <a:tcPr/>
                </a:tc>
                <a:tc>
                  <a:txBody>
                    <a:bodyPr/>
                    <a:lstStyle/>
                    <a:p>
                      <a:pPr algn="r"/>
                      <a:r>
                        <a:rPr lang="en-IN" dirty="0"/>
                        <a:t>3,600</a:t>
                      </a:r>
                    </a:p>
                  </a:txBody>
                  <a:tcPr/>
                </a:tc>
                <a:tc>
                  <a:txBody>
                    <a:bodyPr/>
                    <a:lstStyle/>
                    <a:p>
                      <a:pPr algn="r"/>
                      <a:r>
                        <a:rPr lang="en-IN" dirty="0"/>
                        <a:t>20,000</a:t>
                      </a:r>
                    </a:p>
                  </a:txBody>
                  <a:tcPr/>
                </a:tc>
                <a:tc>
                  <a:txBody>
                    <a:bodyPr/>
                    <a:lstStyle/>
                    <a:p>
                      <a:pPr algn="r"/>
                      <a:r>
                        <a:rPr lang="en-IN" dirty="0"/>
                        <a:t>3,600</a:t>
                      </a:r>
                    </a:p>
                  </a:txBody>
                  <a:tcPr/>
                </a:tc>
                <a:tc>
                  <a:txBody>
                    <a:bodyPr/>
                    <a:lstStyle/>
                    <a:p>
                      <a:pPr algn="r"/>
                      <a:r>
                        <a:rPr lang="en-IN" dirty="0"/>
                        <a:t>-</a:t>
                      </a:r>
                    </a:p>
                  </a:txBody>
                  <a:tcPr/>
                </a:tc>
                <a:tc>
                  <a:txBody>
                    <a:bodyPr/>
                    <a:lstStyle/>
                    <a:p>
                      <a:pPr algn="r"/>
                      <a:r>
                        <a:rPr lang="en-IN" dirty="0"/>
                        <a:t>-</a:t>
                      </a:r>
                    </a:p>
                  </a:txBody>
                  <a:tcPr/>
                </a:tc>
                <a:extLst>
                  <a:ext uri="{0D108BD9-81ED-4DB2-BD59-A6C34878D82A}">
                    <a16:rowId xmlns:a16="http://schemas.microsoft.com/office/drawing/2014/main" val="4170674695"/>
                  </a:ext>
                </a:extLst>
              </a:tr>
            </a:tbl>
          </a:graphicData>
        </a:graphic>
      </p:graphicFrame>
      <p:graphicFrame>
        <p:nvGraphicFramePr>
          <p:cNvPr id="5" name="Table 4">
            <a:extLst>
              <a:ext uri="{FF2B5EF4-FFF2-40B4-BE49-F238E27FC236}">
                <a16:creationId xmlns:a16="http://schemas.microsoft.com/office/drawing/2014/main" id="{75F04578-9350-4F89-8635-83E1F166A5B2}"/>
              </a:ext>
            </a:extLst>
          </p:cNvPr>
          <p:cNvGraphicFramePr>
            <a:graphicFrameLocks noGrp="1"/>
          </p:cNvGraphicFramePr>
          <p:nvPr>
            <p:extLst>
              <p:ext uri="{D42A27DB-BD31-4B8C-83A1-F6EECF244321}">
                <p14:modId xmlns:p14="http://schemas.microsoft.com/office/powerpoint/2010/main" val="120450619"/>
              </p:ext>
            </p:extLst>
          </p:nvPr>
        </p:nvGraphicFramePr>
        <p:xfrm>
          <a:off x="609440" y="3933056"/>
          <a:ext cx="6061036" cy="2494280"/>
        </p:xfrm>
        <a:graphic>
          <a:graphicData uri="http://schemas.openxmlformats.org/drawingml/2006/table">
            <a:tbl>
              <a:tblPr firstRow="1" bandRow="1">
                <a:tableStyleId>{BC89EF96-8CEA-46FF-86C4-4CE0E7609802}</a:tableStyleId>
              </a:tblPr>
              <a:tblGrid>
                <a:gridCol w="1740556">
                  <a:extLst>
                    <a:ext uri="{9D8B030D-6E8A-4147-A177-3AD203B41FA5}">
                      <a16:colId xmlns:a16="http://schemas.microsoft.com/office/drawing/2014/main" val="1256254664"/>
                    </a:ext>
                  </a:extLst>
                </a:gridCol>
                <a:gridCol w="2160240">
                  <a:extLst>
                    <a:ext uri="{9D8B030D-6E8A-4147-A177-3AD203B41FA5}">
                      <a16:colId xmlns:a16="http://schemas.microsoft.com/office/drawing/2014/main" val="1302250636"/>
                    </a:ext>
                  </a:extLst>
                </a:gridCol>
                <a:gridCol w="2160240">
                  <a:extLst>
                    <a:ext uri="{9D8B030D-6E8A-4147-A177-3AD203B41FA5}">
                      <a16:colId xmlns:a16="http://schemas.microsoft.com/office/drawing/2014/main" val="157772373"/>
                    </a:ext>
                  </a:extLst>
                </a:gridCol>
              </a:tblGrid>
              <a:tr h="370840">
                <a:tc>
                  <a:txBody>
                    <a:bodyPr/>
                    <a:lstStyle/>
                    <a:p>
                      <a:pPr algn="ctr"/>
                      <a:r>
                        <a:rPr lang="en-IN" dirty="0"/>
                        <a:t>Reporting Table</a:t>
                      </a:r>
                    </a:p>
                  </a:txBody>
                  <a:tcPr/>
                </a:tc>
                <a:tc>
                  <a:txBody>
                    <a:bodyPr/>
                    <a:lstStyle/>
                    <a:p>
                      <a:pPr algn="ctr"/>
                      <a:r>
                        <a:rPr lang="en-IN" dirty="0"/>
                        <a:t>Turnover</a:t>
                      </a:r>
                    </a:p>
                  </a:txBody>
                  <a:tcPr/>
                </a:tc>
                <a:tc>
                  <a:txBody>
                    <a:bodyPr/>
                    <a:lstStyle/>
                    <a:p>
                      <a:pPr algn="ctr"/>
                      <a:r>
                        <a:rPr lang="en-IN" dirty="0"/>
                        <a:t>Tax</a:t>
                      </a:r>
                    </a:p>
                  </a:txBody>
                  <a:tcPr/>
                </a:tc>
                <a:extLst>
                  <a:ext uri="{0D108BD9-81ED-4DB2-BD59-A6C34878D82A}">
                    <a16:rowId xmlns:a16="http://schemas.microsoft.com/office/drawing/2014/main" val="1541412082"/>
                  </a:ext>
                </a:extLst>
              </a:tr>
              <a:tr h="370840">
                <a:tc>
                  <a:txBody>
                    <a:bodyPr/>
                    <a:lstStyle/>
                    <a:p>
                      <a:r>
                        <a:rPr lang="en-IN" dirty="0"/>
                        <a:t>Point 4</a:t>
                      </a:r>
                    </a:p>
                  </a:txBody>
                  <a:tcPr/>
                </a:tc>
                <a:tc>
                  <a:txBody>
                    <a:bodyPr/>
                    <a:lstStyle/>
                    <a:p>
                      <a:pPr algn="r"/>
                      <a:r>
                        <a:rPr lang="en-IN" dirty="0"/>
                        <a:t>80,000</a:t>
                      </a:r>
                    </a:p>
                  </a:txBody>
                  <a:tcPr/>
                </a:tc>
                <a:tc>
                  <a:txBody>
                    <a:bodyPr/>
                    <a:lstStyle/>
                    <a:p>
                      <a:pPr algn="r"/>
                      <a:r>
                        <a:rPr lang="en-IN" dirty="0"/>
                        <a:t>14,400</a:t>
                      </a:r>
                    </a:p>
                  </a:txBody>
                  <a:tcPr/>
                </a:tc>
                <a:extLst>
                  <a:ext uri="{0D108BD9-81ED-4DB2-BD59-A6C34878D82A}">
                    <a16:rowId xmlns:a16="http://schemas.microsoft.com/office/drawing/2014/main" val="2550939682"/>
                  </a:ext>
                </a:extLst>
              </a:tr>
              <a:tr h="370840">
                <a:tc>
                  <a:txBody>
                    <a:bodyPr/>
                    <a:lstStyle/>
                    <a:p>
                      <a:r>
                        <a:rPr lang="en-IN" dirty="0"/>
                        <a:t>Point 9</a:t>
                      </a:r>
                    </a:p>
                  </a:txBody>
                  <a:tcPr/>
                </a:tc>
                <a:tc>
                  <a:txBody>
                    <a:bodyPr/>
                    <a:lstStyle/>
                    <a:p>
                      <a:pPr algn="r"/>
                      <a:r>
                        <a:rPr lang="en-IN" dirty="0"/>
                        <a:t>-</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IN" dirty="0"/>
                        <a:t>14,400</a:t>
                      </a:r>
                    </a:p>
                  </a:txBody>
                  <a:tcPr/>
                </a:tc>
                <a:extLst>
                  <a:ext uri="{0D108BD9-81ED-4DB2-BD59-A6C34878D82A}">
                    <a16:rowId xmlns:a16="http://schemas.microsoft.com/office/drawing/2014/main" val="4043644078"/>
                  </a:ext>
                </a:extLst>
              </a:tr>
              <a:tr h="370840">
                <a:tc>
                  <a:txBody>
                    <a:bodyPr/>
                    <a:lstStyle/>
                    <a:p>
                      <a:r>
                        <a:rPr lang="en-IN" dirty="0"/>
                        <a:t>Point 10</a:t>
                      </a:r>
                    </a:p>
                  </a:txBody>
                  <a:tcPr/>
                </a:tc>
                <a:tc>
                  <a:txBody>
                    <a:bodyPr/>
                    <a:lstStyle/>
                    <a:p>
                      <a:pPr algn="r"/>
                      <a:r>
                        <a:rPr lang="en-IN" dirty="0"/>
                        <a:t>20,000</a:t>
                      </a:r>
                    </a:p>
                  </a:txBody>
                  <a:tcPr/>
                </a:tc>
                <a:tc>
                  <a:txBody>
                    <a:bodyPr/>
                    <a:lstStyle/>
                    <a:p>
                      <a:pPr algn="r"/>
                      <a:r>
                        <a:rPr lang="en-IN" dirty="0"/>
                        <a:t>3,600</a:t>
                      </a:r>
                    </a:p>
                  </a:txBody>
                  <a:tcPr/>
                </a:tc>
                <a:extLst>
                  <a:ext uri="{0D108BD9-81ED-4DB2-BD59-A6C34878D82A}">
                    <a16:rowId xmlns:a16="http://schemas.microsoft.com/office/drawing/2014/main" val="256662146"/>
                  </a:ext>
                </a:extLst>
              </a:tr>
              <a:tr h="370840">
                <a:tc>
                  <a:txBody>
                    <a:bodyPr/>
                    <a:lstStyle/>
                    <a:p>
                      <a:r>
                        <a:rPr lang="en-IN" dirty="0"/>
                        <a:t>Point 11</a:t>
                      </a:r>
                    </a:p>
                  </a:txBody>
                  <a:tcPr/>
                </a:tc>
                <a:tc>
                  <a:txBody>
                    <a:bodyPr/>
                    <a:lstStyle/>
                    <a:p>
                      <a:pPr algn="r"/>
                      <a:r>
                        <a:rPr lang="en-IN" dirty="0"/>
                        <a:t>-</a:t>
                      </a:r>
                    </a:p>
                  </a:txBody>
                  <a:tcPr/>
                </a:tc>
                <a:tc>
                  <a:txBody>
                    <a:bodyPr/>
                    <a:lstStyle/>
                    <a:p>
                      <a:pPr algn="r"/>
                      <a:r>
                        <a:rPr lang="en-IN" dirty="0"/>
                        <a:t>-</a:t>
                      </a:r>
                    </a:p>
                  </a:txBody>
                  <a:tcPr/>
                </a:tc>
                <a:extLst>
                  <a:ext uri="{0D108BD9-81ED-4DB2-BD59-A6C34878D82A}">
                    <a16:rowId xmlns:a16="http://schemas.microsoft.com/office/drawing/2014/main" val="1647501519"/>
                  </a:ext>
                </a:extLst>
              </a:tr>
              <a:tr h="370840">
                <a:tc>
                  <a:txBody>
                    <a:bodyPr/>
                    <a:lstStyle/>
                    <a:p>
                      <a:r>
                        <a:rPr lang="en-IN" dirty="0"/>
                        <a:t>Point 14</a:t>
                      </a:r>
                    </a:p>
                  </a:txBody>
                  <a:tcPr/>
                </a:tc>
                <a:tc>
                  <a:txBody>
                    <a:bodyPr/>
                    <a:lstStyle/>
                    <a:p>
                      <a:pPr algn="r"/>
                      <a:r>
                        <a:rPr lang="en-IN" dirty="0"/>
                        <a:t>-</a:t>
                      </a:r>
                    </a:p>
                  </a:txBody>
                  <a:tcPr/>
                </a:tc>
                <a:tc>
                  <a:txBody>
                    <a:bodyPr/>
                    <a:lstStyle/>
                    <a:p>
                      <a:pPr algn="r"/>
                      <a:r>
                        <a:rPr lang="en-IN" dirty="0"/>
                        <a:t>3,600</a:t>
                      </a:r>
                    </a:p>
                  </a:txBody>
                  <a:tcPr/>
                </a:tc>
                <a:extLst>
                  <a:ext uri="{0D108BD9-81ED-4DB2-BD59-A6C34878D82A}">
                    <a16:rowId xmlns:a16="http://schemas.microsoft.com/office/drawing/2014/main" val="4152436308"/>
                  </a:ext>
                </a:extLst>
              </a:tr>
            </a:tbl>
          </a:graphicData>
        </a:graphic>
      </p:graphicFrame>
      <p:sp>
        <p:nvSpPr>
          <p:cNvPr id="7" name="TextBox 6">
            <a:extLst>
              <a:ext uri="{FF2B5EF4-FFF2-40B4-BE49-F238E27FC236}">
                <a16:creationId xmlns:a16="http://schemas.microsoft.com/office/drawing/2014/main" id="{FB9809E4-F20B-48C9-9C3E-DC3C4EBF8CB8}"/>
              </a:ext>
            </a:extLst>
          </p:cNvPr>
          <p:cNvSpPr txBox="1"/>
          <p:nvPr/>
        </p:nvSpPr>
        <p:spPr>
          <a:xfrm>
            <a:off x="609440" y="3429000"/>
            <a:ext cx="3468748" cy="369332"/>
          </a:xfrm>
          <a:prstGeom prst="rect">
            <a:avLst/>
          </a:prstGeom>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IN" dirty="0"/>
              <a:t>Disclosure in Annual Return</a:t>
            </a:r>
          </a:p>
        </p:txBody>
      </p:sp>
      <p:sp>
        <p:nvSpPr>
          <p:cNvPr id="6" name="TextBox 5">
            <a:extLst>
              <a:ext uri="{FF2B5EF4-FFF2-40B4-BE49-F238E27FC236}">
                <a16:creationId xmlns:a16="http://schemas.microsoft.com/office/drawing/2014/main" id="{5268D45F-1AF5-4692-92CB-D72F56300B8B}"/>
              </a:ext>
            </a:extLst>
          </p:cNvPr>
          <p:cNvSpPr txBox="1"/>
          <p:nvPr/>
        </p:nvSpPr>
        <p:spPr>
          <a:xfrm>
            <a:off x="7822604" y="5373216"/>
            <a:ext cx="2664296"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IN" dirty="0"/>
              <a:t>Impact of Interest u/s 50</a:t>
            </a:r>
          </a:p>
        </p:txBody>
      </p:sp>
    </p:spTree>
    <p:extLst>
      <p:ext uri="{BB962C8B-B14F-4D97-AF65-F5344CB8AC3E}">
        <p14:creationId xmlns:p14="http://schemas.microsoft.com/office/powerpoint/2010/main" val="2936501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800" dirty="0">
                <a:latin typeface="+mj-lt"/>
              </a:rPr>
              <a:t>Section 44 – CGST Act, 2017</a:t>
            </a:r>
            <a:endParaRPr lang="en-US" sz="3800" b="1" dirty="0">
              <a:latin typeface="+mj-lt"/>
            </a:endParaRPr>
          </a:p>
        </p:txBody>
      </p:sp>
      <p:sp>
        <p:nvSpPr>
          <p:cNvPr id="3" name="Content Placeholder 2"/>
          <p:cNvSpPr>
            <a:spLocks noGrp="1"/>
          </p:cNvSpPr>
          <p:nvPr>
            <p:ph idx="1"/>
          </p:nvPr>
        </p:nvSpPr>
        <p:spPr>
          <a:xfrm>
            <a:off x="609440" y="1484784"/>
            <a:ext cx="10813563" cy="5112568"/>
          </a:xfrm>
        </p:spPr>
        <p:txBody>
          <a:bodyPr>
            <a:noAutofit/>
          </a:bodyPr>
          <a:lstStyle/>
          <a:p>
            <a:pPr marL="342900" indent="-342900">
              <a:buFont typeface="Wingdings" panose="05000000000000000000" pitchFamily="2" charset="2"/>
              <a:buChar char="§"/>
            </a:pPr>
            <a:r>
              <a:rPr lang="en-IN" sz="2250" dirty="0">
                <a:latin typeface="+mn-lt"/>
              </a:rPr>
              <a:t>Every registered person, shall furnish an annual return for every financial year electronically in such form and manner as may be prescribed </a:t>
            </a:r>
          </a:p>
          <a:p>
            <a:pPr marL="800100" lvl="1" indent="-342900">
              <a:buFont typeface="Wingdings" panose="05000000000000000000" pitchFamily="2" charset="2"/>
              <a:buChar char="§"/>
            </a:pPr>
            <a:r>
              <a:rPr lang="en-IN" sz="2200" dirty="0">
                <a:latin typeface="+mn-lt"/>
              </a:rPr>
              <a:t>Input Service Distributor, </a:t>
            </a:r>
          </a:p>
          <a:p>
            <a:pPr marL="800100" lvl="1" indent="-342900">
              <a:buFont typeface="Wingdings" panose="05000000000000000000" pitchFamily="2" charset="2"/>
              <a:buChar char="§"/>
            </a:pPr>
            <a:r>
              <a:rPr lang="en-IN" sz="2200" dirty="0">
                <a:latin typeface="+mn-lt"/>
              </a:rPr>
              <a:t>Person paying tax under section 51 or section 52, </a:t>
            </a:r>
          </a:p>
          <a:p>
            <a:pPr marL="800100" lvl="1" indent="-342900">
              <a:buFont typeface="Wingdings" panose="05000000000000000000" pitchFamily="2" charset="2"/>
              <a:buChar char="§"/>
            </a:pPr>
            <a:r>
              <a:rPr lang="en-IN" sz="2200" dirty="0">
                <a:latin typeface="+mn-lt"/>
              </a:rPr>
              <a:t>Casual taxable person and </a:t>
            </a:r>
          </a:p>
          <a:p>
            <a:pPr marL="800100" lvl="1" indent="-342900">
              <a:buFont typeface="Wingdings" panose="05000000000000000000" pitchFamily="2" charset="2"/>
              <a:buChar char="§"/>
            </a:pPr>
            <a:r>
              <a:rPr lang="en-IN" sz="2200" dirty="0">
                <a:latin typeface="+mn-lt"/>
              </a:rPr>
              <a:t>Non-resident taxable person</a:t>
            </a:r>
          </a:p>
          <a:p>
            <a:pPr marL="800100" lvl="1" indent="-342900">
              <a:buFont typeface="Wingdings" panose="05000000000000000000" pitchFamily="2" charset="2"/>
              <a:buChar char="§"/>
            </a:pPr>
            <a:endParaRPr lang="en-IN" sz="2200" dirty="0">
              <a:latin typeface="+mn-lt"/>
            </a:endParaRPr>
          </a:p>
          <a:p>
            <a:pPr marL="342900" indent="-342900">
              <a:buFont typeface="Wingdings" panose="05000000000000000000" pitchFamily="2" charset="2"/>
              <a:buChar char="§"/>
            </a:pPr>
            <a:r>
              <a:rPr lang="en-IN" sz="2200" dirty="0">
                <a:latin typeface="+mn-lt"/>
              </a:rPr>
              <a:t>Every registered person who is required to get his accounts audited shall furnish, electronically, the annual return along with a copy of the audited annual accounts and a reconciliation statement.</a:t>
            </a: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3</a:t>
            </a:fld>
            <a:endParaRPr lang="en-IN" dirty="0"/>
          </a:p>
        </p:txBody>
      </p:sp>
    </p:spTree>
    <p:extLst>
      <p:ext uri="{BB962C8B-B14F-4D97-AF65-F5344CB8AC3E}">
        <p14:creationId xmlns:p14="http://schemas.microsoft.com/office/powerpoint/2010/main" val="101840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800" dirty="0">
                <a:latin typeface="+mj-lt"/>
              </a:rPr>
              <a:t>Example: 3</a:t>
            </a:r>
            <a:endParaRPr lang="en-US" sz="3800" b="1" dirty="0">
              <a:latin typeface="+mj-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30</a:t>
            </a:fld>
            <a:endParaRPr lang="en-IN" dirty="0"/>
          </a:p>
        </p:txBody>
      </p:sp>
      <p:graphicFrame>
        <p:nvGraphicFramePr>
          <p:cNvPr id="3" name="Table 2">
            <a:extLst>
              <a:ext uri="{FF2B5EF4-FFF2-40B4-BE49-F238E27FC236}">
                <a16:creationId xmlns:a16="http://schemas.microsoft.com/office/drawing/2014/main" id="{9F8D9810-6061-4F9C-828C-8471DA86A432}"/>
              </a:ext>
            </a:extLst>
          </p:cNvPr>
          <p:cNvGraphicFramePr>
            <a:graphicFrameLocks noGrp="1"/>
          </p:cNvGraphicFramePr>
          <p:nvPr>
            <p:extLst>
              <p:ext uri="{D42A27DB-BD31-4B8C-83A1-F6EECF244321}">
                <p14:modId xmlns:p14="http://schemas.microsoft.com/office/powerpoint/2010/main" val="2912940346"/>
              </p:ext>
            </p:extLst>
          </p:nvPr>
        </p:nvGraphicFramePr>
        <p:xfrm>
          <a:off x="609440" y="1801624"/>
          <a:ext cx="10813567" cy="1483360"/>
        </p:xfrm>
        <a:graphic>
          <a:graphicData uri="http://schemas.openxmlformats.org/drawingml/2006/table">
            <a:tbl>
              <a:tblPr firstRow="1" bandRow="1">
                <a:tableStyleId>{BC89EF96-8CEA-46FF-86C4-4CE0E7609802}</a:tableStyleId>
              </a:tblPr>
              <a:tblGrid>
                <a:gridCol w="2703391">
                  <a:extLst>
                    <a:ext uri="{9D8B030D-6E8A-4147-A177-3AD203B41FA5}">
                      <a16:colId xmlns:a16="http://schemas.microsoft.com/office/drawing/2014/main" val="3590618183"/>
                    </a:ext>
                  </a:extLst>
                </a:gridCol>
                <a:gridCol w="1351696">
                  <a:extLst>
                    <a:ext uri="{9D8B030D-6E8A-4147-A177-3AD203B41FA5}">
                      <a16:colId xmlns:a16="http://schemas.microsoft.com/office/drawing/2014/main" val="3292218081"/>
                    </a:ext>
                  </a:extLst>
                </a:gridCol>
                <a:gridCol w="1351696">
                  <a:extLst>
                    <a:ext uri="{9D8B030D-6E8A-4147-A177-3AD203B41FA5}">
                      <a16:colId xmlns:a16="http://schemas.microsoft.com/office/drawing/2014/main" val="3833299846"/>
                    </a:ext>
                  </a:extLst>
                </a:gridCol>
                <a:gridCol w="1351696">
                  <a:extLst>
                    <a:ext uri="{9D8B030D-6E8A-4147-A177-3AD203B41FA5}">
                      <a16:colId xmlns:a16="http://schemas.microsoft.com/office/drawing/2014/main" val="3655730778"/>
                    </a:ext>
                  </a:extLst>
                </a:gridCol>
                <a:gridCol w="1351696">
                  <a:extLst>
                    <a:ext uri="{9D8B030D-6E8A-4147-A177-3AD203B41FA5}">
                      <a16:colId xmlns:a16="http://schemas.microsoft.com/office/drawing/2014/main" val="2860549691"/>
                    </a:ext>
                  </a:extLst>
                </a:gridCol>
                <a:gridCol w="1351696">
                  <a:extLst>
                    <a:ext uri="{9D8B030D-6E8A-4147-A177-3AD203B41FA5}">
                      <a16:colId xmlns:a16="http://schemas.microsoft.com/office/drawing/2014/main" val="2169190088"/>
                    </a:ext>
                  </a:extLst>
                </a:gridCol>
                <a:gridCol w="1351696">
                  <a:extLst>
                    <a:ext uri="{9D8B030D-6E8A-4147-A177-3AD203B41FA5}">
                      <a16:colId xmlns:a16="http://schemas.microsoft.com/office/drawing/2014/main" val="2973139534"/>
                    </a:ext>
                  </a:extLst>
                </a:gridCol>
              </a:tblGrid>
              <a:tr h="370840">
                <a:tc rowSpan="2">
                  <a:txBody>
                    <a:bodyPr/>
                    <a:lstStyle/>
                    <a:p>
                      <a:r>
                        <a:rPr lang="en-IN" dirty="0"/>
                        <a:t>Period under Review</a:t>
                      </a:r>
                    </a:p>
                  </a:txBody>
                  <a:tcPr/>
                </a:tc>
                <a:tc gridSpan="2">
                  <a:txBody>
                    <a:bodyPr/>
                    <a:lstStyle/>
                    <a:p>
                      <a:pPr algn="ctr"/>
                      <a:r>
                        <a:rPr lang="en-IN" dirty="0"/>
                        <a:t>GSTR – 3B</a:t>
                      </a:r>
                    </a:p>
                  </a:txBody>
                  <a:tcPr/>
                </a:tc>
                <a:tc hMerge="1">
                  <a:txBody>
                    <a:bodyPr/>
                    <a:lstStyle/>
                    <a:p>
                      <a:endParaRPr lang="en-IN"/>
                    </a:p>
                  </a:txBody>
                  <a:tcPr/>
                </a:tc>
                <a:tc gridSpan="2">
                  <a:txBody>
                    <a:bodyPr/>
                    <a:lstStyle/>
                    <a:p>
                      <a:pPr algn="ctr"/>
                      <a:r>
                        <a:rPr lang="en-IN" dirty="0"/>
                        <a:t>GSTR – 1</a:t>
                      </a:r>
                    </a:p>
                  </a:txBody>
                  <a:tcPr/>
                </a:tc>
                <a:tc hMerge="1">
                  <a:txBody>
                    <a:bodyPr/>
                    <a:lstStyle/>
                    <a:p>
                      <a:endParaRPr lang="en-IN"/>
                    </a:p>
                  </a:txBody>
                  <a:tcPr/>
                </a:tc>
                <a:tc gridSpan="2">
                  <a:txBody>
                    <a:bodyPr/>
                    <a:lstStyle/>
                    <a:p>
                      <a:pPr algn="ctr"/>
                      <a:r>
                        <a:rPr lang="en-IN" dirty="0"/>
                        <a:t>Books of Accounts</a:t>
                      </a:r>
                    </a:p>
                  </a:txBody>
                  <a:tcPr/>
                </a:tc>
                <a:tc hMerge="1">
                  <a:txBody>
                    <a:bodyPr/>
                    <a:lstStyle/>
                    <a:p>
                      <a:endParaRPr lang="en-IN"/>
                    </a:p>
                  </a:txBody>
                  <a:tcPr/>
                </a:tc>
                <a:extLst>
                  <a:ext uri="{0D108BD9-81ED-4DB2-BD59-A6C34878D82A}">
                    <a16:rowId xmlns:a16="http://schemas.microsoft.com/office/drawing/2014/main" val="1199233100"/>
                  </a:ext>
                </a:extLst>
              </a:tr>
              <a:tr h="370840">
                <a:tc vMerge="1">
                  <a:txBody>
                    <a:bodyPr/>
                    <a:lstStyle/>
                    <a:p>
                      <a:endParaRPr lang="en-IN" dirty="0"/>
                    </a:p>
                  </a:txBody>
                  <a:tcPr/>
                </a:tc>
                <a:tc>
                  <a:txBody>
                    <a:bodyPr/>
                    <a:lstStyle/>
                    <a:p>
                      <a:pPr algn="ctr"/>
                      <a:r>
                        <a:rPr lang="en-IN" b="1" dirty="0"/>
                        <a:t>Turnover</a:t>
                      </a:r>
                    </a:p>
                  </a:txBody>
                  <a:tcPr/>
                </a:tc>
                <a:tc>
                  <a:txBody>
                    <a:bodyPr/>
                    <a:lstStyle/>
                    <a:p>
                      <a:pPr algn="ctr"/>
                      <a:r>
                        <a:rPr lang="en-IN" b="1" dirty="0"/>
                        <a:t>Tax</a:t>
                      </a:r>
                    </a:p>
                  </a:txBody>
                  <a:tcPr/>
                </a:tc>
                <a:tc>
                  <a:txBody>
                    <a:bodyPr/>
                    <a:lstStyle/>
                    <a:p>
                      <a:pPr algn="ctr"/>
                      <a:r>
                        <a:rPr lang="en-IN" b="1" dirty="0"/>
                        <a:t>Turnover </a:t>
                      </a:r>
                    </a:p>
                  </a:txBody>
                  <a:tcPr/>
                </a:tc>
                <a:tc>
                  <a:txBody>
                    <a:bodyPr/>
                    <a:lstStyle/>
                    <a:p>
                      <a:pPr algn="ctr"/>
                      <a:r>
                        <a:rPr lang="en-IN" b="1" dirty="0"/>
                        <a:t>Tax</a:t>
                      </a:r>
                    </a:p>
                  </a:txBody>
                  <a:tcPr/>
                </a:tc>
                <a:tc>
                  <a:txBody>
                    <a:bodyPr/>
                    <a:lstStyle/>
                    <a:p>
                      <a:pPr algn="ctr"/>
                      <a:r>
                        <a:rPr lang="en-IN" b="1" dirty="0"/>
                        <a:t>Turnover</a:t>
                      </a:r>
                    </a:p>
                  </a:txBody>
                  <a:tcPr/>
                </a:tc>
                <a:tc>
                  <a:txBody>
                    <a:bodyPr/>
                    <a:lstStyle/>
                    <a:p>
                      <a:pPr algn="ctr"/>
                      <a:r>
                        <a:rPr lang="en-IN" b="1" dirty="0"/>
                        <a:t>Tax</a:t>
                      </a:r>
                    </a:p>
                  </a:txBody>
                  <a:tcPr/>
                </a:tc>
                <a:extLst>
                  <a:ext uri="{0D108BD9-81ED-4DB2-BD59-A6C34878D82A}">
                    <a16:rowId xmlns:a16="http://schemas.microsoft.com/office/drawing/2014/main" val="130460189"/>
                  </a:ext>
                </a:extLst>
              </a:tr>
              <a:tr h="370840">
                <a:tc>
                  <a:txBody>
                    <a:bodyPr/>
                    <a:lstStyle/>
                    <a:p>
                      <a:r>
                        <a:rPr lang="en-IN" dirty="0"/>
                        <a:t>FY 2017 – 18</a:t>
                      </a:r>
                    </a:p>
                  </a:txBody>
                  <a:tcPr/>
                </a:tc>
                <a:tc>
                  <a:txBody>
                    <a:bodyPr/>
                    <a:lstStyle/>
                    <a:p>
                      <a:pPr algn="r"/>
                      <a:r>
                        <a:rPr lang="en-IN" dirty="0"/>
                        <a:t>80,000</a:t>
                      </a:r>
                    </a:p>
                  </a:txBody>
                  <a:tcPr/>
                </a:tc>
                <a:tc>
                  <a:txBody>
                    <a:bodyPr/>
                    <a:lstStyle/>
                    <a:p>
                      <a:pPr algn="r"/>
                      <a:r>
                        <a:rPr lang="en-IN" dirty="0"/>
                        <a:t>14,400</a:t>
                      </a:r>
                    </a:p>
                  </a:txBody>
                  <a:tcPr/>
                </a:tc>
                <a:tc>
                  <a:txBody>
                    <a:bodyPr/>
                    <a:lstStyle/>
                    <a:p>
                      <a:pPr algn="r"/>
                      <a:r>
                        <a:rPr lang="en-IN" dirty="0"/>
                        <a:t>90,000</a:t>
                      </a:r>
                    </a:p>
                  </a:txBody>
                  <a:tcPr/>
                </a:tc>
                <a:tc>
                  <a:txBody>
                    <a:bodyPr/>
                    <a:lstStyle/>
                    <a:p>
                      <a:pPr algn="r"/>
                      <a:r>
                        <a:rPr lang="en-IN" dirty="0"/>
                        <a:t>16,200</a:t>
                      </a:r>
                    </a:p>
                  </a:txBody>
                  <a:tcPr/>
                </a:tc>
                <a:tc>
                  <a:txBody>
                    <a:bodyPr/>
                    <a:lstStyle/>
                    <a:p>
                      <a:pPr algn="r"/>
                      <a:r>
                        <a:rPr lang="en-IN" dirty="0"/>
                        <a:t>1,00,000</a:t>
                      </a:r>
                    </a:p>
                  </a:txBody>
                  <a:tcPr/>
                </a:tc>
                <a:tc>
                  <a:txBody>
                    <a:bodyPr/>
                    <a:lstStyle/>
                    <a:p>
                      <a:pPr algn="r"/>
                      <a:r>
                        <a:rPr lang="en-IN" dirty="0"/>
                        <a:t>18,000</a:t>
                      </a:r>
                    </a:p>
                  </a:txBody>
                  <a:tcPr/>
                </a:tc>
                <a:extLst>
                  <a:ext uri="{0D108BD9-81ED-4DB2-BD59-A6C34878D82A}">
                    <a16:rowId xmlns:a16="http://schemas.microsoft.com/office/drawing/2014/main" val="1983139191"/>
                  </a:ext>
                </a:extLst>
              </a:tr>
              <a:tr h="370840">
                <a:tc>
                  <a:txBody>
                    <a:bodyPr/>
                    <a:lstStyle/>
                    <a:p>
                      <a:r>
                        <a:rPr lang="en-IN" dirty="0"/>
                        <a:t>FY 2018 – 19</a:t>
                      </a:r>
                    </a:p>
                  </a:txBody>
                  <a:tcPr/>
                </a:tc>
                <a:tc>
                  <a:txBody>
                    <a:bodyPr/>
                    <a:lstStyle/>
                    <a:p>
                      <a:pPr algn="r"/>
                      <a:r>
                        <a:rPr lang="en-IN" dirty="0"/>
                        <a:t>20,000</a:t>
                      </a:r>
                    </a:p>
                  </a:txBody>
                  <a:tcPr/>
                </a:tc>
                <a:tc>
                  <a:txBody>
                    <a:bodyPr/>
                    <a:lstStyle/>
                    <a:p>
                      <a:pPr algn="r"/>
                      <a:r>
                        <a:rPr lang="en-IN" dirty="0"/>
                        <a:t>3,600</a:t>
                      </a:r>
                    </a:p>
                  </a:txBody>
                  <a:tcPr/>
                </a:tc>
                <a:tc>
                  <a:txBody>
                    <a:bodyPr/>
                    <a:lstStyle/>
                    <a:p>
                      <a:pPr algn="r"/>
                      <a:r>
                        <a:rPr lang="en-IN" dirty="0"/>
                        <a:t>10,000</a:t>
                      </a:r>
                    </a:p>
                  </a:txBody>
                  <a:tcPr/>
                </a:tc>
                <a:tc>
                  <a:txBody>
                    <a:bodyPr/>
                    <a:lstStyle/>
                    <a:p>
                      <a:pPr algn="r"/>
                      <a:r>
                        <a:rPr lang="en-IN" dirty="0"/>
                        <a:t>1,800</a:t>
                      </a:r>
                    </a:p>
                  </a:txBody>
                  <a:tcPr/>
                </a:tc>
                <a:tc>
                  <a:txBody>
                    <a:bodyPr/>
                    <a:lstStyle/>
                    <a:p>
                      <a:pPr algn="r"/>
                      <a:r>
                        <a:rPr lang="en-IN" dirty="0"/>
                        <a:t>-</a:t>
                      </a:r>
                    </a:p>
                  </a:txBody>
                  <a:tcPr/>
                </a:tc>
                <a:tc>
                  <a:txBody>
                    <a:bodyPr/>
                    <a:lstStyle/>
                    <a:p>
                      <a:pPr algn="r"/>
                      <a:r>
                        <a:rPr lang="en-IN" dirty="0"/>
                        <a:t>-</a:t>
                      </a:r>
                    </a:p>
                  </a:txBody>
                  <a:tcPr/>
                </a:tc>
                <a:extLst>
                  <a:ext uri="{0D108BD9-81ED-4DB2-BD59-A6C34878D82A}">
                    <a16:rowId xmlns:a16="http://schemas.microsoft.com/office/drawing/2014/main" val="4170674695"/>
                  </a:ext>
                </a:extLst>
              </a:tr>
            </a:tbl>
          </a:graphicData>
        </a:graphic>
      </p:graphicFrame>
      <p:graphicFrame>
        <p:nvGraphicFramePr>
          <p:cNvPr id="5" name="Table 4">
            <a:extLst>
              <a:ext uri="{FF2B5EF4-FFF2-40B4-BE49-F238E27FC236}">
                <a16:creationId xmlns:a16="http://schemas.microsoft.com/office/drawing/2014/main" id="{75F04578-9350-4F89-8635-83E1F166A5B2}"/>
              </a:ext>
            </a:extLst>
          </p:cNvPr>
          <p:cNvGraphicFramePr>
            <a:graphicFrameLocks noGrp="1"/>
          </p:cNvGraphicFramePr>
          <p:nvPr/>
        </p:nvGraphicFramePr>
        <p:xfrm>
          <a:off x="609440" y="3933056"/>
          <a:ext cx="6061036" cy="2494280"/>
        </p:xfrm>
        <a:graphic>
          <a:graphicData uri="http://schemas.openxmlformats.org/drawingml/2006/table">
            <a:tbl>
              <a:tblPr firstRow="1" bandRow="1">
                <a:tableStyleId>{BC89EF96-8CEA-46FF-86C4-4CE0E7609802}</a:tableStyleId>
              </a:tblPr>
              <a:tblGrid>
                <a:gridCol w="1740556">
                  <a:extLst>
                    <a:ext uri="{9D8B030D-6E8A-4147-A177-3AD203B41FA5}">
                      <a16:colId xmlns:a16="http://schemas.microsoft.com/office/drawing/2014/main" val="1256254664"/>
                    </a:ext>
                  </a:extLst>
                </a:gridCol>
                <a:gridCol w="2160240">
                  <a:extLst>
                    <a:ext uri="{9D8B030D-6E8A-4147-A177-3AD203B41FA5}">
                      <a16:colId xmlns:a16="http://schemas.microsoft.com/office/drawing/2014/main" val="1302250636"/>
                    </a:ext>
                  </a:extLst>
                </a:gridCol>
                <a:gridCol w="2160240">
                  <a:extLst>
                    <a:ext uri="{9D8B030D-6E8A-4147-A177-3AD203B41FA5}">
                      <a16:colId xmlns:a16="http://schemas.microsoft.com/office/drawing/2014/main" val="157772373"/>
                    </a:ext>
                  </a:extLst>
                </a:gridCol>
              </a:tblGrid>
              <a:tr h="370840">
                <a:tc>
                  <a:txBody>
                    <a:bodyPr/>
                    <a:lstStyle/>
                    <a:p>
                      <a:pPr algn="ctr"/>
                      <a:r>
                        <a:rPr lang="en-IN" dirty="0"/>
                        <a:t>Reporting Table</a:t>
                      </a:r>
                    </a:p>
                  </a:txBody>
                  <a:tcPr/>
                </a:tc>
                <a:tc>
                  <a:txBody>
                    <a:bodyPr/>
                    <a:lstStyle/>
                    <a:p>
                      <a:pPr algn="ctr"/>
                      <a:r>
                        <a:rPr lang="en-IN" dirty="0"/>
                        <a:t>Turnover</a:t>
                      </a:r>
                    </a:p>
                  </a:txBody>
                  <a:tcPr/>
                </a:tc>
                <a:tc>
                  <a:txBody>
                    <a:bodyPr/>
                    <a:lstStyle/>
                    <a:p>
                      <a:pPr algn="ctr"/>
                      <a:r>
                        <a:rPr lang="en-IN" dirty="0"/>
                        <a:t>Tax</a:t>
                      </a:r>
                    </a:p>
                  </a:txBody>
                  <a:tcPr/>
                </a:tc>
                <a:extLst>
                  <a:ext uri="{0D108BD9-81ED-4DB2-BD59-A6C34878D82A}">
                    <a16:rowId xmlns:a16="http://schemas.microsoft.com/office/drawing/2014/main" val="1541412082"/>
                  </a:ext>
                </a:extLst>
              </a:tr>
              <a:tr h="370840">
                <a:tc>
                  <a:txBody>
                    <a:bodyPr/>
                    <a:lstStyle/>
                    <a:p>
                      <a:r>
                        <a:rPr lang="en-IN" dirty="0"/>
                        <a:t>Point 4</a:t>
                      </a:r>
                    </a:p>
                  </a:txBody>
                  <a:tcPr/>
                </a:tc>
                <a:tc>
                  <a:txBody>
                    <a:bodyPr/>
                    <a:lstStyle/>
                    <a:p>
                      <a:pPr algn="r"/>
                      <a:r>
                        <a:rPr lang="en-IN" dirty="0"/>
                        <a:t>80,000</a:t>
                      </a:r>
                    </a:p>
                  </a:txBody>
                  <a:tcPr/>
                </a:tc>
                <a:tc>
                  <a:txBody>
                    <a:bodyPr/>
                    <a:lstStyle/>
                    <a:p>
                      <a:pPr algn="r"/>
                      <a:r>
                        <a:rPr lang="en-IN" dirty="0"/>
                        <a:t>14,400</a:t>
                      </a:r>
                    </a:p>
                  </a:txBody>
                  <a:tcPr/>
                </a:tc>
                <a:extLst>
                  <a:ext uri="{0D108BD9-81ED-4DB2-BD59-A6C34878D82A}">
                    <a16:rowId xmlns:a16="http://schemas.microsoft.com/office/drawing/2014/main" val="2550939682"/>
                  </a:ext>
                </a:extLst>
              </a:tr>
              <a:tr h="370840">
                <a:tc>
                  <a:txBody>
                    <a:bodyPr/>
                    <a:lstStyle/>
                    <a:p>
                      <a:r>
                        <a:rPr lang="en-IN" dirty="0"/>
                        <a:t>Point 9</a:t>
                      </a:r>
                    </a:p>
                  </a:txBody>
                  <a:tcPr/>
                </a:tc>
                <a:tc>
                  <a:txBody>
                    <a:bodyPr/>
                    <a:lstStyle/>
                    <a:p>
                      <a:pPr algn="r"/>
                      <a:r>
                        <a:rPr lang="en-IN" dirty="0"/>
                        <a:t>-</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IN" dirty="0"/>
                        <a:t>14,400</a:t>
                      </a:r>
                    </a:p>
                  </a:txBody>
                  <a:tcPr/>
                </a:tc>
                <a:extLst>
                  <a:ext uri="{0D108BD9-81ED-4DB2-BD59-A6C34878D82A}">
                    <a16:rowId xmlns:a16="http://schemas.microsoft.com/office/drawing/2014/main" val="4043644078"/>
                  </a:ext>
                </a:extLst>
              </a:tr>
              <a:tr h="370840">
                <a:tc>
                  <a:txBody>
                    <a:bodyPr/>
                    <a:lstStyle/>
                    <a:p>
                      <a:r>
                        <a:rPr lang="en-IN" dirty="0"/>
                        <a:t>Point 10</a:t>
                      </a:r>
                    </a:p>
                  </a:txBody>
                  <a:tcPr/>
                </a:tc>
                <a:tc>
                  <a:txBody>
                    <a:bodyPr/>
                    <a:lstStyle/>
                    <a:p>
                      <a:pPr algn="r"/>
                      <a:r>
                        <a:rPr lang="en-IN" dirty="0"/>
                        <a:t>20,000</a:t>
                      </a:r>
                    </a:p>
                  </a:txBody>
                  <a:tcPr/>
                </a:tc>
                <a:tc>
                  <a:txBody>
                    <a:bodyPr/>
                    <a:lstStyle/>
                    <a:p>
                      <a:pPr algn="r"/>
                      <a:r>
                        <a:rPr lang="en-IN" dirty="0"/>
                        <a:t>3,600</a:t>
                      </a:r>
                    </a:p>
                  </a:txBody>
                  <a:tcPr/>
                </a:tc>
                <a:extLst>
                  <a:ext uri="{0D108BD9-81ED-4DB2-BD59-A6C34878D82A}">
                    <a16:rowId xmlns:a16="http://schemas.microsoft.com/office/drawing/2014/main" val="256662146"/>
                  </a:ext>
                </a:extLst>
              </a:tr>
              <a:tr h="370840">
                <a:tc>
                  <a:txBody>
                    <a:bodyPr/>
                    <a:lstStyle/>
                    <a:p>
                      <a:r>
                        <a:rPr lang="en-IN" dirty="0"/>
                        <a:t>Point 11</a:t>
                      </a:r>
                    </a:p>
                  </a:txBody>
                  <a:tcPr/>
                </a:tc>
                <a:tc>
                  <a:txBody>
                    <a:bodyPr/>
                    <a:lstStyle/>
                    <a:p>
                      <a:pPr algn="r"/>
                      <a:r>
                        <a:rPr lang="en-IN" dirty="0"/>
                        <a:t>-</a:t>
                      </a:r>
                    </a:p>
                  </a:txBody>
                  <a:tcPr/>
                </a:tc>
                <a:tc>
                  <a:txBody>
                    <a:bodyPr/>
                    <a:lstStyle/>
                    <a:p>
                      <a:pPr algn="r"/>
                      <a:r>
                        <a:rPr lang="en-IN" dirty="0"/>
                        <a:t>-</a:t>
                      </a:r>
                    </a:p>
                  </a:txBody>
                  <a:tcPr/>
                </a:tc>
                <a:extLst>
                  <a:ext uri="{0D108BD9-81ED-4DB2-BD59-A6C34878D82A}">
                    <a16:rowId xmlns:a16="http://schemas.microsoft.com/office/drawing/2014/main" val="1647501519"/>
                  </a:ext>
                </a:extLst>
              </a:tr>
              <a:tr h="370840">
                <a:tc>
                  <a:txBody>
                    <a:bodyPr/>
                    <a:lstStyle/>
                    <a:p>
                      <a:r>
                        <a:rPr lang="en-IN" dirty="0"/>
                        <a:t>Point 14</a:t>
                      </a:r>
                    </a:p>
                  </a:txBody>
                  <a:tcPr/>
                </a:tc>
                <a:tc>
                  <a:txBody>
                    <a:bodyPr/>
                    <a:lstStyle/>
                    <a:p>
                      <a:pPr algn="r"/>
                      <a:r>
                        <a:rPr lang="en-IN" dirty="0"/>
                        <a:t>-</a:t>
                      </a:r>
                    </a:p>
                  </a:txBody>
                  <a:tcPr/>
                </a:tc>
                <a:tc>
                  <a:txBody>
                    <a:bodyPr/>
                    <a:lstStyle/>
                    <a:p>
                      <a:pPr algn="r"/>
                      <a:r>
                        <a:rPr lang="en-IN" dirty="0"/>
                        <a:t>3,600</a:t>
                      </a:r>
                    </a:p>
                  </a:txBody>
                  <a:tcPr/>
                </a:tc>
                <a:extLst>
                  <a:ext uri="{0D108BD9-81ED-4DB2-BD59-A6C34878D82A}">
                    <a16:rowId xmlns:a16="http://schemas.microsoft.com/office/drawing/2014/main" val="4152436308"/>
                  </a:ext>
                </a:extLst>
              </a:tr>
            </a:tbl>
          </a:graphicData>
        </a:graphic>
      </p:graphicFrame>
      <p:sp>
        <p:nvSpPr>
          <p:cNvPr id="7" name="TextBox 6">
            <a:extLst>
              <a:ext uri="{FF2B5EF4-FFF2-40B4-BE49-F238E27FC236}">
                <a16:creationId xmlns:a16="http://schemas.microsoft.com/office/drawing/2014/main" id="{FB9809E4-F20B-48C9-9C3E-DC3C4EBF8CB8}"/>
              </a:ext>
            </a:extLst>
          </p:cNvPr>
          <p:cNvSpPr txBox="1"/>
          <p:nvPr/>
        </p:nvSpPr>
        <p:spPr>
          <a:xfrm>
            <a:off x="609440" y="3429000"/>
            <a:ext cx="3468748" cy="369332"/>
          </a:xfrm>
          <a:prstGeom prst="rect">
            <a:avLst/>
          </a:prstGeom>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IN" dirty="0"/>
              <a:t>Disclosure in Annual Return</a:t>
            </a:r>
          </a:p>
        </p:txBody>
      </p:sp>
      <p:sp>
        <p:nvSpPr>
          <p:cNvPr id="6" name="TextBox 5">
            <a:extLst>
              <a:ext uri="{FF2B5EF4-FFF2-40B4-BE49-F238E27FC236}">
                <a16:creationId xmlns:a16="http://schemas.microsoft.com/office/drawing/2014/main" id="{5268D45F-1AF5-4692-92CB-D72F56300B8B}"/>
              </a:ext>
            </a:extLst>
          </p:cNvPr>
          <p:cNvSpPr txBox="1"/>
          <p:nvPr/>
        </p:nvSpPr>
        <p:spPr>
          <a:xfrm>
            <a:off x="7822604" y="5373216"/>
            <a:ext cx="2664296"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IN" dirty="0"/>
              <a:t>Impact of Interest u/s 50</a:t>
            </a:r>
          </a:p>
        </p:txBody>
      </p:sp>
    </p:spTree>
    <p:extLst>
      <p:ext uri="{BB962C8B-B14F-4D97-AF65-F5344CB8AC3E}">
        <p14:creationId xmlns:p14="http://schemas.microsoft.com/office/powerpoint/2010/main" val="549840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800" dirty="0">
                <a:latin typeface="+mj-lt"/>
              </a:rPr>
              <a:t>Example: 4</a:t>
            </a:r>
            <a:endParaRPr lang="en-US" sz="3800" b="1" dirty="0">
              <a:latin typeface="+mj-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31</a:t>
            </a:fld>
            <a:endParaRPr lang="en-IN" dirty="0"/>
          </a:p>
        </p:txBody>
      </p:sp>
      <p:graphicFrame>
        <p:nvGraphicFramePr>
          <p:cNvPr id="3" name="Table 2">
            <a:extLst>
              <a:ext uri="{FF2B5EF4-FFF2-40B4-BE49-F238E27FC236}">
                <a16:creationId xmlns:a16="http://schemas.microsoft.com/office/drawing/2014/main" id="{9F8D9810-6061-4F9C-828C-8471DA86A432}"/>
              </a:ext>
            </a:extLst>
          </p:cNvPr>
          <p:cNvGraphicFramePr>
            <a:graphicFrameLocks noGrp="1"/>
          </p:cNvGraphicFramePr>
          <p:nvPr>
            <p:extLst>
              <p:ext uri="{D42A27DB-BD31-4B8C-83A1-F6EECF244321}">
                <p14:modId xmlns:p14="http://schemas.microsoft.com/office/powerpoint/2010/main" val="2837688405"/>
              </p:ext>
            </p:extLst>
          </p:nvPr>
        </p:nvGraphicFramePr>
        <p:xfrm>
          <a:off x="609440" y="1772816"/>
          <a:ext cx="10813567" cy="1483360"/>
        </p:xfrm>
        <a:graphic>
          <a:graphicData uri="http://schemas.openxmlformats.org/drawingml/2006/table">
            <a:tbl>
              <a:tblPr firstRow="1" bandRow="1">
                <a:tableStyleId>{BC89EF96-8CEA-46FF-86C4-4CE0E7609802}</a:tableStyleId>
              </a:tblPr>
              <a:tblGrid>
                <a:gridCol w="2703391">
                  <a:extLst>
                    <a:ext uri="{9D8B030D-6E8A-4147-A177-3AD203B41FA5}">
                      <a16:colId xmlns:a16="http://schemas.microsoft.com/office/drawing/2014/main" val="3590618183"/>
                    </a:ext>
                  </a:extLst>
                </a:gridCol>
                <a:gridCol w="1351696">
                  <a:extLst>
                    <a:ext uri="{9D8B030D-6E8A-4147-A177-3AD203B41FA5}">
                      <a16:colId xmlns:a16="http://schemas.microsoft.com/office/drawing/2014/main" val="3292218081"/>
                    </a:ext>
                  </a:extLst>
                </a:gridCol>
                <a:gridCol w="1351696">
                  <a:extLst>
                    <a:ext uri="{9D8B030D-6E8A-4147-A177-3AD203B41FA5}">
                      <a16:colId xmlns:a16="http://schemas.microsoft.com/office/drawing/2014/main" val="3833299846"/>
                    </a:ext>
                  </a:extLst>
                </a:gridCol>
                <a:gridCol w="1351696">
                  <a:extLst>
                    <a:ext uri="{9D8B030D-6E8A-4147-A177-3AD203B41FA5}">
                      <a16:colId xmlns:a16="http://schemas.microsoft.com/office/drawing/2014/main" val="3655730778"/>
                    </a:ext>
                  </a:extLst>
                </a:gridCol>
                <a:gridCol w="1351696">
                  <a:extLst>
                    <a:ext uri="{9D8B030D-6E8A-4147-A177-3AD203B41FA5}">
                      <a16:colId xmlns:a16="http://schemas.microsoft.com/office/drawing/2014/main" val="2860549691"/>
                    </a:ext>
                  </a:extLst>
                </a:gridCol>
                <a:gridCol w="1351696">
                  <a:extLst>
                    <a:ext uri="{9D8B030D-6E8A-4147-A177-3AD203B41FA5}">
                      <a16:colId xmlns:a16="http://schemas.microsoft.com/office/drawing/2014/main" val="2169190088"/>
                    </a:ext>
                  </a:extLst>
                </a:gridCol>
                <a:gridCol w="1351696">
                  <a:extLst>
                    <a:ext uri="{9D8B030D-6E8A-4147-A177-3AD203B41FA5}">
                      <a16:colId xmlns:a16="http://schemas.microsoft.com/office/drawing/2014/main" val="2973139534"/>
                    </a:ext>
                  </a:extLst>
                </a:gridCol>
              </a:tblGrid>
              <a:tr h="370840">
                <a:tc rowSpan="2">
                  <a:txBody>
                    <a:bodyPr/>
                    <a:lstStyle/>
                    <a:p>
                      <a:r>
                        <a:rPr lang="en-IN" dirty="0"/>
                        <a:t>Period under Review</a:t>
                      </a:r>
                    </a:p>
                  </a:txBody>
                  <a:tcPr/>
                </a:tc>
                <a:tc gridSpan="2">
                  <a:txBody>
                    <a:bodyPr/>
                    <a:lstStyle/>
                    <a:p>
                      <a:pPr algn="ctr"/>
                      <a:r>
                        <a:rPr lang="en-IN" dirty="0"/>
                        <a:t>GSTR – 3B</a:t>
                      </a:r>
                    </a:p>
                  </a:txBody>
                  <a:tcPr/>
                </a:tc>
                <a:tc hMerge="1">
                  <a:txBody>
                    <a:bodyPr/>
                    <a:lstStyle/>
                    <a:p>
                      <a:endParaRPr lang="en-IN"/>
                    </a:p>
                  </a:txBody>
                  <a:tcPr/>
                </a:tc>
                <a:tc gridSpan="2">
                  <a:txBody>
                    <a:bodyPr/>
                    <a:lstStyle/>
                    <a:p>
                      <a:pPr algn="ctr"/>
                      <a:r>
                        <a:rPr lang="en-IN" dirty="0"/>
                        <a:t>GSTR – 1</a:t>
                      </a:r>
                    </a:p>
                  </a:txBody>
                  <a:tcPr/>
                </a:tc>
                <a:tc hMerge="1">
                  <a:txBody>
                    <a:bodyPr/>
                    <a:lstStyle/>
                    <a:p>
                      <a:endParaRPr lang="en-IN"/>
                    </a:p>
                  </a:txBody>
                  <a:tcPr/>
                </a:tc>
                <a:tc gridSpan="2">
                  <a:txBody>
                    <a:bodyPr/>
                    <a:lstStyle/>
                    <a:p>
                      <a:pPr algn="ctr"/>
                      <a:r>
                        <a:rPr lang="en-IN" dirty="0"/>
                        <a:t>Books of Accounts</a:t>
                      </a:r>
                    </a:p>
                  </a:txBody>
                  <a:tcPr/>
                </a:tc>
                <a:tc hMerge="1">
                  <a:txBody>
                    <a:bodyPr/>
                    <a:lstStyle/>
                    <a:p>
                      <a:endParaRPr lang="en-IN"/>
                    </a:p>
                  </a:txBody>
                  <a:tcPr/>
                </a:tc>
                <a:extLst>
                  <a:ext uri="{0D108BD9-81ED-4DB2-BD59-A6C34878D82A}">
                    <a16:rowId xmlns:a16="http://schemas.microsoft.com/office/drawing/2014/main" val="1199233100"/>
                  </a:ext>
                </a:extLst>
              </a:tr>
              <a:tr h="370840">
                <a:tc vMerge="1">
                  <a:txBody>
                    <a:bodyPr/>
                    <a:lstStyle/>
                    <a:p>
                      <a:endParaRPr lang="en-IN" dirty="0"/>
                    </a:p>
                  </a:txBody>
                  <a:tcPr/>
                </a:tc>
                <a:tc>
                  <a:txBody>
                    <a:bodyPr/>
                    <a:lstStyle/>
                    <a:p>
                      <a:pPr algn="ctr"/>
                      <a:r>
                        <a:rPr lang="en-IN" b="1" dirty="0"/>
                        <a:t>Turnover</a:t>
                      </a:r>
                    </a:p>
                  </a:txBody>
                  <a:tcPr/>
                </a:tc>
                <a:tc>
                  <a:txBody>
                    <a:bodyPr/>
                    <a:lstStyle/>
                    <a:p>
                      <a:pPr algn="ctr"/>
                      <a:r>
                        <a:rPr lang="en-IN" b="1" dirty="0"/>
                        <a:t>Tax</a:t>
                      </a:r>
                    </a:p>
                  </a:txBody>
                  <a:tcPr/>
                </a:tc>
                <a:tc>
                  <a:txBody>
                    <a:bodyPr/>
                    <a:lstStyle/>
                    <a:p>
                      <a:pPr algn="ctr"/>
                      <a:r>
                        <a:rPr lang="en-IN" b="1" dirty="0"/>
                        <a:t>Turnover </a:t>
                      </a:r>
                    </a:p>
                  </a:txBody>
                  <a:tcPr/>
                </a:tc>
                <a:tc>
                  <a:txBody>
                    <a:bodyPr/>
                    <a:lstStyle/>
                    <a:p>
                      <a:pPr algn="ctr"/>
                      <a:r>
                        <a:rPr lang="en-IN" b="1" dirty="0"/>
                        <a:t>Tax</a:t>
                      </a:r>
                    </a:p>
                  </a:txBody>
                  <a:tcPr/>
                </a:tc>
                <a:tc>
                  <a:txBody>
                    <a:bodyPr/>
                    <a:lstStyle/>
                    <a:p>
                      <a:pPr algn="ctr"/>
                      <a:r>
                        <a:rPr lang="en-IN" b="1" dirty="0"/>
                        <a:t>Turnover</a:t>
                      </a:r>
                    </a:p>
                  </a:txBody>
                  <a:tcPr/>
                </a:tc>
                <a:tc>
                  <a:txBody>
                    <a:bodyPr/>
                    <a:lstStyle/>
                    <a:p>
                      <a:pPr algn="ctr"/>
                      <a:r>
                        <a:rPr lang="en-IN" b="1" dirty="0"/>
                        <a:t>Tax</a:t>
                      </a:r>
                    </a:p>
                  </a:txBody>
                  <a:tcPr/>
                </a:tc>
                <a:extLst>
                  <a:ext uri="{0D108BD9-81ED-4DB2-BD59-A6C34878D82A}">
                    <a16:rowId xmlns:a16="http://schemas.microsoft.com/office/drawing/2014/main" val="130460189"/>
                  </a:ext>
                </a:extLst>
              </a:tr>
              <a:tr h="370840">
                <a:tc>
                  <a:txBody>
                    <a:bodyPr/>
                    <a:lstStyle/>
                    <a:p>
                      <a:r>
                        <a:rPr lang="en-IN" dirty="0"/>
                        <a:t>FY 2017 – 18</a:t>
                      </a:r>
                    </a:p>
                  </a:txBody>
                  <a:tcPr/>
                </a:tc>
                <a:tc>
                  <a:txBody>
                    <a:bodyPr/>
                    <a:lstStyle/>
                    <a:p>
                      <a:pPr algn="r"/>
                      <a:r>
                        <a:rPr lang="en-IN" dirty="0"/>
                        <a:t>1,20,000</a:t>
                      </a:r>
                    </a:p>
                  </a:txBody>
                  <a:tcPr/>
                </a:tc>
                <a:tc>
                  <a:txBody>
                    <a:bodyPr/>
                    <a:lstStyle/>
                    <a:p>
                      <a:pPr algn="r"/>
                      <a:r>
                        <a:rPr lang="en-IN" dirty="0"/>
                        <a:t>21,600</a:t>
                      </a:r>
                    </a:p>
                  </a:txBody>
                  <a:tcPr/>
                </a:tc>
                <a:tc>
                  <a:txBody>
                    <a:bodyPr/>
                    <a:lstStyle/>
                    <a:p>
                      <a:pPr algn="r"/>
                      <a:r>
                        <a:rPr lang="en-IN" dirty="0"/>
                        <a:t>90,000</a:t>
                      </a:r>
                    </a:p>
                  </a:txBody>
                  <a:tcPr/>
                </a:tc>
                <a:tc>
                  <a:txBody>
                    <a:bodyPr/>
                    <a:lstStyle/>
                    <a:p>
                      <a:pPr algn="r"/>
                      <a:r>
                        <a:rPr lang="en-IN" dirty="0"/>
                        <a:t>16,200</a:t>
                      </a:r>
                    </a:p>
                  </a:txBody>
                  <a:tcPr/>
                </a:tc>
                <a:tc>
                  <a:txBody>
                    <a:bodyPr/>
                    <a:lstStyle/>
                    <a:p>
                      <a:pPr algn="r"/>
                      <a:r>
                        <a:rPr lang="en-IN" dirty="0"/>
                        <a:t>1,00,000</a:t>
                      </a:r>
                    </a:p>
                  </a:txBody>
                  <a:tcPr/>
                </a:tc>
                <a:tc>
                  <a:txBody>
                    <a:bodyPr/>
                    <a:lstStyle/>
                    <a:p>
                      <a:pPr algn="r"/>
                      <a:r>
                        <a:rPr lang="en-IN" dirty="0"/>
                        <a:t>18,000</a:t>
                      </a:r>
                    </a:p>
                  </a:txBody>
                  <a:tcPr/>
                </a:tc>
                <a:extLst>
                  <a:ext uri="{0D108BD9-81ED-4DB2-BD59-A6C34878D82A}">
                    <a16:rowId xmlns:a16="http://schemas.microsoft.com/office/drawing/2014/main" val="1983139191"/>
                  </a:ext>
                </a:extLst>
              </a:tr>
              <a:tr h="370840">
                <a:tc>
                  <a:txBody>
                    <a:bodyPr/>
                    <a:lstStyle/>
                    <a:p>
                      <a:r>
                        <a:rPr lang="en-IN" dirty="0"/>
                        <a:t>FY 2018 – 19</a:t>
                      </a:r>
                    </a:p>
                  </a:txBody>
                  <a:tcPr/>
                </a:tc>
                <a:tc>
                  <a:txBody>
                    <a:bodyPr/>
                    <a:lstStyle/>
                    <a:p>
                      <a:pPr algn="r"/>
                      <a:r>
                        <a:rPr lang="en-IN" dirty="0"/>
                        <a:t>(20,000)</a:t>
                      </a:r>
                    </a:p>
                  </a:txBody>
                  <a:tcPr/>
                </a:tc>
                <a:tc>
                  <a:txBody>
                    <a:bodyPr/>
                    <a:lstStyle/>
                    <a:p>
                      <a:pPr algn="r"/>
                      <a:r>
                        <a:rPr lang="en-IN" dirty="0"/>
                        <a:t>(3,600)</a:t>
                      </a:r>
                    </a:p>
                  </a:txBody>
                  <a:tcPr/>
                </a:tc>
                <a:tc>
                  <a:txBody>
                    <a:bodyPr/>
                    <a:lstStyle/>
                    <a:p>
                      <a:pPr algn="r"/>
                      <a:r>
                        <a:rPr lang="en-IN" dirty="0"/>
                        <a:t>10,000</a:t>
                      </a:r>
                    </a:p>
                  </a:txBody>
                  <a:tcPr/>
                </a:tc>
                <a:tc>
                  <a:txBody>
                    <a:bodyPr/>
                    <a:lstStyle/>
                    <a:p>
                      <a:pPr algn="r"/>
                      <a:r>
                        <a:rPr lang="en-IN" dirty="0"/>
                        <a:t>1,800</a:t>
                      </a:r>
                    </a:p>
                  </a:txBody>
                  <a:tcPr/>
                </a:tc>
                <a:tc>
                  <a:txBody>
                    <a:bodyPr/>
                    <a:lstStyle/>
                    <a:p>
                      <a:pPr algn="r"/>
                      <a:r>
                        <a:rPr lang="en-IN" dirty="0"/>
                        <a:t>-</a:t>
                      </a:r>
                    </a:p>
                  </a:txBody>
                  <a:tcPr/>
                </a:tc>
                <a:tc>
                  <a:txBody>
                    <a:bodyPr/>
                    <a:lstStyle/>
                    <a:p>
                      <a:pPr algn="r"/>
                      <a:r>
                        <a:rPr lang="en-IN" dirty="0"/>
                        <a:t>-</a:t>
                      </a:r>
                    </a:p>
                  </a:txBody>
                  <a:tcPr/>
                </a:tc>
                <a:extLst>
                  <a:ext uri="{0D108BD9-81ED-4DB2-BD59-A6C34878D82A}">
                    <a16:rowId xmlns:a16="http://schemas.microsoft.com/office/drawing/2014/main" val="4170674695"/>
                  </a:ext>
                </a:extLst>
              </a:tr>
            </a:tbl>
          </a:graphicData>
        </a:graphic>
      </p:graphicFrame>
      <p:graphicFrame>
        <p:nvGraphicFramePr>
          <p:cNvPr id="5" name="Table 4">
            <a:extLst>
              <a:ext uri="{FF2B5EF4-FFF2-40B4-BE49-F238E27FC236}">
                <a16:creationId xmlns:a16="http://schemas.microsoft.com/office/drawing/2014/main" id="{75F04578-9350-4F89-8635-83E1F166A5B2}"/>
              </a:ext>
            </a:extLst>
          </p:cNvPr>
          <p:cNvGraphicFramePr>
            <a:graphicFrameLocks noGrp="1"/>
          </p:cNvGraphicFramePr>
          <p:nvPr>
            <p:extLst>
              <p:ext uri="{D42A27DB-BD31-4B8C-83A1-F6EECF244321}">
                <p14:modId xmlns:p14="http://schemas.microsoft.com/office/powerpoint/2010/main" val="2489943001"/>
              </p:ext>
            </p:extLst>
          </p:nvPr>
        </p:nvGraphicFramePr>
        <p:xfrm>
          <a:off x="609440" y="3933056"/>
          <a:ext cx="6061036" cy="2494280"/>
        </p:xfrm>
        <a:graphic>
          <a:graphicData uri="http://schemas.openxmlformats.org/drawingml/2006/table">
            <a:tbl>
              <a:tblPr firstRow="1" bandRow="1">
                <a:tableStyleId>{BC89EF96-8CEA-46FF-86C4-4CE0E7609802}</a:tableStyleId>
              </a:tblPr>
              <a:tblGrid>
                <a:gridCol w="1740556">
                  <a:extLst>
                    <a:ext uri="{9D8B030D-6E8A-4147-A177-3AD203B41FA5}">
                      <a16:colId xmlns:a16="http://schemas.microsoft.com/office/drawing/2014/main" val="1256254664"/>
                    </a:ext>
                  </a:extLst>
                </a:gridCol>
                <a:gridCol w="2160240">
                  <a:extLst>
                    <a:ext uri="{9D8B030D-6E8A-4147-A177-3AD203B41FA5}">
                      <a16:colId xmlns:a16="http://schemas.microsoft.com/office/drawing/2014/main" val="1302250636"/>
                    </a:ext>
                  </a:extLst>
                </a:gridCol>
                <a:gridCol w="2160240">
                  <a:extLst>
                    <a:ext uri="{9D8B030D-6E8A-4147-A177-3AD203B41FA5}">
                      <a16:colId xmlns:a16="http://schemas.microsoft.com/office/drawing/2014/main" val="157772373"/>
                    </a:ext>
                  </a:extLst>
                </a:gridCol>
              </a:tblGrid>
              <a:tr h="370840">
                <a:tc>
                  <a:txBody>
                    <a:bodyPr/>
                    <a:lstStyle/>
                    <a:p>
                      <a:pPr algn="ctr"/>
                      <a:r>
                        <a:rPr lang="en-IN" dirty="0"/>
                        <a:t>Reporting Table</a:t>
                      </a:r>
                    </a:p>
                  </a:txBody>
                  <a:tcPr/>
                </a:tc>
                <a:tc>
                  <a:txBody>
                    <a:bodyPr/>
                    <a:lstStyle/>
                    <a:p>
                      <a:pPr algn="ctr"/>
                      <a:r>
                        <a:rPr lang="en-IN" dirty="0"/>
                        <a:t>Turnover</a:t>
                      </a:r>
                    </a:p>
                  </a:txBody>
                  <a:tcPr/>
                </a:tc>
                <a:tc>
                  <a:txBody>
                    <a:bodyPr/>
                    <a:lstStyle/>
                    <a:p>
                      <a:pPr algn="ctr"/>
                      <a:r>
                        <a:rPr lang="en-IN" dirty="0"/>
                        <a:t>Tax</a:t>
                      </a:r>
                    </a:p>
                  </a:txBody>
                  <a:tcPr/>
                </a:tc>
                <a:extLst>
                  <a:ext uri="{0D108BD9-81ED-4DB2-BD59-A6C34878D82A}">
                    <a16:rowId xmlns:a16="http://schemas.microsoft.com/office/drawing/2014/main" val="1541412082"/>
                  </a:ext>
                </a:extLst>
              </a:tr>
              <a:tr h="370840">
                <a:tc>
                  <a:txBody>
                    <a:bodyPr/>
                    <a:lstStyle/>
                    <a:p>
                      <a:r>
                        <a:rPr lang="en-IN" dirty="0"/>
                        <a:t>Point 4</a:t>
                      </a:r>
                    </a:p>
                  </a:txBody>
                  <a:tcPr/>
                </a:tc>
                <a:tc>
                  <a:txBody>
                    <a:bodyPr/>
                    <a:lstStyle/>
                    <a:p>
                      <a:pPr algn="r"/>
                      <a:r>
                        <a:rPr lang="en-IN" dirty="0"/>
                        <a:t>1,20,000</a:t>
                      </a:r>
                    </a:p>
                  </a:txBody>
                  <a:tcPr/>
                </a:tc>
                <a:tc>
                  <a:txBody>
                    <a:bodyPr/>
                    <a:lstStyle/>
                    <a:p>
                      <a:pPr algn="r"/>
                      <a:r>
                        <a:rPr lang="en-IN" dirty="0"/>
                        <a:t>21,600</a:t>
                      </a:r>
                    </a:p>
                  </a:txBody>
                  <a:tcPr/>
                </a:tc>
                <a:extLst>
                  <a:ext uri="{0D108BD9-81ED-4DB2-BD59-A6C34878D82A}">
                    <a16:rowId xmlns:a16="http://schemas.microsoft.com/office/drawing/2014/main" val="2550939682"/>
                  </a:ext>
                </a:extLst>
              </a:tr>
              <a:tr h="370840">
                <a:tc>
                  <a:txBody>
                    <a:bodyPr/>
                    <a:lstStyle/>
                    <a:p>
                      <a:r>
                        <a:rPr lang="en-IN" dirty="0"/>
                        <a:t>Point 9</a:t>
                      </a:r>
                    </a:p>
                  </a:txBody>
                  <a:tcPr/>
                </a:tc>
                <a:tc>
                  <a:txBody>
                    <a:bodyPr/>
                    <a:lstStyle/>
                    <a:p>
                      <a:pPr algn="r"/>
                      <a:r>
                        <a:rPr lang="en-IN" dirty="0"/>
                        <a:t>-</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IN" dirty="0"/>
                        <a:t>21,600</a:t>
                      </a:r>
                    </a:p>
                  </a:txBody>
                  <a:tcPr/>
                </a:tc>
                <a:extLst>
                  <a:ext uri="{0D108BD9-81ED-4DB2-BD59-A6C34878D82A}">
                    <a16:rowId xmlns:a16="http://schemas.microsoft.com/office/drawing/2014/main" val="4043644078"/>
                  </a:ext>
                </a:extLst>
              </a:tr>
              <a:tr h="370840">
                <a:tc>
                  <a:txBody>
                    <a:bodyPr/>
                    <a:lstStyle/>
                    <a:p>
                      <a:r>
                        <a:rPr lang="en-IN" dirty="0"/>
                        <a:t>Point 10</a:t>
                      </a:r>
                    </a:p>
                  </a:txBody>
                  <a:tcPr/>
                </a:tc>
                <a:tc>
                  <a:txBody>
                    <a:bodyPr/>
                    <a:lstStyle/>
                    <a:p>
                      <a:pPr algn="r"/>
                      <a:r>
                        <a:rPr lang="en-IN" dirty="0"/>
                        <a:t>-</a:t>
                      </a:r>
                    </a:p>
                  </a:txBody>
                  <a:tcPr/>
                </a:tc>
                <a:tc>
                  <a:txBody>
                    <a:bodyPr/>
                    <a:lstStyle/>
                    <a:p>
                      <a:pPr algn="r"/>
                      <a:r>
                        <a:rPr lang="en-IN" dirty="0"/>
                        <a:t>-</a:t>
                      </a:r>
                    </a:p>
                  </a:txBody>
                  <a:tcPr/>
                </a:tc>
                <a:extLst>
                  <a:ext uri="{0D108BD9-81ED-4DB2-BD59-A6C34878D82A}">
                    <a16:rowId xmlns:a16="http://schemas.microsoft.com/office/drawing/2014/main" val="256662146"/>
                  </a:ext>
                </a:extLst>
              </a:tr>
              <a:tr h="370840">
                <a:tc>
                  <a:txBody>
                    <a:bodyPr/>
                    <a:lstStyle/>
                    <a:p>
                      <a:r>
                        <a:rPr lang="en-IN" dirty="0"/>
                        <a:t>Point 11</a:t>
                      </a:r>
                    </a:p>
                  </a:txBody>
                  <a:tcPr/>
                </a:tc>
                <a:tc>
                  <a:txBody>
                    <a:bodyPr/>
                    <a:lstStyle/>
                    <a:p>
                      <a:pPr algn="r"/>
                      <a:r>
                        <a:rPr lang="en-IN" dirty="0"/>
                        <a:t>(20,000)</a:t>
                      </a:r>
                    </a:p>
                  </a:txBody>
                  <a:tcPr/>
                </a:tc>
                <a:tc>
                  <a:txBody>
                    <a:bodyPr/>
                    <a:lstStyle/>
                    <a:p>
                      <a:pPr algn="r"/>
                      <a:r>
                        <a:rPr lang="en-IN" dirty="0"/>
                        <a:t>(3,600)</a:t>
                      </a:r>
                    </a:p>
                  </a:txBody>
                  <a:tcPr/>
                </a:tc>
                <a:extLst>
                  <a:ext uri="{0D108BD9-81ED-4DB2-BD59-A6C34878D82A}">
                    <a16:rowId xmlns:a16="http://schemas.microsoft.com/office/drawing/2014/main" val="1647501519"/>
                  </a:ext>
                </a:extLst>
              </a:tr>
              <a:tr h="370840">
                <a:tc>
                  <a:txBody>
                    <a:bodyPr/>
                    <a:lstStyle/>
                    <a:p>
                      <a:r>
                        <a:rPr lang="en-IN" dirty="0"/>
                        <a:t>Point 14</a:t>
                      </a:r>
                    </a:p>
                  </a:txBody>
                  <a:tcPr/>
                </a:tc>
                <a:tc>
                  <a:txBody>
                    <a:bodyPr/>
                    <a:lstStyle/>
                    <a:p>
                      <a:pPr algn="r"/>
                      <a:r>
                        <a:rPr lang="en-IN" dirty="0"/>
                        <a:t>-</a:t>
                      </a:r>
                    </a:p>
                  </a:txBody>
                  <a:tcPr/>
                </a:tc>
                <a:tc>
                  <a:txBody>
                    <a:bodyPr/>
                    <a:lstStyle/>
                    <a:p>
                      <a:pPr algn="r"/>
                      <a:r>
                        <a:rPr lang="en-IN" dirty="0"/>
                        <a:t>(3,600)</a:t>
                      </a:r>
                    </a:p>
                  </a:txBody>
                  <a:tcPr/>
                </a:tc>
                <a:extLst>
                  <a:ext uri="{0D108BD9-81ED-4DB2-BD59-A6C34878D82A}">
                    <a16:rowId xmlns:a16="http://schemas.microsoft.com/office/drawing/2014/main" val="4152436308"/>
                  </a:ext>
                </a:extLst>
              </a:tr>
            </a:tbl>
          </a:graphicData>
        </a:graphic>
      </p:graphicFrame>
      <p:sp>
        <p:nvSpPr>
          <p:cNvPr id="7" name="TextBox 6">
            <a:extLst>
              <a:ext uri="{FF2B5EF4-FFF2-40B4-BE49-F238E27FC236}">
                <a16:creationId xmlns:a16="http://schemas.microsoft.com/office/drawing/2014/main" id="{FB9809E4-F20B-48C9-9C3E-DC3C4EBF8CB8}"/>
              </a:ext>
            </a:extLst>
          </p:cNvPr>
          <p:cNvSpPr txBox="1"/>
          <p:nvPr/>
        </p:nvSpPr>
        <p:spPr>
          <a:xfrm>
            <a:off x="609440" y="3429000"/>
            <a:ext cx="3468748" cy="369332"/>
          </a:xfrm>
          <a:prstGeom prst="rect">
            <a:avLst/>
          </a:prstGeom>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IN" dirty="0"/>
              <a:t>Disclosure in Annual Return</a:t>
            </a:r>
          </a:p>
        </p:txBody>
      </p:sp>
    </p:spTree>
    <p:extLst>
      <p:ext uri="{BB962C8B-B14F-4D97-AF65-F5344CB8AC3E}">
        <p14:creationId xmlns:p14="http://schemas.microsoft.com/office/powerpoint/2010/main" val="3608798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800" dirty="0">
                <a:latin typeface="+mj-lt"/>
              </a:rPr>
              <a:t>Example: 5</a:t>
            </a:r>
            <a:endParaRPr lang="en-US" sz="3800" b="1" dirty="0">
              <a:latin typeface="+mj-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32</a:t>
            </a:fld>
            <a:endParaRPr lang="en-IN" dirty="0"/>
          </a:p>
        </p:txBody>
      </p:sp>
      <p:graphicFrame>
        <p:nvGraphicFramePr>
          <p:cNvPr id="3" name="Table 2">
            <a:extLst>
              <a:ext uri="{FF2B5EF4-FFF2-40B4-BE49-F238E27FC236}">
                <a16:creationId xmlns:a16="http://schemas.microsoft.com/office/drawing/2014/main" id="{9F8D9810-6061-4F9C-828C-8471DA86A432}"/>
              </a:ext>
            </a:extLst>
          </p:cNvPr>
          <p:cNvGraphicFramePr>
            <a:graphicFrameLocks noGrp="1"/>
          </p:cNvGraphicFramePr>
          <p:nvPr>
            <p:extLst>
              <p:ext uri="{D42A27DB-BD31-4B8C-83A1-F6EECF244321}">
                <p14:modId xmlns:p14="http://schemas.microsoft.com/office/powerpoint/2010/main" val="3708120770"/>
              </p:ext>
            </p:extLst>
          </p:nvPr>
        </p:nvGraphicFramePr>
        <p:xfrm>
          <a:off x="609440" y="1772816"/>
          <a:ext cx="10813567" cy="1483360"/>
        </p:xfrm>
        <a:graphic>
          <a:graphicData uri="http://schemas.openxmlformats.org/drawingml/2006/table">
            <a:tbl>
              <a:tblPr firstRow="1" bandRow="1">
                <a:tableStyleId>{BC89EF96-8CEA-46FF-86C4-4CE0E7609802}</a:tableStyleId>
              </a:tblPr>
              <a:tblGrid>
                <a:gridCol w="2703391">
                  <a:extLst>
                    <a:ext uri="{9D8B030D-6E8A-4147-A177-3AD203B41FA5}">
                      <a16:colId xmlns:a16="http://schemas.microsoft.com/office/drawing/2014/main" val="3590618183"/>
                    </a:ext>
                  </a:extLst>
                </a:gridCol>
                <a:gridCol w="1351696">
                  <a:extLst>
                    <a:ext uri="{9D8B030D-6E8A-4147-A177-3AD203B41FA5}">
                      <a16:colId xmlns:a16="http://schemas.microsoft.com/office/drawing/2014/main" val="3292218081"/>
                    </a:ext>
                  </a:extLst>
                </a:gridCol>
                <a:gridCol w="1351696">
                  <a:extLst>
                    <a:ext uri="{9D8B030D-6E8A-4147-A177-3AD203B41FA5}">
                      <a16:colId xmlns:a16="http://schemas.microsoft.com/office/drawing/2014/main" val="3833299846"/>
                    </a:ext>
                  </a:extLst>
                </a:gridCol>
                <a:gridCol w="1351696">
                  <a:extLst>
                    <a:ext uri="{9D8B030D-6E8A-4147-A177-3AD203B41FA5}">
                      <a16:colId xmlns:a16="http://schemas.microsoft.com/office/drawing/2014/main" val="3655730778"/>
                    </a:ext>
                  </a:extLst>
                </a:gridCol>
                <a:gridCol w="1351696">
                  <a:extLst>
                    <a:ext uri="{9D8B030D-6E8A-4147-A177-3AD203B41FA5}">
                      <a16:colId xmlns:a16="http://schemas.microsoft.com/office/drawing/2014/main" val="2860549691"/>
                    </a:ext>
                  </a:extLst>
                </a:gridCol>
                <a:gridCol w="1351696">
                  <a:extLst>
                    <a:ext uri="{9D8B030D-6E8A-4147-A177-3AD203B41FA5}">
                      <a16:colId xmlns:a16="http://schemas.microsoft.com/office/drawing/2014/main" val="2169190088"/>
                    </a:ext>
                  </a:extLst>
                </a:gridCol>
                <a:gridCol w="1351696">
                  <a:extLst>
                    <a:ext uri="{9D8B030D-6E8A-4147-A177-3AD203B41FA5}">
                      <a16:colId xmlns:a16="http://schemas.microsoft.com/office/drawing/2014/main" val="2973139534"/>
                    </a:ext>
                  </a:extLst>
                </a:gridCol>
              </a:tblGrid>
              <a:tr h="370840">
                <a:tc rowSpan="2">
                  <a:txBody>
                    <a:bodyPr/>
                    <a:lstStyle/>
                    <a:p>
                      <a:r>
                        <a:rPr lang="en-IN" dirty="0"/>
                        <a:t>Period under Review</a:t>
                      </a:r>
                    </a:p>
                  </a:txBody>
                  <a:tcPr/>
                </a:tc>
                <a:tc gridSpan="2">
                  <a:txBody>
                    <a:bodyPr/>
                    <a:lstStyle/>
                    <a:p>
                      <a:pPr algn="ctr"/>
                      <a:r>
                        <a:rPr lang="en-IN" dirty="0"/>
                        <a:t>GSTR – 3B</a:t>
                      </a:r>
                    </a:p>
                  </a:txBody>
                  <a:tcPr/>
                </a:tc>
                <a:tc hMerge="1">
                  <a:txBody>
                    <a:bodyPr/>
                    <a:lstStyle/>
                    <a:p>
                      <a:endParaRPr lang="en-IN"/>
                    </a:p>
                  </a:txBody>
                  <a:tcPr/>
                </a:tc>
                <a:tc gridSpan="2">
                  <a:txBody>
                    <a:bodyPr/>
                    <a:lstStyle/>
                    <a:p>
                      <a:pPr algn="ctr"/>
                      <a:r>
                        <a:rPr lang="en-IN" dirty="0"/>
                        <a:t>GSTR – 1</a:t>
                      </a:r>
                    </a:p>
                  </a:txBody>
                  <a:tcPr/>
                </a:tc>
                <a:tc hMerge="1">
                  <a:txBody>
                    <a:bodyPr/>
                    <a:lstStyle/>
                    <a:p>
                      <a:endParaRPr lang="en-IN"/>
                    </a:p>
                  </a:txBody>
                  <a:tcPr/>
                </a:tc>
                <a:tc gridSpan="2">
                  <a:txBody>
                    <a:bodyPr/>
                    <a:lstStyle/>
                    <a:p>
                      <a:pPr algn="ctr"/>
                      <a:r>
                        <a:rPr lang="en-IN" dirty="0"/>
                        <a:t>Books of Accounts</a:t>
                      </a:r>
                    </a:p>
                  </a:txBody>
                  <a:tcPr/>
                </a:tc>
                <a:tc hMerge="1">
                  <a:txBody>
                    <a:bodyPr/>
                    <a:lstStyle/>
                    <a:p>
                      <a:endParaRPr lang="en-IN"/>
                    </a:p>
                  </a:txBody>
                  <a:tcPr/>
                </a:tc>
                <a:extLst>
                  <a:ext uri="{0D108BD9-81ED-4DB2-BD59-A6C34878D82A}">
                    <a16:rowId xmlns:a16="http://schemas.microsoft.com/office/drawing/2014/main" val="1199233100"/>
                  </a:ext>
                </a:extLst>
              </a:tr>
              <a:tr h="370840">
                <a:tc vMerge="1">
                  <a:txBody>
                    <a:bodyPr/>
                    <a:lstStyle/>
                    <a:p>
                      <a:endParaRPr lang="en-IN" dirty="0"/>
                    </a:p>
                  </a:txBody>
                  <a:tcPr/>
                </a:tc>
                <a:tc>
                  <a:txBody>
                    <a:bodyPr/>
                    <a:lstStyle/>
                    <a:p>
                      <a:pPr algn="ctr"/>
                      <a:r>
                        <a:rPr lang="en-IN" b="1" dirty="0"/>
                        <a:t>Turnover</a:t>
                      </a:r>
                    </a:p>
                  </a:txBody>
                  <a:tcPr/>
                </a:tc>
                <a:tc>
                  <a:txBody>
                    <a:bodyPr/>
                    <a:lstStyle/>
                    <a:p>
                      <a:pPr algn="ctr"/>
                      <a:r>
                        <a:rPr lang="en-IN" b="1" dirty="0"/>
                        <a:t>Tax</a:t>
                      </a:r>
                    </a:p>
                  </a:txBody>
                  <a:tcPr/>
                </a:tc>
                <a:tc>
                  <a:txBody>
                    <a:bodyPr/>
                    <a:lstStyle/>
                    <a:p>
                      <a:pPr algn="ctr"/>
                      <a:r>
                        <a:rPr lang="en-IN" b="1" dirty="0"/>
                        <a:t>Turnover </a:t>
                      </a:r>
                    </a:p>
                  </a:txBody>
                  <a:tcPr/>
                </a:tc>
                <a:tc>
                  <a:txBody>
                    <a:bodyPr/>
                    <a:lstStyle/>
                    <a:p>
                      <a:pPr algn="ctr"/>
                      <a:r>
                        <a:rPr lang="en-IN" b="1" dirty="0"/>
                        <a:t>Tax</a:t>
                      </a:r>
                    </a:p>
                  </a:txBody>
                  <a:tcPr/>
                </a:tc>
                <a:tc>
                  <a:txBody>
                    <a:bodyPr/>
                    <a:lstStyle/>
                    <a:p>
                      <a:pPr algn="ctr"/>
                      <a:r>
                        <a:rPr lang="en-IN" b="1" dirty="0"/>
                        <a:t>Turnover</a:t>
                      </a:r>
                    </a:p>
                  </a:txBody>
                  <a:tcPr/>
                </a:tc>
                <a:tc>
                  <a:txBody>
                    <a:bodyPr/>
                    <a:lstStyle/>
                    <a:p>
                      <a:pPr algn="ctr"/>
                      <a:r>
                        <a:rPr lang="en-IN" b="1" dirty="0"/>
                        <a:t>Tax</a:t>
                      </a:r>
                    </a:p>
                  </a:txBody>
                  <a:tcPr/>
                </a:tc>
                <a:extLst>
                  <a:ext uri="{0D108BD9-81ED-4DB2-BD59-A6C34878D82A}">
                    <a16:rowId xmlns:a16="http://schemas.microsoft.com/office/drawing/2014/main" val="130460189"/>
                  </a:ext>
                </a:extLst>
              </a:tr>
              <a:tr h="370840">
                <a:tc>
                  <a:txBody>
                    <a:bodyPr/>
                    <a:lstStyle/>
                    <a:p>
                      <a:r>
                        <a:rPr lang="en-IN" dirty="0"/>
                        <a:t>FY 2017 – 18</a:t>
                      </a:r>
                    </a:p>
                  </a:txBody>
                  <a:tcPr/>
                </a:tc>
                <a:tc>
                  <a:txBody>
                    <a:bodyPr/>
                    <a:lstStyle/>
                    <a:p>
                      <a:pPr algn="r"/>
                      <a:r>
                        <a:rPr lang="en-IN" dirty="0"/>
                        <a:t>80,000</a:t>
                      </a:r>
                    </a:p>
                  </a:txBody>
                  <a:tcPr/>
                </a:tc>
                <a:tc>
                  <a:txBody>
                    <a:bodyPr/>
                    <a:lstStyle/>
                    <a:p>
                      <a:pPr algn="r"/>
                      <a:r>
                        <a:rPr lang="en-IN" dirty="0"/>
                        <a:t>14,400</a:t>
                      </a:r>
                    </a:p>
                  </a:txBody>
                  <a:tcPr/>
                </a:tc>
                <a:tc>
                  <a:txBody>
                    <a:bodyPr/>
                    <a:lstStyle/>
                    <a:p>
                      <a:pPr algn="r"/>
                      <a:r>
                        <a:rPr lang="en-IN" dirty="0"/>
                        <a:t>1,00,000</a:t>
                      </a:r>
                    </a:p>
                  </a:txBody>
                  <a:tcPr/>
                </a:tc>
                <a:tc>
                  <a:txBody>
                    <a:bodyPr/>
                    <a:lstStyle/>
                    <a:p>
                      <a:pPr algn="r"/>
                      <a:r>
                        <a:rPr lang="en-IN" dirty="0"/>
                        <a:t>18,000</a:t>
                      </a:r>
                    </a:p>
                  </a:txBody>
                  <a:tcPr/>
                </a:tc>
                <a:tc>
                  <a:txBody>
                    <a:bodyPr/>
                    <a:lstStyle/>
                    <a:p>
                      <a:pPr algn="r"/>
                      <a:r>
                        <a:rPr lang="en-IN" dirty="0"/>
                        <a:t>1,00,000</a:t>
                      </a:r>
                    </a:p>
                  </a:txBody>
                  <a:tcPr/>
                </a:tc>
                <a:tc>
                  <a:txBody>
                    <a:bodyPr/>
                    <a:lstStyle/>
                    <a:p>
                      <a:pPr algn="r"/>
                      <a:r>
                        <a:rPr lang="en-IN" dirty="0"/>
                        <a:t>18,000</a:t>
                      </a:r>
                    </a:p>
                  </a:txBody>
                  <a:tcPr/>
                </a:tc>
                <a:extLst>
                  <a:ext uri="{0D108BD9-81ED-4DB2-BD59-A6C34878D82A}">
                    <a16:rowId xmlns:a16="http://schemas.microsoft.com/office/drawing/2014/main" val="1983139191"/>
                  </a:ext>
                </a:extLst>
              </a:tr>
              <a:tr h="370840">
                <a:tc>
                  <a:txBody>
                    <a:bodyPr/>
                    <a:lstStyle/>
                    <a:p>
                      <a:r>
                        <a:rPr lang="en-IN" dirty="0"/>
                        <a:t>FY 2018 – 19</a:t>
                      </a:r>
                    </a:p>
                  </a:txBody>
                  <a:tcPr/>
                </a:tc>
                <a:tc>
                  <a:txBody>
                    <a:bodyPr/>
                    <a:lstStyle/>
                    <a:p>
                      <a:pPr algn="r"/>
                      <a:r>
                        <a:rPr lang="en-IN" dirty="0"/>
                        <a:t>-</a:t>
                      </a:r>
                    </a:p>
                  </a:txBody>
                  <a:tcPr/>
                </a:tc>
                <a:tc>
                  <a:txBody>
                    <a:bodyPr/>
                    <a:lstStyle/>
                    <a:p>
                      <a:pPr algn="r"/>
                      <a:r>
                        <a:rPr lang="en-IN" dirty="0"/>
                        <a:t>-</a:t>
                      </a:r>
                    </a:p>
                  </a:txBody>
                  <a:tcPr/>
                </a:tc>
                <a:tc>
                  <a:txBody>
                    <a:bodyPr/>
                    <a:lstStyle/>
                    <a:p>
                      <a:pPr algn="r"/>
                      <a:r>
                        <a:rPr lang="en-IN" dirty="0"/>
                        <a:t>-</a:t>
                      </a:r>
                    </a:p>
                  </a:txBody>
                  <a:tcPr/>
                </a:tc>
                <a:tc>
                  <a:txBody>
                    <a:bodyPr/>
                    <a:lstStyle/>
                    <a:p>
                      <a:pPr algn="r"/>
                      <a:r>
                        <a:rPr lang="en-IN" dirty="0"/>
                        <a:t>-</a:t>
                      </a:r>
                    </a:p>
                  </a:txBody>
                  <a:tcPr/>
                </a:tc>
                <a:tc>
                  <a:txBody>
                    <a:bodyPr/>
                    <a:lstStyle/>
                    <a:p>
                      <a:pPr algn="r"/>
                      <a:r>
                        <a:rPr lang="en-IN" dirty="0"/>
                        <a:t>-</a:t>
                      </a:r>
                    </a:p>
                  </a:txBody>
                  <a:tcPr/>
                </a:tc>
                <a:tc>
                  <a:txBody>
                    <a:bodyPr/>
                    <a:lstStyle/>
                    <a:p>
                      <a:pPr algn="r"/>
                      <a:r>
                        <a:rPr lang="en-IN" dirty="0"/>
                        <a:t>-</a:t>
                      </a:r>
                    </a:p>
                  </a:txBody>
                  <a:tcPr/>
                </a:tc>
                <a:extLst>
                  <a:ext uri="{0D108BD9-81ED-4DB2-BD59-A6C34878D82A}">
                    <a16:rowId xmlns:a16="http://schemas.microsoft.com/office/drawing/2014/main" val="4170674695"/>
                  </a:ext>
                </a:extLst>
              </a:tr>
            </a:tbl>
          </a:graphicData>
        </a:graphic>
      </p:graphicFrame>
      <p:graphicFrame>
        <p:nvGraphicFramePr>
          <p:cNvPr id="5" name="Table 4">
            <a:extLst>
              <a:ext uri="{FF2B5EF4-FFF2-40B4-BE49-F238E27FC236}">
                <a16:creationId xmlns:a16="http://schemas.microsoft.com/office/drawing/2014/main" id="{75F04578-9350-4F89-8635-83E1F166A5B2}"/>
              </a:ext>
            </a:extLst>
          </p:cNvPr>
          <p:cNvGraphicFramePr>
            <a:graphicFrameLocks noGrp="1"/>
          </p:cNvGraphicFramePr>
          <p:nvPr>
            <p:extLst>
              <p:ext uri="{D42A27DB-BD31-4B8C-83A1-F6EECF244321}">
                <p14:modId xmlns:p14="http://schemas.microsoft.com/office/powerpoint/2010/main" val="2262396331"/>
              </p:ext>
            </p:extLst>
          </p:nvPr>
        </p:nvGraphicFramePr>
        <p:xfrm>
          <a:off x="609440" y="3933056"/>
          <a:ext cx="6061036" cy="2494280"/>
        </p:xfrm>
        <a:graphic>
          <a:graphicData uri="http://schemas.openxmlformats.org/drawingml/2006/table">
            <a:tbl>
              <a:tblPr firstRow="1" bandRow="1">
                <a:tableStyleId>{BC89EF96-8CEA-46FF-86C4-4CE0E7609802}</a:tableStyleId>
              </a:tblPr>
              <a:tblGrid>
                <a:gridCol w="1740556">
                  <a:extLst>
                    <a:ext uri="{9D8B030D-6E8A-4147-A177-3AD203B41FA5}">
                      <a16:colId xmlns:a16="http://schemas.microsoft.com/office/drawing/2014/main" val="1256254664"/>
                    </a:ext>
                  </a:extLst>
                </a:gridCol>
                <a:gridCol w="2160240">
                  <a:extLst>
                    <a:ext uri="{9D8B030D-6E8A-4147-A177-3AD203B41FA5}">
                      <a16:colId xmlns:a16="http://schemas.microsoft.com/office/drawing/2014/main" val="1302250636"/>
                    </a:ext>
                  </a:extLst>
                </a:gridCol>
                <a:gridCol w="2160240">
                  <a:extLst>
                    <a:ext uri="{9D8B030D-6E8A-4147-A177-3AD203B41FA5}">
                      <a16:colId xmlns:a16="http://schemas.microsoft.com/office/drawing/2014/main" val="157772373"/>
                    </a:ext>
                  </a:extLst>
                </a:gridCol>
              </a:tblGrid>
              <a:tr h="370840">
                <a:tc>
                  <a:txBody>
                    <a:bodyPr/>
                    <a:lstStyle/>
                    <a:p>
                      <a:pPr algn="ctr"/>
                      <a:r>
                        <a:rPr lang="en-IN" dirty="0"/>
                        <a:t>Reporting Table</a:t>
                      </a:r>
                    </a:p>
                  </a:txBody>
                  <a:tcPr/>
                </a:tc>
                <a:tc>
                  <a:txBody>
                    <a:bodyPr/>
                    <a:lstStyle/>
                    <a:p>
                      <a:pPr algn="ctr"/>
                      <a:r>
                        <a:rPr lang="en-IN" dirty="0"/>
                        <a:t>Turnover</a:t>
                      </a:r>
                    </a:p>
                  </a:txBody>
                  <a:tcPr/>
                </a:tc>
                <a:tc>
                  <a:txBody>
                    <a:bodyPr/>
                    <a:lstStyle/>
                    <a:p>
                      <a:pPr algn="ctr"/>
                      <a:r>
                        <a:rPr lang="en-IN" dirty="0"/>
                        <a:t>Tax</a:t>
                      </a:r>
                    </a:p>
                  </a:txBody>
                  <a:tcPr/>
                </a:tc>
                <a:extLst>
                  <a:ext uri="{0D108BD9-81ED-4DB2-BD59-A6C34878D82A}">
                    <a16:rowId xmlns:a16="http://schemas.microsoft.com/office/drawing/2014/main" val="1541412082"/>
                  </a:ext>
                </a:extLst>
              </a:tr>
              <a:tr h="370840">
                <a:tc>
                  <a:txBody>
                    <a:bodyPr/>
                    <a:lstStyle/>
                    <a:p>
                      <a:r>
                        <a:rPr lang="en-IN" dirty="0"/>
                        <a:t>Point 4</a:t>
                      </a:r>
                    </a:p>
                  </a:txBody>
                  <a:tcPr/>
                </a:tc>
                <a:tc>
                  <a:txBody>
                    <a:bodyPr/>
                    <a:lstStyle/>
                    <a:p>
                      <a:pPr algn="r"/>
                      <a:r>
                        <a:rPr lang="en-IN" dirty="0"/>
                        <a:t>1,00,000</a:t>
                      </a:r>
                    </a:p>
                  </a:txBody>
                  <a:tcPr/>
                </a:tc>
                <a:tc>
                  <a:txBody>
                    <a:bodyPr/>
                    <a:lstStyle/>
                    <a:p>
                      <a:pPr algn="r"/>
                      <a:r>
                        <a:rPr lang="en-IN" dirty="0"/>
                        <a:t>18,000</a:t>
                      </a:r>
                    </a:p>
                  </a:txBody>
                  <a:tcPr/>
                </a:tc>
                <a:extLst>
                  <a:ext uri="{0D108BD9-81ED-4DB2-BD59-A6C34878D82A}">
                    <a16:rowId xmlns:a16="http://schemas.microsoft.com/office/drawing/2014/main" val="2550939682"/>
                  </a:ext>
                </a:extLst>
              </a:tr>
              <a:tr h="370840">
                <a:tc>
                  <a:txBody>
                    <a:bodyPr/>
                    <a:lstStyle/>
                    <a:p>
                      <a:r>
                        <a:rPr lang="en-IN" dirty="0"/>
                        <a:t>Point 9</a:t>
                      </a:r>
                    </a:p>
                  </a:txBody>
                  <a:tcPr/>
                </a:tc>
                <a:tc>
                  <a:txBody>
                    <a:bodyPr/>
                    <a:lstStyle/>
                    <a:p>
                      <a:pPr algn="r"/>
                      <a:r>
                        <a:rPr lang="en-IN" dirty="0"/>
                        <a:t>-</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IN" dirty="0"/>
                        <a:t>14,400</a:t>
                      </a:r>
                    </a:p>
                  </a:txBody>
                  <a:tcPr/>
                </a:tc>
                <a:extLst>
                  <a:ext uri="{0D108BD9-81ED-4DB2-BD59-A6C34878D82A}">
                    <a16:rowId xmlns:a16="http://schemas.microsoft.com/office/drawing/2014/main" val="4043644078"/>
                  </a:ext>
                </a:extLst>
              </a:tr>
              <a:tr h="370840">
                <a:tc>
                  <a:txBody>
                    <a:bodyPr/>
                    <a:lstStyle/>
                    <a:p>
                      <a:r>
                        <a:rPr lang="en-IN" dirty="0"/>
                        <a:t>Point 10</a:t>
                      </a:r>
                    </a:p>
                  </a:txBody>
                  <a:tcPr/>
                </a:tc>
                <a:tc>
                  <a:txBody>
                    <a:bodyPr/>
                    <a:lstStyle/>
                    <a:p>
                      <a:pPr algn="r"/>
                      <a:r>
                        <a:rPr lang="en-IN" dirty="0"/>
                        <a:t>-</a:t>
                      </a:r>
                    </a:p>
                  </a:txBody>
                  <a:tcPr/>
                </a:tc>
                <a:tc>
                  <a:txBody>
                    <a:bodyPr/>
                    <a:lstStyle/>
                    <a:p>
                      <a:pPr algn="r"/>
                      <a:r>
                        <a:rPr lang="en-IN" dirty="0"/>
                        <a:t>-</a:t>
                      </a:r>
                    </a:p>
                  </a:txBody>
                  <a:tcPr/>
                </a:tc>
                <a:extLst>
                  <a:ext uri="{0D108BD9-81ED-4DB2-BD59-A6C34878D82A}">
                    <a16:rowId xmlns:a16="http://schemas.microsoft.com/office/drawing/2014/main" val="256662146"/>
                  </a:ext>
                </a:extLst>
              </a:tr>
              <a:tr h="370840">
                <a:tc>
                  <a:txBody>
                    <a:bodyPr/>
                    <a:lstStyle/>
                    <a:p>
                      <a:r>
                        <a:rPr lang="en-IN" dirty="0"/>
                        <a:t>Point 11</a:t>
                      </a:r>
                    </a:p>
                  </a:txBody>
                  <a:tcPr/>
                </a:tc>
                <a:tc>
                  <a:txBody>
                    <a:bodyPr/>
                    <a:lstStyle/>
                    <a:p>
                      <a:pPr algn="r"/>
                      <a:r>
                        <a:rPr lang="en-IN" dirty="0"/>
                        <a:t>-</a:t>
                      </a:r>
                    </a:p>
                  </a:txBody>
                  <a:tcPr/>
                </a:tc>
                <a:tc>
                  <a:txBody>
                    <a:bodyPr/>
                    <a:lstStyle/>
                    <a:p>
                      <a:pPr algn="r"/>
                      <a:r>
                        <a:rPr lang="en-IN" dirty="0"/>
                        <a:t>-</a:t>
                      </a:r>
                    </a:p>
                  </a:txBody>
                  <a:tcPr/>
                </a:tc>
                <a:extLst>
                  <a:ext uri="{0D108BD9-81ED-4DB2-BD59-A6C34878D82A}">
                    <a16:rowId xmlns:a16="http://schemas.microsoft.com/office/drawing/2014/main" val="1647501519"/>
                  </a:ext>
                </a:extLst>
              </a:tr>
              <a:tr h="370840">
                <a:tc>
                  <a:txBody>
                    <a:bodyPr/>
                    <a:lstStyle/>
                    <a:p>
                      <a:r>
                        <a:rPr lang="en-IN" dirty="0"/>
                        <a:t>Point 14</a:t>
                      </a:r>
                    </a:p>
                  </a:txBody>
                  <a:tcPr/>
                </a:tc>
                <a:tc>
                  <a:txBody>
                    <a:bodyPr/>
                    <a:lstStyle/>
                    <a:p>
                      <a:pPr algn="r"/>
                      <a:r>
                        <a:rPr lang="en-IN" dirty="0"/>
                        <a:t>-</a:t>
                      </a:r>
                    </a:p>
                  </a:txBody>
                  <a:tcPr/>
                </a:tc>
                <a:tc>
                  <a:txBody>
                    <a:bodyPr/>
                    <a:lstStyle/>
                    <a:p>
                      <a:pPr algn="r"/>
                      <a:r>
                        <a:rPr lang="en-IN" dirty="0"/>
                        <a:t>-</a:t>
                      </a:r>
                    </a:p>
                  </a:txBody>
                  <a:tcPr/>
                </a:tc>
                <a:extLst>
                  <a:ext uri="{0D108BD9-81ED-4DB2-BD59-A6C34878D82A}">
                    <a16:rowId xmlns:a16="http://schemas.microsoft.com/office/drawing/2014/main" val="4152436308"/>
                  </a:ext>
                </a:extLst>
              </a:tr>
            </a:tbl>
          </a:graphicData>
        </a:graphic>
      </p:graphicFrame>
      <p:sp>
        <p:nvSpPr>
          <p:cNvPr id="7" name="TextBox 6">
            <a:extLst>
              <a:ext uri="{FF2B5EF4-FFF2-40B4-BE49-F238E27FC236}">
                <a16:creationId xmlns:a16="http://schemas.microsoft.com/office/drawing/2014/main" id="{FB9809E4-F20B-48C9-9C3E-DC3C4EBF8CB8}"/>
              </a:ext>
            </a:extLst>
          </p:cNvPr>
          <p:cNvSpPr txBox="1"/>
          <p:nvPr/>
        </p:nvSpPr>
        <p:spPr>
          <a:xfrm>
            <a:off x="609440" y="3429000"/>
            <a:ext cx="3468748" cy="369332"/>
          </a:xfrm>
          <a:prstGeom prst="rect">
            <a:avLst/>
          </a:prstGeom>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IN" dirty="0"/>
              <a:t>Disclosure in Annual Return</a:t>
            </a:r>
          </a:p>
        </p:txBody>
      </p:sp>
      <p:sp>
        <p:nvSpPr>
          <p:cNvPr id="6" name="TextBox 5">
            <a:extLst>
              <a:ext uri="{FF2B5EF4-FFF2-40B4-BE49-F238E27FC236}">
                <a16:creationId xmlns:a16="http://schemas.microsoft.com/office/drawing/2014/main" id="{E89D06F6-E23C-4FF9-AA03-248A2EFB99BC}"/>
              </a:ext>
            </a:extLst>
          </p:cNvPr>
          <p:cNvSpPr txBox="1"/>
          <p:nvPr/>
        </p:nvSpPr>
        <p:spPr>
          <a:xfrm>
            <a:off x="7246540" y="4509120"/>
            <a:ext cx="3744416"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gn="just"/>
            <a:r>
              <a:rPr lang="en-IN" dirty="0"/>
              <a:t>Differential Tax to be paid in Form “DRC – 03” along with Interest</a:t>
            </a:r>
          </a:p>
        </p:txBody>
      </p:sp>
    </p:spTree>
    <p:extLst>
      <p:ext uri="{BB962C8B-B14F-4D97-AF65-F5344CB8AC3E}">
        <p14:creationId xmlns:p14="http://schemas.microsoft.com/office/powerpoint/2010/main" val="327043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800" dirty="0">
                <a:latin typeface="+mj-lt"/>
              </a:rPr>
              <a:t>Example: 6</a:t>
            </a:r>
            <a:endParaRPr lang="en-US" sz="3800" b="1" dirty="0">
              <a:latin typeface="+mj-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33</a:t>
            </a:fld>
            <a:endParaRPr lang="en-IN" dirty="0"/>
          </a:p>
        </p:txBody>
      </p:sp>
      <p:graphicFrame>
        <p:nvGraphicFramePr>
          <p:cNvPr id="3" name="Table 2">
            <a:extLst>
              <a:ext uri="{FF2B5EF4-FFF2-40B4-BE49-F238E27FC236}">
                <a16:creationId xmlns:a16="http://schemas.microsoft.com/office/drawing/2014/main" id="{9F8D9810-6061-4F9C-828C-8471DA86A432}"/>
              </a:ext>
            </a:extLst>
          </p:cNvPr>
          <p:cNvGraphicFramePr>
            <a:graphicFrameLocks noGrp="1"/>
          </p:cNvGraphicFramePr>
          <p:nvPr>
            <p:extLst>
              <p:ext uri="{D42A27DB-BD31-4B8C-83A1-F6EECF244321}">
                <p14:modId xmlns:p14="http://schemas.microsoft.com/office/powerpoint/2010/main" val="1219741758"/>
              </p:ext>
            </p:extLst>
          </p:nvPr>
        </p:nvGraphicFramePr>
        <p:xfrm>
          <a:off x="609440" y="1772816"/>
          <a:ext cx="10813567" cy="1483360"/>
        </p:xfrm>
        <a:graphic>
          <a:graphicData uri="http://schemas.openxmlformats.org/drawingml/2006/table">
            <a:tbl>
              <a:tblPr firstRow="1" bandRow="1">
                <a:tableStyleId>{BC89EF96-8CEA-46FF-86C4-4CE0E7609802}</a:tableStyleId>
              </a:tblPr>
              <a:tblGrid>
                <a:gridCol w="2703391">
                  <a:extLst>
                    <a:ext uri="{9D8B030D-6E8A-4147-A177-3AD203B41FA5}">
                      <a16:colId xmlns:a16="http://schemas.microsoft.com/office/drawing/2014/main" val="3590618183"/>
                    </a:ext>
                  </a:extLst>
                </a:gridCol>
                <a:gridCol w="1351696">
                  <a:extLst>
                    <a:ext uri="{9D8B030D-6E8A-4147-A177-3AD203B41FA5}">
                      <a16:colId xmlns:a16="http://schemas.microsoft.com/office/drawing/2014/main" val="3292218081"/>
                    </a:ext>
                  </a:extLst>
                </a:gridCol>
                <a:gridCol w="1351696">
                  <a:extLst>
                    <a:ext uri="{9D8B030D-6E8A-4147-A177-3AD203B41FA5}">
                      <a16:colId xmlns:a16="http://schemas.microsoft.com/office/drawing/2014/main" val="3833299846"/>
                    </a:ext>
                  </a:extLst>
                </a:gridCol>
                <a:gridCol w="1351696">
                  <a:extLst>
                    <a:ext uri="{9D8B030D-6E8A-4147-A177-3AD203B41FA5}">
                      <a16:colId xmlns:a16="http://schemas.microsoft.com/office/drawing/2014/main" val="3655730778"/>
                    </a:ext>
                  </a:extLst>
                </a:gridCol>
                <a:gridCol w="1351696">
                  <a:extLst>
                    <a:ext uri="{9D8B030D-6E8A-4147-A177-3AD203B41FA5}">
                      <a16:colId xmlns:a16="http://schemas.microsoft.com/office/drawing/2014/main" val="2860549691"/>
                    </a:ext>
                  </a:extLst>
                </a:gridCol>
                <a:gridCol w="1351696">
                  <a:extLst>
                    <a:ext uri="{9D8B030D-6E8A-4147-A177-3AD203B41FA5}">
                      <a16:colId xmlns:a16="http://schemas.microsoft.com/office/drawing/2014/main" val="2169190088"/>
                    </a:ext>
                  </a:extLst>
                </a:gridCol>
                <a:gridCol w="1351696">
                  <a:extLst>
                    <a:ext uri="{9D8B030D-6E8A-4147-A177-3AD203B41FA5}">
                      <a16:colId xmlns:a16="http://schemas.microsoft.com/office/drawing/2014/main" val="2973139534"/>
                    </a:ext>
                  </a:extLst>
                </a:gridCol>
              </a:tblGrid>
              <a:tr h="370840">
                <a:tc rowSpan="2">
                  <a:txBody>
                    <a:bodyPr/>
                    <a:lstStyle/>
                    <a:p>
                      <a:r>
                        <a:rPr lang="en-IN" dirty="0"/>
                        <a:t>Period under Review</a:t>
                      </a:r>
                    </a:p>
                  </a:txBody>
                  <a:tcPr/>
                </a:tc>
                <a:tc gridSpan="2">
                  <a:txBody>
                    <a:bodyPr/>
                    <a:lstStyle/>
                    <a:p>
                      <a:pPr algn="ctr"/>
                      <a:r>
                        <a:rPr lang="en-IN" dirty="0"/>
                        <a:t>GSTR – 3B</a:t>
                      </a:r>
                    </a:p>
                  </a:txBody>
                  <a:tcPr/>
                </a:tc>
                <a:tc hMerge="1">
                  <a:txBody>
                    <a:bodyPr/>
                    <a:lstStyle/>
                    <a:p>
                      <a:endParaRPr lang="en-IN"/>
                    </a:p>
                  </a:txBody>
                  <a:tcPr/>
                </a:tc>
                <a:tc gridSpan="2">
                  <a:txBody>
                    <a:bodyPr/>
                    <a:lstStyle/>
                    <a:p>
                      <a:pPr algn="ctr"/>
                      <a:r>
                        <a:rPr lang="en-IN" dirty="0"/>
                        <a:t>GSTR – 1</a:t>
                      </a:r>
                    </a:p>
                  </a:txBody>
                  <a:tcPr/>
                </a:tc>
                <a:tc hMerge="1">
                  <a:txBody>
                    <a:bodyPr/>
                    <a:lstStyle/>
                    <a:p>
                      <a:endParaRPr lang="en-IN"/>
                    </a:p>
                  </a:txBody>
                  <a:tcPr/>
                </a:tc>
                <a:tc gridSpan="2">
                  <a:txBody>
                    <a:bodyPr/>
                    <a:lstStyle/>
                    <a:p>
                      <a:pPr algn="ctr"/>
                      <a:r>
                        <a:rPr lang="en-IN" dirty="0"/>
                        <a:t>Books of Accounts</a:t>
                      </a:r>
                    </a:p>
                  </a:txBody>
                  <a:tcPr/>
                </a:tc>
                <a:tc hMerge="1">
                  <a:txBody>
                    <a:bodyPr/>
                    <a:lstStyle/>
                    <a:p>
                      <a:endParaRPr lang="en-IN"/>
                    </a:p>
                  </a:txBody>
                  <a:tcPr/>
                </a:tc>
                <a:extLst>
                  <a:ext uri="{0D108BD9-81ED-4DB2-BD59-A6C34878D82A}">
                    <a16:rowId xmlns:a16="http://schemas.microsoft.com/office/drawing/2014/main" val="1199233100"/>
                  </a:ext>
                </a:extLst>
              </a:tr>
              <a:tr h="370840">
                <a:tc vMerge="1">
                  <a:txBody>
                    <a:bodyPr/>
                    <a:lstStyle/>
                    <a:p>
                      <a:endParaRPr lang="en-IN" dirty="0"/>
                    </a:p>
                  </a:txBody>
                  <a:tcPr/>
                </a:tc>
                <a:tc>
                  <a:txBody>
                    <a:bodyPr/>
                    <a:lstStyle/>
                    <a:p>
                      <a:pPr algn="ctr"/>
                      <a:r>
                        <a:rPr lang="en-IN" b="1" dirty="0"/>
                        <a:t>Turnover</a:t>
                      </a:r>
                    </a:p>
                  </a:txBody>
                  <a:tcPr/>
                </a:tc>
                <a:tc>
                  <a:txBody>
                    <a:bodyPr/>
                    <a:lstStyle/>
                    <a:p>
                      <a:pPr algn="ctr"/>
                      <a:r>
                        <a:rPr lang="en-IN" b="1" dirty="0"/>
                        <a:t>Tax</a:t>
                      </a:r>
                    </a:p>
                  </a:txBody>
                  <a:tcPr/>
                </a:tc>
                <a:tc>
                  <a:txBody>
                    <a:bodyPr/>
                    <a:lstStyle/>
                    <a:p>
                      <a:pPr algn="ctr"/>
                      <a:r>
                        <a:rPr lang="en-IN" b="1" dirty="0"/>
                        <a:t>Turnover </a:t>
                      </a:r>
                    </a:p>
                  </a:txBody>
                  <a:tcPr/>
                </a:tc>
                <a:tc>
                  <a:txBody>
                    <a:bodyPr/>
                    <a:lstStyle/>
                    <a:p>
                      <a:pPr algn="ctr"/>
                      <a:r>
                        <a:rPr lang="en-IN" b="1" dirty="0"/>
                        <a:t>Tax</a:t>
                      </a:r>
                    </a:p>
                  </a:txBody>
                  <a:tcPr/>
                </a:tc>
                <a:tc>
                  <a:txBody>
                    <a:bodyPr/>
                    <a:lstStyle/>
                    <a:p>
                      <a:pPr algn="ctr"/>
                      <a:r>
                        <a:rPr lang="en-IN" b="1" dirty="0"/>
                        <a:t>Turnover</a:t>
                      </a:r>
                    </a:p>
                  </a:txBody>
                  <a:tcPr/>
                </a:tc>
                <a:tc>
                  <a:txBody>
                    <a:bodyPr/>
                    <a:lstStyle/>
                    <a:p>
                      <a:pPr algn="ctr"/>
                      <a:r>
                        <a:rPr lang="en-IN" b="1" dirty="0"/>
                        <a:t>Tax</a:t>
                      </a:r>
                    </a:p>
                  </a:txBody>
                  <a:tcPr/>
                </a:tc>
                <a:extLst>
                  <a:ext uri="{0D108BD9-81ED-4DB2-BD59-A6C34878D82A}">
                    <a16:rowId xmlns:a16="http://schemas.microsoft.com/office/drawing/2014/main" val="130460189"/>
                  </a:ext>
                </a:extLst>
              </a:tr>
              <a:tr h="370840">
                <a:tc>
                  <a:txBody>
                    <a:bodyPr/>
                    <a:lstStyle/>
                    <a:p>
                      <a:r>
                        <a:rPr lang="en-IN" dirty="0"/>
                        <a:t>FY 2017 – 18</a:t>
                      </a:r>
                    </a:p>
                  </a:txBody>
                  <a:tcPr/>
                </a:tc>
                <a:tc>
                  <a:txBody>
                    <a:bodyPr/>
                    <a:lstStyle/>
                    <a:p>
                      <a:pPr algn="r"/>
                      <a:r>
                        <a:rPr lang="en-IN" dirty="0"/>
                        <a:t>1,00,000</a:t>
                      </a:r>
                    </a:p>
                  </a:txBody>
                  <a:tcPr/>
                </a:tc>
                <a:tc>
                  <a:txBody>
                    <a:bodyPr/>
                    <a:lstStyle/>
                    <a:p>
                      <a:pPr algn="r"/>
                      <a:r>
                        <a:rPr lang="en-IN" dirty="0"/>
                        <a:t>18,000</a:t>
                      </a:r>
                    </a:p>
                  </a:txBody>
                  <a:tcPr/>
                </a:tc>
                <a:tc>
                  <a:txBody>
                    <a:bodyPr/>
                    <a:lstStyle/>
                    <a:p>
                      <a:pPr algn="r"/>
                      <a:r>
                        <a:rPr lang="en-IN" dirty="0"/>
                        <a:t>90,000</a:t>
                      </a:r>
                    </a:p>
                  </a:txBody>
                  <a:tcPr/>
                </a:tc>
                <a:tc>
                  <a:txBody>
                    <a:bodyPr/>
                    <a:lstStyle/>
                    <a:p>
                      <a:pPr algn="r"/>
                      <a:r>
                        <a:rPr lang="en-IN" dirty="0"/>
                        <a:t>16,200</a:t>
                      </a:r>
                    </a:p>
                  </a:txBody>
                  <a:tcPr/>
                </a:tc>
                <a:tc>
                  <a:txBody>
                    <a:bodyPr/>
                    <a:lstStyle/>
                    <a:p>
                      <a:pPr algn="r"/>
                      <a:r>
                        <a:rPr lang="en-IN" dirty="0"/>
                        <a:t>1,00,000</a:t>
                      </a:r>
                    </a:p>
                  </a:txBody>
                  <a:tcPr/>
                </a:tc>
                <a:tc>
                  <a:txBody>
                    <a:bodyPr/>
                    <a:lstStyle/>
                    <a:p>
                      <a:pPr algn="r"/>
                      <a:r>
                        <a:rPr lang="en-IN" dirty="0"/>
                        <a:t>18,000</a:t>
                      </a:r>
                    </a:p>
                  </a:txBody>
                  <a:tcPr/>
                </a:tc>
                <a:extLst>
                  <a:ext uri="{0D108BD9-81ED-4DB2-BD59-A6C34878D82A}">
                    <a16:rowId xmlns:a16="http://schemas.microsoft.com/office/drawing/2014/main" val="1983139191"/>
                  </a:ext>
                </a:extLst>
              </a:tr>
              <a:tr h="370840">
                <a:tc>
                  <a:txBody>
                    <a:bodyPr/>
                    <a:lstStyle/>
                    <a:p>
                      <a:r>
                        <a:rPr lang="en-IN" dirty="0"/>
                        <a:t>FY 2018 – 19</a:t>
                      </a:r>
                    </a:p>
                  </a:txBody>
                  <a:tcPr/>
                </a:tc>
                <a:tc>
                  <a:txBody>
                    <a:bodyPr/>
                    <a:lstStyle/>
                    <a:p>
                      <a:pPr algn="r"/>
                      <a:r>
                        <a:rPr lang="en-IN" dirty="0"/>
                        <a:t>-</a:t>
                      </a:r>
                    </a:p>
                  </a:txBody>
                  <a:tcPr/>
                </a:tc>
                <a:tc>
                  <a:txBody>
                    <a:bodyPr/>
                    <a:lstStyle/>
                    <a:p>
                      <a:pPr algn="r"/>
                      <a:r>
                        <a:rPr lang="en-IN" dirty="0"/>
                        <a:t>-</a:t>
                      </a:r>
                    </a:p>
                  </a:txBody>
                  <a:tcPr/>
                </a:tc>
                <a:tc>
                  <a:txBody>
                    <a:bodyPr/>
                    <a:lstStyle/>
                    <a:p>
                      <a:pPr algn="r"/>
                      <a:r>
                        <a:rPr lang="en-IN" dirty="0"/>
                        <a:t>-</a:t>
                      </a:r>
                    </a:p>
                  </a:txBody>
                  <a:tcPr/>
                </a:tc>
                <a:tc>
                  <a:txBody>
                    <a:bodyPr/>
                    <a:lstStyle/>
                    <a:p>
                      <a:pPr algn="r"/>
                      <a:r>
                        <a:rPr lang="en-IN" dirty="0"/>
                        <a:t>-</a:t>
                      </a:r>
                    </a:p>
                  </a:txBody>
                  <a:tcPr/>
                </a:tc>
                <a:tc>
                  <a:txBody>
                    <a:bodyPr/>
                    <a:lstStyle/>
                    <a:p>
                      <a:pPr algn="r"/>
                      <a:r>
                        <a:rPr lang="en-IN" dirty="0"/>
                        <a:t>-</a:t>
                      </a:r>
                    </a:p>
                  </a:txBody>
                  <a:tcPr/>
                </a:tc>
                <a:tc>
                  <a:txBody>
                    <a:bodyPr/>
                    <a:lstStyle/>
                    <a:p>
                      <a:pPr algn="r"/>
                      <a:r>
                        <a:rPr lang="en-IN" dirty="0"/>
                        <a:t>-</a:t>
                      </a:r>
                    </a:p>
                  </a:txBody>
                  <a:tcPr/>
                </a:tc>
                <a:extLst>
                  <a:ext uri="{0D108BD9-81ED-4DB2-BD59-A6C34878D82A}">
                    <a16:rowId xmlns:a16="http://schemas.microsoft.com/office/drawing/2014/main" val="4170674695"/>
                  </a:ext>
                </a:extLst>
              </a:tr>
            </a:tbl>
          </a:graphicData>
        </a:graphic>
      </p:graphicFrame>
      <p:graphicFrame>
        <p:nvGraphicFramePr>
          <p:cNvPr id="5" name="Table 4">
            <a:extLst>
              <a:ext uri="{FF2B5EF4-FFF2-40B4-BE49-F238E27FC236}">
                <a16:creationId xmlns:a16="http://schemas.microsoft.com/office/drawing/2014/main" id="{75F04578-9350-4F89-8635-83E1F166A5B2}"/>
              </a:ext>
            </a:extLst>
          </p:cNvPr>
          <p:cNvGraphicFramePr>
            <a:graphicFrameLocks noGrp="1"/>
          </p:cNvGraphicFramePr>
          <p:nvPr>
            <p:extLst>
              <p:ext uri="{D42A27DB-BD31-4B8C-83A1-F6EECF244321}">
                <p14:modId xmlns:p14="http://schemas.microsoft.com/office/powerpoint/2010/main" val="1695594290"/>
              </p:ext>
            </p:extLst>
          </p:nvPr>
        </p:nvGraphicFramePr>
        <p:xfrm>
          <a:off x="609440" y="3933056"/>
          <a:ext cx="6061036" cy="2494280"/>
        </p:xfrm>
        <a:graphic>
          <a:graphicData uri="http://schemas.openxmlformats.org/drawingml/2006/table">
            <a:tbl>
              <a:tblPr firstRow="1" bandRow="1">
                <a:tableStyleId>{BC89EF96-8CEA-46FF-86C4-4CE0E7609802}</a:tableStyleId>
              </a:tblPr>
              <a:tblGrid>
                <a:gridCol w="1740556">
                  <a:extLst>
                    <a:ext uri="{9D8B030D-6E8A-4147-A177-3AD203B41FA5}">
                      <a16:colId xmlns:a16="http://schemas.microsoft.com/office/drawing/2014/main" val="1256254664"/>
                    </a:ext>
                  </a:extLst>
                </a:gridCol>
                <a:gridCol w="2160240">
                  <a:extLst>
                    <a:ext uri="{9D8B030D-6E8A-4147-A177-3AD203B41FA5}">
                      <a16:colId xmlns:a16="http://schemas.microsoft.com/office/drawing/2014/main" val="1302250636"/>
                    </a:ext>
                  </a:extLst>
                </a:gridCol>
                <a:gridCol w="2160240">
                  <a:extLst>
                    <a:ext uri="{9D8B030D-6E8A-4147-A177-3AD203B41FA5}">
                      <a16:colId xmlns:a16="http://schemas.microsoft.com/office/drawing/2014/main" val="157772373"/>
                    </a:ext>
                  </a:extLst>
                </a:gridCol>
              </a:tblGrid>
              <a:tr h="370840">
                <a:tc>
                  <a:txBody>
                    <a:bodyPr/>
                    <a:lstStyle/>
                    <a:p>
                      <a:pPr algn="ctr"/>
                      <a:r>
                        <a:rPr lang="en-IN" dirty="0"/>
                        <a:t>Reporting Table</a:t>
                      </a:r>
                    </a:p>
                  </a:txBody>
                  <a:tcPr/>
                </a:tc>
                <a:tc>
                  <a:txBody>
                    <a:bodyPr/>
                    <a:lstStyle/>
                    <a:p>
                      <a:pPr algn="ctr"/>
                      <a:r>
                        <a:rPr lang="en-IN" dirty="0"/>
                        <a:t>Turnover</a:t>
                      </a:r>
                    </a:p>
                  </a:txBody>
                  <a:tcPr/>
                </a:tc>
                <a:tc>
                  <a:txBody>
                    <a:bodyPr/>
                    <a:lstStyle/>
                    <a:p>
                      <a:pPr algn="ctr"/>
                      <a:r>
                        <a:rPr lang="en-IN" dirty="0"/>
                        <a:t>Tax</a:t>
                      </a:r>
                    </a:p>
                  </a:txBody>
                  <a:tcPr/>
                </a:tc>
                <a:extLst>
                  <a:ext uri="{0D108BD9-81ED-4DB2-BD59-A6C34878D82A}">
                    <a16:rowId xmlns:a16="http://schemas.microsoft.com/office/drawing/2014/main" val="1541412082"/>
                  </a:ext>
                </a:extLst>
              </a:tr>
              <a:tr h="370840">
                <a:tc>
                  <a:txBody>
                    <a:bodyPr/>
                    <a:lstStyle/>
                    <a:p>
                      <a:r>
                        <a:rPr lang="en-IN" dirty="0"/>
                        <a:t>Point 4</a:t>
                      </a:r>
                    </a:p>
                  </a:txBody>
                  <a:tcPr/>
                </a:tc>
                <a:tc>
                  <a:txBody>
                    <a:bodyPr/>
                    <a:lstStyle/>
                    <a:p>
                      <a:pPr algn="r"/>
                      <a:r>
                        <a:rPr lang="en-IN" dirty="0"/>
                        <a:t>1,00,000</a:t>
                      </a:r>
                    </a:p>
                  </a:txBody>
                  <a:tcPr/>
                </a:tc>
                <a:tc>
                  <a:txBody>
                    <a:bodyPr/>
                    <a:lstStyle/>
                    <a:p>
                      <a:pPr algn="r"/>
                      <a:r>
                        <a:rPr lang="en-IN" dirty="0"/>
                        <a:t>18,000</a:t>
                      </a:r>
                    </a:p>
                  </a:txBody>
                  <a:tcPr/>
                </a:tc>
                <a:extLst>
                  <a:ext uri="{0D108BD9-81ED-4DB2-BD59-A6C34878D82A}">
                    <a16:rowId xmlns:a16="http://schemas.microsoft.com/office/drawing/2014/main" val="2550939682"/>
                  </a:ext>
                </a:extLst>
              </a:tr>
              <a:tr h="370840">
                <a:tc>
                  <a:txBody>
                    <a:bodyPr/>
                    <a:lstStyle/>
                    <a:p>
                      <a:r>
                        <a:rPr lang="en-IN" dirty="0"/>
                        <a:t>Point 9</a:t>
                      </a:r>
                    </a:p>
                  </a:txBody>
                  <a:tcPr/>
                </a:tc>
                <a:tc>
                  <a:txBody>
                    <a:bodyPr/>
                    <a:lstStyle/>
                    <a:p>
                      <a:pPr algn="r"/>
                      <a:r>
                        <a:rPr lang="en-IN" dirty="0"/>
                        <a:t>-</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IN" dirty="0"/>
                        <a:t>18,000</a:t>
                      </a:r>
                    </a:p>
                  </a:txBody>
                  <a:tcPr/>
                </a:tc>
                <a:extLst>
                  <a:ext uri="{0D108BD9-81ED-4DB2-BD59-A6C34878D82A}">
                    <a16:rowId xmlns:a16="http://schemas.microsoft.com/office/drawing/2014/main" val="4043644078"/>
                  </a:ext>
                </a:extLst>
              </a:tr>
              <a:tr h="370840">
                <a:tc>
                  <a:txBody>
                    <a:bodyPr/>
                    <a:lstStyle/>
                    <a:p>
                      <a:r>
                        <a:rPr lang="en-IN" dirty="0"/>
                        <a:t>Point 10</a:t>
                      </a:r>
                    </a:p>
                  </a:txBody>
                  <a:tcPr/>
                </a:tc>
                <a:tc>
                  <a:txBody>
                    <a:bodyPr/>
                    <a:lstStyle/>
                    <a:p>
                      <a:pPr algn="r"/>
                      <a:r>
                        <a:rPr lang="en-IN" dirty="0"/>
                        <a:t>-</a:t>
                      </a:r>
                    </a:p>
                  </a:txBody>
                  <a:tcPr/>
                </a:tc>
                <a:tc>
                  <a:txBody>
                    <a:bodyPr/>
                    <a:lstStyle/>
                    <a:p>
                      <a:pPr algn="r"/>
                      <a:r>
                        <a:rPr lang="en-IN" dirty="0"/>
                        <a:t>-</a:t>
                      </a:r>
                    </a:p>
                  </a:txBody>
                  <a:tcPr/>
                </a:tc>
                <a:extLst>
                  <a:ext uri="{0D108BD9-81ED-4DB2-BD59-A6C34878D82A}">
                    <a16:rowId xmlns:a16="http://schemas.microsoft.com/office/drawing/2014/main" val="256662146"/>
                  </a:ext>
                </a:extLst>
              </a:tr>
              <a:tr h="370840">
                <a:tc>
                  <a:txBody>
                    <a:bodyPr/>
                    <a:lstStyle/>
                    <a:p>
                      <a:r>
                        <a:rPr lang="en-IN" dirty="0"/>
                        <a:t>Point 11</a:t>
                      </a:r>
                    </a:p>
                  </a:txBody>
                  <a:tcPr/>
                </a:tc>
                <a:tc>
                  <a:txBody>
                    <a:bodyPr/>
                    <a:lstStyle/>
                    <a:p>
                      <a:pPr algn="r"/>
                      <a:r>
                        <a:rPr lang="en-IN" dirty="0"/>
                        <a:t>-</a:t>
                      </a:r>
                    </a:p>
                  </a:txBody>
                  <a:tcPr/>
                </a:tc>
                <a:tc>
                  <a:txBody>
                    <a:bodyPr/>
                    <a:lstStyle/>
                    <a:p>
                      <a:pPr algn="r"/>
                      <a:r>
                        <a:rPr lang="en-IN" dirty="0"/>
                        <a:t>-</a:t>
                      </a:r>
                    </a:p>
                  </a:txBody>
                  <a:tcPr/>
                </a:tc>
                <a:extLst>
                  <a:ext uri="{0D108BD9-81ED-4DB2-BD59-A6C34878D82A}">
                    <a16:rowId xmlns:a16="http://schemas.microsoft.com/office/drawing/2014/main" val="1647501519"/>
                  </a:ext>
                </a:extLst>
              </a:tr>
              <a:tr h="370840">
                <a:tc>
                  <a:txBody>
                    <a:bodyPr/>
                    <a:lstStyle/>
                    <a:p>
                      <a:r>
                        <a:rPr lang="en-IN" dirty="0"/>
                        <a:t>Point 14</a:t>
                      </a:r>
                    </a:p>
                  </a:txBody>
                  <a:tcPr/>
                </a:tc>
                <a:tc>
                  <a:txBody>
                    <a:bodyPr/>
                    <a:lstStyle/>
                    <a:p>
                      <a:pPr algn="r"/>
                      <a:r>
                        <a:rPr lang="en-IN" dirty="0"/>
                        <a:t>-</a:t>
                      </a:r>
                    </a:p>
                  </a:txBody>
                  <a:tcPr/>
                </a:tc>
                <a:tc>
                  <a:txBody>
                    <a:bodyPr/>
                    <a:lstStyle/>
                    <a:p>
                      <a:pPr algn="r"/>
                      <a:r>
                        <a:rPr lang="en-IN" dirty="0"/>
                        <a:t>-</a:t>
                      </a:r>
                    </a:p>
                  </a:txBody>
                  <a:tcPr/>
                </a:tc>
                <a:extLst>
                  <a:ext uri="{0D108BD9-81ED-4DB2-BD59-A6C34878D82A}">
                    <a16:rowId xmlns:a16="http://schemas.microsoft.com/office/drawing/2014/main" val="4152436308"/>
                  </a:ext>
                </a:extLst>
              </a:tr>
            </a:tbl>
          </a:graphicData>
        </a:graphic>
      </p:graphicFrame>
      <p:sp>
        <p:nvSpPr>
          <p:cNvPr id="7" name="TextBox 6">
            <a:extLst>
              <a:ext uri="{FF2B5EF4-FFF2-40B4-BE49-F238E27FC236}">
                <a16:creationId xmlns:a16="http://schemas.microsoft.com/office/drawing/2014/main" id="{FB9809E4-F20B-48C9-9C3E-DC3C4EBF8CB8}"/>
              </a:ext>
            </a:extLst>
          </p:cNvPr>
          <p:cNvSpPr txBox="1"/>
          <p:nvPr/>
        </p:nvSpPr>
        <p:spPr>
          <a:xfrm>
            <a:off x="609440" y="3429000"/>
            <a:ext cx="3468748" cy="369332"/>
          </a:xfrm>
          <a:prstGeom prst="rect">
            <a:avLst/>
          </a:prstGeom>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IN" dirty="0"/>
              <a:t>Disclosure in Annual Return</a:t>
            </a:r>
          </a:p>
        </p:txBody>
      </p:sp>
      <p:sp>
        <p:nvSpPr>
          <p:cNvPr id="8" name="TextBox 7">
            <a:extLst>
              <a:ext uri="{FF2B5EF4-FFF2-40B4-BE49-F238E27FC236}">
                <a16:creationId xmlns:a16="http://schemas.microsoft.com/office/drawing/2014/main" id="{C2F3BCF3-8E6D-4DD8-974A-BF99FBDBCE53}"/>
              </a:ext>
            </a:extLst>
          </p:cNvPr>
          <p:cNvSpPr txBox="1"/>
          <p:nvPr/>
        </p:nvSpPr>
        <p:spPr>
          <a:xfrm>
            <a:off x="7246540" y="4509120"/>
            <a:ext cx="3744416" cy="92333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gn="just"/>
            <a:r>
              <a:rPr lang="en-IN" dirty="0"/>
              <a:t>Corresponding Credit in respect of Rs. 10,000 not reported in GSTR – 1 will be a dispute</a:t>
            </a:r>
          </a:p>
        </p:txBody>
      </p:sp>
    </p:spTree>
    <p:extLst>
      <p:ext uri="{BB962C8B-B14F-4D97-AF65-F5344CB8AC3E}">
        <p14:creationId xmlns:p14="http://schemas.microsoft.com/office/powerpoint/2010/main" val="2746416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800" dirty="0">
                <a:latin typeface="+mj-lt"/>
              </a:rPr>
              <a:t>Example: 7</a:t>
            </a:r>
            <a:endParaRPr lang="en-US" sz="3800" b="1" dirty="0">
              <a:latin typeface="+mj-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34</a:t>
            </a:fld>
            <a:endParaRPr lang="en-IN" dirty="0"/>
          </a:p>
        </p:txBody>
      </p:sp>
      <p:graphicFrame>
        <p:nvGraphicFramePr>
          <p:cNvPr id="3" name="Table 2">
            <a:extLst>
              <a:ext uri="{FF2B5EF4-FFF2-40B4-BE49-F238E27FC236}">
                <a16:creationId xmlns:a16="http://schemas.microsoft.com/office/drawing/2014/main" id="{9F8D9810-6061-4F9C-828C-8471DA86A432}"/>
              </a:ext>
            </a:extLst>
          </p:cNvPr>
          <p:cNvGraphicFramePr>
            <a:graphicFrameLocks noGrp="1"/>
          </p:cNvGraphicFramePr>
          <p:nvPr>
            <p:extLst>
              <p:ext uri="{D42A27DB-BD31-4B8C-83A1-F6EECF244321}">
                <p14:modId xmlns:p14="http://schemas.microsoft.com/office/powerpoint/2010/main" val="141042524"/>
              </p:ext>
            </p:extLst>
          </p:nvPr>
        </p:nvGraphicFramePr>
        <p:xfrm>
          <a:off x="609440" y="1772816"/>
          <a:ext cx="10813567" cy="1483360"/>
        </p:xfrm>
        <a:graphic>
          <a:graphicData uri="http://schemas.openxmlformats.org/drawingml/2006/table">
            <a:tbl>
              <a:tblPr firstRow="1" bandRow="1">
                <a:tableStyleId>{BC89EF96-8CEA-46FF-86C4-4CE0E7609802}</a:tableStyleId>
              </a:tblPr>
              <a:tblGrid>
                <a:gridCol w="2703391">
                  <a:extLst>
                    <a:ext uri="{9D8B030D-6E8A-4147-A177-3AD203B41FA5}">
                      <a16:colId xmlns:a16="http://schemas.microsoft.com/office/drawing/2014/main" val="3590618183"/>
                    </a:ext>
                  </a:extLst>
                </a:gridCol>
                <a:gridCol w="1351696">
                  <a:extLst>
                    <a:ext uri="{9D8B030D-6E8A-4147-A177-3AD203B41FA5}">
                      <a16:colId xmlns:a16="http://schemas.microsoft.com/office/drawing/2014/main" val="3292218081"/>
                    </a:ext>
                  </a:extLst>
                </a:gridCol>
                <a:gridCol w="1351696">
                  <a:extLst>
                    <a:ext uri="{9D8B030D-6E8A-4147-A177-3AD203B41FA5}">
                      <a16:colId xmlns:a16="http://schemas.microsoft.com/office/drawing/2014/main" val="3833299846"/>
                    </a:ext>
                  </a:extLst>
                </a:gridCol>
                <a:gridCol w="1351696">
                  <a:extLst>
                    <a:ext uri="{9D8B030D-6E8A-4147-A177-3AD203B41FA5}">
                      <a16:colId xmlns:a16="http://schemas.microsoft.com/office/drawing/2014/main" val="3655730778"/>
                    </a:ext>
                  </a:extLst>
                </a:gridCol>
                <a:gridCol w="1351696">
                  <a:extLst>
                    <a:ext uri="{9D8B030D-6E8A-4147-A177-3AD203B41FA5}">
                      <a16:colId xmlns:a16="http://schemas.microsoft.com/office/drawing/2014/main" val="2860549691"/>
                    </a:ext>
                  </a:extLst>
                </a:gridCol>
                <a:gridCol w="1351696">
                  <a:extLst>
                    <a:ext uri="{9D8B030D-6E8A-4147-A177-3AD203B41FA5}">
                      <a16:colId xmlns:a16="http://schemas.microsoft.com/office/drawing/2014/main" val="2169190088"/>
                    </a:ext>
                  </a:extLst>
                </a:gridCol>
                <a:gridCol w="1351696">
                  <a:extLst>
                    <a:ext uri="{9D8B030D-6E8A-4147-A177-3AD203B41FA5}">
                      <a16:colId xmlns:a16="http://schemas.microsoft.com/office/drawing/2014/main" val="2973139534"/>
                    </a:ext>
                  </a:extLst>
                </a:gridCol>
              </a:tblGrid>
              <a:tr h="370840">
                <a:tc rowSpan="2">
                  <a:txBody>
                    <a:bodyPr/>
                    <a:lstStyle/>
                    <a:p>
                      <a:r>
                        <a:rPr lang="en-IN" dirty="0"/>
                        <a:t>Period under Review</a:t>
                      </a:r>
                    </a:p>
                  </a:txBody>
                  <a:tcPr/>
                </a:tc>
                <a:tc gridSpan="2">
                  <a:txBody>
                    <a:bodyPr/>
                    <a:lstStyle/>
                    <a:p>
                      <a:pPr algn="ctr"/>
                      <a:r>
                        <a:rPr lang="en-IN" dirty="0"/>
                        <a:t>GSTR – 3B</a:t>
                      </a:r>
                    </a:p>
                  </a:txBody>
                  <a:tcPr/>
                </a:tc>
                <a:tc hMerge="1">
                  <a:txBody>
                    <a:bodyPr/>
                    <a:lstStyle/>
                    <a:p>
                      <a:endParaRPr lang="en-IN"/>
                    </a:p>
                  </a:txBody>
                  <a:tcPr/>
                </a:tc>
                <a:tc gridSpan="2">
                  <a:txBody>
                    <a:bodyPr/>
                    <a:lstStyle/>
                    <a:p>
                      <a:pPr algn="ctr"/>
                      <a:r>
                        <a:rPr lang="en-IN" dirty="0"/>
                        <a:t>GSTR – 1</a:t>
                      </a:r>
                    </a:p>
                  </a:txBody>
                  <a:tcPr/>
                </a:tc>
                <a:tc hMerge="1">
                  <a:txBody>
                    <a:bodyPr/>
                    <a:lstStyle/>
                    <a:p>
                      <a:endParaRPr lang="en-IN"/>
                    </a:p>
                  </a:txBody>
                  <a:tcPr/>
                </a:tc>
                <a:tc gridSpan="2">
                  <a:txBody>
                    <a:bodyPr/>
                    <a:lstStyle/>
                    <a:p>
                      <a:pPr algn="ctr"/>
                      <a:r>
                        <a:rPr lang="en-IN" dirty="0"/>
                        <a:t>Books of Accounts</a:t>
                      </a:r>
                    </a:p>
                  </a:txBody>
                  <a:tcPr/>
                </a:tc>
                <a:tc hMerge="1">
                  <a:txBody>
                    <a:bodyPr/>
                    <a:lstStyle/>
                    <a:p>
                      <a:endParaRPr lang="en-IN"/>
                    </a:p>
                  </a:txBody>
                  <a:tcPr/>
                </a:tc>
                <a:extLst>
                  <a:ext uri="{0D108BD9-81ED-4DB2-BD59-A6C34878D82A}">
                    <a16:rowId xmlns:a16="http://schemas.microsoft.com/office/drawing/2014/main" val="1199233100"/>
                  </a:ext>
                </a:extLst>
              </a:tr>
              <a:tr h="370840">
                <a:tc vMerge="1">
                  <a:txBody>
                    <a:bodyPr/>
                    <a:lstStyle/>
                    <a:p>
                      <a:endParaRPr lang="en-IN" dirty="0"/>
                    </a:p>
                  </a:txBody>
                  <a:tcPr/>
                </a:tc>
                <a:tc>
                  <a:txBody>
                    <a:bodyPr/>
                    <a:lstStyle/>
                    <a:p>
                      <a:pPr algn="ctr"/>
                      <a:r>
                        <a:rPr lang="en-IN" b="1" dirty="0"/>
                        <a:t>Turnover</a:t>
                      </a:r>
                    </a:p>
                  </a:txBody>
                  <a:tcPr/>
                </a:tc>
                <a:tc>
                  <a:txBody>
                    <a:bodyPr/>
                    <a:lstStyle/>
                    <a:p>
                      <a:pPr algn="ctr"/>
                      <a:r>
                        <a:rPr lang="en-IN" b="1" dirty="0"/>
                        <a:t>Tax</a:t>
                      </a:r>
                    </a:p>
                  </a:txBody>
                  <a:tcPr/>
                </a:tc>
                <a:tc>
                  <a:txBody>
                    <a:bodyPr/>
                    <a:lstStyle/>
                    <a:p>
                      <a:pPr algn="ctr"/>
                      <a:r>
                        <a:rPr lang="en-IN" b="1" dirty="0"/>
                        <a:t>Turnover </a:t>
                      </a:r>
                    </a:p>
                  </a:txBody>
                  <a:tcPr/>
                </a:tc>
                <a:tc>
                  <a:txBody>
                    <a:bodyPr/>
                    <a:lstStyle/>
                    <a:p>
                      <a:pPr algn="ctr"/>
                      <a:r>
                        <a:rPr lang="en-IN" b="1" dirty="0"/>
                        <a:t>Tax</a:t>
                      </a:r>
                    </a:p>
                  </a:txBody>
                  <a:tcPr/>
                </a:tc>
                <a:tc>
                  <a:txBody>
                    <a:bodyPr/>
                    <a:lstStyle/>
                    <a:p>
                      <a:pPr algn="ctr"/>
                      <a:r>
                        <a:rPr lang="en-IN" b="1" dirty="0"/>
                        <a:t>Turnover</a:t>
                      </a:r>
                    </a:p>
                  </a:txBody>
                  <a:tcPr/>
                </a:tc>
                <a:tc>
                  <a:txBody>
                    <a:bodyPr/>
                    <a:lstStyle/>
                    <a:p>
                      <a:pPr algn="ctr"/>
                      <a:r>
                        <a:rPr lang="en-IN" b="1" dirty="0"/>
                        <a:t>Tax</a:t>
                      </a:r>
                    </a:p>
                  </a:txBody>
                  <a:tcPr/>
                </a:tc>
                <a:extLst>
                  <a:ext uri="{0D108BD9-81ED-4DB2-BD59-A6C34878D82A}">
                    <a16:rowId xmlns:a16="http://schemas.microsoft.com/office/drawing/2014/main" val="130460189"/>
                  </a:ext>
                </a:extLst>
              </a:tr>
              <a:tr h="370840">
                <a:tc>
                  <a:txBody>
                    <a:bodyPr/>
                    <a:lstStyle/>
                    <a:p>
                      <a:r>
                        <a:rPr lang="en-IN" dirty="0"/>
                        <a:t>FY 2017 – 18</a:t>
                      </a:r>
                    </a:p>
                  </a:txBody>
                  <a:tcPr/>
                </a:tc>
                <a:tc>
                  <a:txBody>
                    <a:bodyPr/>
                    <a:lstStyle/>
                    <a:p>
                      <a:pPr algn="r"/>
                      <a:r>
                        <a:rPr lang="en-IN" dirty="0"/>
                        <a:t>1,00,000</a:t>
                      </a:r>
                    </a:p>
                  </a:txBody>
                  <a:tcPr/>
                </a:tc>
                <a:tc>
                  <a:txBody>
                    <a:bodyPr/>
                    <a:lstStyle/>
                    <a:p>
                      <a:pPr algn="r"/>
                      <a:r>
                        <a:rPr lang="en-IN" dirty="0"/>
                        <a:t>18,000</a:t>
                      </a:r>
                    </a:p>
                  </a:txBody>
                  <a:tcPr/>
                </a:tc>
                <a:tc>
                  <a:txBody>
                    <a:bodyPr/>
                    <a:lstStyle/>
                    <a:p>
                      <a:pPr algn="r"/>
                      <a:r>
                        <a:rPr lang="en-IN" dirty="0"/>
                        <a:t>1,10,000</a:t>
                      </a:r>
                    </a:p>
                  </a:txBody>
                  <a:tcPr/>
                </a:tc>
                <a:tc>
                  <a:txBody>
                    <a:bodyPr/>
                    <a:lstStyle/>
                    <a:p>
                      <a:pPr algn="r"/>
                      <a:r>
                        <a:rPr lang="en-IN" dirty="0"/>
                        <a:t>19,800</a:t>
                      </a:r>
                    </a:p>
                  </a:txBody>
                  <a:tcPr/>
                </a:tc>
                <a:tc>
                  <a:txBody>
                    <a:bodyPr/>
                    <a:lstStyle/>
                    <a:p>
                      <a:pPr algn="r"/>
                      <a:r>
                        <a:rPr lang="en-IN" dirty="0"/>
                        <a:t>1,00,000</a:t>
                      </a:r>
                    </a:p>
                  </a:txBody>
                  <a:tcPr/>
                </a:tc>
                <a:tc>
                  <a:txBody>
                    <a:bodyPr/>
                    <a:lstStyle/>
                    <a:p>
                      <a:pPr algn="r"/>
                      <a:r>
                        <a:rPr lang="en-IN" dirty="0"/>
                        <a:t>18,000</a:t>
                      </a:r>
                    </a:p>
                  </a:txBody>
                  <a:tcPr/>
                </a:tc>
                <a:extLst>
                  <a:ext uri="{0D108BD9-81ED-4DB2-BD59-A6C34878D82A}">
                    <a16:rowId xmlns:a16="http://schemas.microsoft.com/office/drawing/2014/main" val="1983139191"/>
                  </a:ext>
                </a:extLst>
              </a:tr>
              <a:tr h="370840">
                <a:tc>
                  <a:txBody>
                    <a:bodyPr/>
                    <a:lstStyle/>
                    <a:p>
                      <a:r>
                        <a:rPr lang="en-IN" dirty="0"/>
                        <a:t>FY 2018 – 19</a:t>
                      </a:r>
                    </a:p>
                  </a:txBody>
                  <a:tcPr/>
                </a:tc>
                <a:tc>
                  <a:txBody>
                    <a:bodyPr/>
                    <a:lstStyle/>
                    <a:p>
                      <a:pPr algn="r"/>
                      <a:r>
                        <a:rPr lang="en-IN" dirty="0"/>
                        <a:t>-</a:t>
                      </a:r>
                    </a:p>
                  </a:txBody>
                  <a:tcPr/>
                </a:tc>
                <a:tc>
                  <a:txBody>
                    <a:bodyPr/>
                    <a:lstStyle/>
                    <a:p>
                      <a:pPr algn="r"/>
                      <a:r>
                        <a:rPr lang="en-IN" dirty="0"/>
                        <a:t>-</a:t>
                      </a:r>
                    </a:p>
                  </a:txBody>
                  <a:tcPr/>
                </a:tc>
                <a:tc>
                  <a:txBody>
                    <a:bodyPr/>
                    <a:lstStyle/>
                    <a:p>
                      <a:pPr algn="r"/>
                      <a:r>
                        <a:rPr lang="en-IN" dirty="0"/>
                        <a:t>-</a:t>
                      </a:r>
                    </a:p>
                  </a:txBody>
                  <a:tcPr/>
                </a:tc>
                <a:tc>
                  <a:txBody>
                    <a:bodyPr/>
                    <a:lstStyle/>
                    <a:p>
                      <a:pPr algn="r"/>
                      <a:r>
                        <a:rPr lang="en-IN" dirty="0"/>
                        <a:t>-</a:t>
                      </a:r>
                    </a:p>
                  </a:txBody>
                  <a:tcPr/>
                </a:tc>
                <a:tc>
                  <a:txBody>
                    <a:bodyPr/>
                    <a:lstStyle/>
                    <a:p>
                      <a:pPr algn="r"/>
                      <a:r>
                        <a:rPr lang="en-IN" dirty="0"/>
                        <a:t>-</a:t>
                      </a:r>
                    </a:p>
                  </a:txBody>
                  <a:tcPr/>
                </a:tc>
                <a:tc>
                  <a:txBody>
                    <a:bodyPr/>
                    <a:lstStyle/>
                    <a:p>
                      <a:pPr algn="r"/>
                      <a:r>
                        <a:rPr lang="en-IN" dirty="0"/>
                        <a:t>-</a:t>
                      </a:r>
                    </a:p>
                  </a:txBody>
                  <a:tcPr/>
                </a:tc>
                <a:extLst>
                  <a:ext uri="{0D108BD9-81ED-4DB2-BD59-A6C34878D82A}">
                    <a16:rowId xmlns:a16="http://schemas.microsoft.com/office/drawing/2014/main" val="4170674695"/>
                  </a:ext>
                </a:extLst>
              </a:tr>
            </a:tbl>
          </a:graphicData>
        </a:graphic>
      </p:graphicFrame>
      <p:graphicFrame>
        <p:nvGraphicFramePr>
          <p:cNvPr id="5" name="Table 4">
            <a:extLst>
              <a:ext uri="{FF2B5EF4-FFF2-40B4-BE49-F238E27FC236}">
                <a16:creationId xmlns:a16="http://schemas.microsoft.com/office/drawing/2014/main" id="{75F04578-9350-4F89-8635-83E1F166A5B2}"/>
              </a:ext>
            </a:extLst>
          </p:cNvPr>
          <p:cNvGraphicFramePr>
            <a:graphicFrameLocks noGrp="1"/>
          </p:cNvGraphicFramePr>
          <p:nvPr/>
        </p:nvGraphicFramePr>
        <p:xfrm>
          <a:off x="609440" y="3933056"/>
          <a:ext cx="6061036" cy="2494280"/>
        </p:xfrm>
        <a:graphic>
          <a:graphicData uri="http://schemas.openxmlformats.org/drawingml/2006/table">
            <a:tbl>
              <a:tblPr firstRow="1" bandRow="1">
                <a:tableStyleId>{BC89EF96-8CEA-46FF-86C4-4CE0E7609802}</a:tableStyleId>
              </a:tblPr>
              <a:tblGrid>
                <a:gridCol w="1740556">
                  <a:extLst>
                    <a:ext uri="{9D8B030D-6E8A-4147-A177-3AD203B41FA5}">
                      <a16:colId xmlns:a16="http://schemas.microsoft.com/office/drawing/2014/main" val="1256254664"/>
                    </a:ext>
                  </a:extLst>
                </a:gridCol>
                <a:gridCol w="2160240">
                  <a:extLst>
                    <a:ext uri="{9D8B030D-6E8A-4147-A177-3AD203B41FA5}">
                      <a16:colId xmlns:a16="http://schemas.microsoft.com/office/drawing/2014/main" val="1302250636"/>
                    </a:ext>
                  </a:extLst>
                </a:gridCol>
                <a:gridCol w="2160240">
                  <a:extLst>
                    <a:ext uri="{9D8B030D-6E8A-4147-A177-3AD203B41FA5}">
                      <a16:colId xmlns:a16="http://schemas.microsoft.com/office/drawing/2014/main" val="157772373"/>
                    </a:ext>
                  </a:extLst>
                </a:gridCol>
              </a:tblGrid>
              <a:tr h="370840">
                <a:tc>
                  <a:txBody>
                    <a:bodyPr/>
                    <a:lstStyle/>
                    <a:p>
                      <a:pPr algn="ctr"/>
                      <a:r>
                        <a:rPr lang="en-IN" dirty="0"/>
                        <a:t>Reporting Table</a:t>
                      </a:r>
                    </a:p>
                  </a:txBody>
                  <a:tcPr/>
                </a:tc>
                <a:tc>
                  <a:txBody>
                    <a:bodyPr/>
                    <a:lstStyle/>
                    <a:p>
                      <a:pPr algn="ctr"/>
                      <a:r>
                        <a:rPr lang="en-IN" dirty="0"/>
                        <a:t>Turnover</a:t>
                      </a:r>
                    </a:p>
                  </a:txBody>
                  <a:tcPr/>
                </a:tc>
                <a:tc>
                  <a:txBody>
                    <a:bodyPr/>
                    <a:lstStyle/>
                    <a:p>
                      <a:pPr algn="ctr"/>
                      <a:r>
                        <a:rPr lang="en-IN" dirty="0"/>
                        <a:t>Tax</a:t>
                      </a:r>
                    </a:p>
                  </a:txBody>
                  <a:tcPr/>
                </a:tc>
                <a:extLst>
                  <a:ext uri="{0D108BD9-81ED-4DB2-BD59-A6C34878D82A}">
                    <a16:rowId xmlns:a16="http://schemas.microsoft.com/office/drawing/2014/main" val="1541412082"/>
                  </a:ext>
                </a:extLst>
              </a:tr>
              <a:tr h="370840">
                <a:tc>
                  <a:txBody>
                    <a:bodyPr/>
                    <a:lstStyle/>
                    <a:p>
                      <a:r>
                        <a:rPr lang="en-IN" dirty="0"/>
                        <a:t>Point 4</a:t>
                      </a:r>
                    </a:p>
                  </a:txBody>
                  <a:tcPr/>
                </a:tc>
                <a:tc>
                  <a:txBody>
                    <a:bodyPr/>
                    <a:lstStyle/>
                    <a:p>
                      <a:pPr algn="r"/>
                      <a:r>
                        <a:rPr lang="en-IN" dirty="0"/>
                        <a:t>1,00,000</a:t>
                      </a:r>
                    </a:p>
                  </a:txBody>
                  <a:tcPr/>
                </a:tc>
                <a:tc>
                  <a:txBody>
                    <a:bodyPr/>
                    <a:lstStyle/>
                    <a:p>
                      <a:pPr algn="r"/>
                      <a:r>
                        <a:rPr lang="en-IN" dirty="0"/>
                        <a:t>18,000</a:t>
                      </a:r>
                    </a:p>
                  </a:txBody>
                  <a:tcPr/>
                </a:tc>
                <a:extLst>
                  <a:ext uri="{0D108BD9-81ED-4DB2-BD59-A6C34878D82A}">
                    <a16:rowId xmlns:a16="http://schemas.microsoft.com/office/drawing/2014/main" val="2550939682"/>
                  </a:ext>
                </a:extLst>
              </a:tr>
              <a:tr h="370840">
                <a:tc>
                  <a:txBody>
                    <a:bodyPr/>
                    <a:lstStyle/>
                    <a:p>
                      <a:r>
                        <a:rPr lang="en-IN" dirty="0"/>
                        <a:t>Point 9</a:t>
                      </a:r>
                    </a:p>
                  </a:txBody>
                  <a:tcPr/>
                </a:tc>
                <a:tc>
                  <a:txBody>
                    <a:bodyPr/>
                    <a:lstStyle/>
                    <a:p>
                      <a:pPr algn="r"/>
                      <a:r>
                        <a:rPr lang="en-IN" dirty="0"/>
                        <a:t>-</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IN" dirty="0"/>
                        <a:t>18,000</a:t>
                      </a:r>
                    </a:p>
                  </a:txBody>
                  <a:tcPr/>
                </a:tc>
                <a:extLst>
                  <a:ext uri="{0D108BD9-81ED-4DB2-BD59-A6C34878D82A}">
                    <a16:rowId xmlns:a16="http://schemas.microsoft.com/office/drawing/2014/main" val="4043644078"/>
                  </a:ext>
                </a:extLst>
              </a:tr>
              <a:tr h="370840">
                <a:tc>
                  <a:txBody>
                    <a:bodyPr/>
                    <a:lstStyle/>
                    <a:p>
                      <a:r>
                        <a:rPr lang="en-IN" dirty="0"/>
                        <a:t>Point 10</a:t>
                      </a:r>
                    </a:p>
                  </a:txBody>
                  <a:tcPr/>
                </a:tc>
                <a:tc>
                  <a:txBody>
                    <a:bodyPr/>
                    <a:lstStyle/>
                    <a:p>
                      <a:pPr algn="r"/>
                      <a:r>
                        <a:rPr lang="en-IN" dirty="0"/>
                        <a:t>-</a:t>
                      </a:r>
                    </a:p>
                  </a:txBody>
                  <a:tcPr/>
                </a:tc>
                <a:tc>
                  <a:txBody>
                    <a:bodyPr/>
                    <a:lstStyle/>
                    <a:p>
                      <a:pPr algn="r"/>
                      <a:r>
                        <a:rPr lang="en-IN" dirty="0"/>
                        <a:t>-</a:t>
                      </a:r>
                    </a:p>
                  </a:txBody>
                  <a:tcPr/>
                </a:tc>
                <a:extLst>
                  <a:ext uri="{0D108BD9-81ED-4DB2-BD59-A6C34878D82A}">
                    <a16:rowId xmlns:a16="http://schemas.microsoft.com/office/drawing/2014/main" val="256662146"/>
                  </a:ext>
                </a:extLst>
              </a:tr>
              <a:tr h="370840">
                <a:tc>
                  <a:txBody>
                    <a:bodyPr/>
                    <a:lstStyle/>
                    <a:p>
                      <a:r>
                        <a:rPr lang="en-IN" dirty="0"/>
                        <a:t>Point 11</a:t>
                      </a:r>
                    </a:p>
                  </a:txBody>
                  <a:tcPr/>
                </a:tc>
                <a:tc>
                  <a:txBody>
                    <a:bodyPr/>
                    <a:lstStyle/>
                    <a:p>
                      <a:pPr algn="r"/>
                      <a:r>
                        <a:rPr lang="en-IN" dirty="0"/>
                        <a:t>-</a:t>
                      </a:r>
                    </a:p>
                  </a:txBody>
                  <a:tcPr/>
                </a:tc>
                <a:tc>
                  <a:txBody>
                    <a:bodyPr/>
                    <a:lstStyle/>
                    <a:p>
                      <a:pPr algn="r"/>
                      <a:r>
                        <a:rPr lang="en-IN" dirty="0"/>
                        <a:t>-</a:t>
                      </a:r>
                    </a:p>
                  </a:txBody>
                  <a:tcPr/>
                </a:tc>
                <a:extLst>
                  <a:ext uri="{0D108BD9-81ED-4DB2-BD59-A6C34878D82A}">
                    <a16:rowId xmlns:a16="http://schemas.microsoft.com/office/drawing/2014/main" val="1647501519"/>
                  </a:ext>
                </a:extLst>
              </a:tr>
              <a:tr h="370840">
                <a:tc>
                  <a:txBody>
                    <a:bodyPr/>
                    <a:lstStyle/>
                    <a:p>
                      <a:r>
                        <a:rPr lang="en-IN" dirty="0"/>
                        <a:t>Point 14</a:t>
                      </a:r>
                    </a:p>
                  </a:txBody>
                  <a:tcPr/>
                </a:tc>
                <a:tc>
                  <a:txBody>
                    <a:bodyPr/>
                    <a:lstStyle/>
                    <a:p>
                      <a:pPr algn="r"/>
                      <a:r>
                        <a:rPr lang="en-IN" dirty="0"/>
                        <a:t>-</a:t>
                      </a:r>
                    </a:p>
                  </a:txBody>
                  <a:tcPr/>
                </a:tc>
                <a:tc>
                  <a:txBody>
                    <a:bodyPr/>
                    <a:lstStyle/>
                    <a:p>
                      <a:pPr algn="r"/>
                      <a:r>
                        <a:rPr lang="en-IN" dirty="0"/>
                        <a:t>-</a:t>
                      </a:r>
                    </a:p>
                  </a:txBody>
                  <a:tcPr/>
                </a:tc>
                <a:extLst>
                  <a:ext uri="{0D108BD9-81ED-4DB2-BD59-A6C34878D82A}">
                    <a16:rowId xmlns:a16="http://schemas.microsoft.com/office/drawing/2014/main" val="4152436308"/>
                  </a:ext>
                </a:extLst>
              </a:tr>
            </a:tbl>
          </a:graphicData>
        </a:graphic>
      </p:graphicFrame>
      <p:sp>
        <p:nvSpPr>
          <p:cNvPr id="7" name="TextBox 6">
            <a:extLst>
              <a:ext uri="{FF2B5EF4-FFF2-40B4-BE49-F238E27FC236}">
                <a16:creationId xmlns:a16="http://schemas.microsoft.com/office/drawing/2014/main" id="{FB9809E4-F20B-48C9-9C3E-DC3C4EBF8CB8}"/>
              </a:ext>
            </a:extLst>
          </p:cNvPr>
          <p:cNvSpPr txBox="1"/>
          <p:nvPr/>
        </p:nvSpPr>
        <p:spPr>
          <a:xfrm>
            <a:off x="609440" y="3429000"/>
            <a:ext cx="3468748" cy="369332"/>
          </a:xfrm>
          <a:prstGeom prst="rect">
            <a:avLst/>
          </a:prstGeom>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IN" dirty="0"/>
              <a:t>Disclosure in Annual Return</a:t>
            </a:r>
          </a:p>
        </p:txBody>
      </p:sp>
      <p:sp>
        <p:nvSpPr>
          <p:cNvPr id="8" name="TextBox 7">
            <a:extLst>
              <a:ext uri="{FF2B5EF4-FFF2-40B4-BE49-F238E27FC236}">
                <a16:creationId xmlns:a16="http://schemas.microsoft.com/office/drawing/2014/main" id="{C2F3BCF3-8E6D-4DD8-974A-BF99FBDBCE53}"/>
              </a:ext>
            </a:extLst>
          </p:cNvPr>
          <p:cNvSpPr txBox="1"/>
          <p:nvPr/>
        </p:nvSpPr>
        <p:spPr>
          <a:xfrm>
            <a:off x="7246540" y="4509120"/>
            <a:ext cx="3744416" cy="92333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gn="just"/>
            <a:r>
              <a:rPr lang="en-IN" dirty="0"/>
              <a:t>Reconciliation should be kept ready before hand since Mis-Match to be generated</a:t>
            </a:r>
          </a:p>
        </p:txBody>
      </p:sp>
    </p:spTree>
    <p:extLst>
      <p:ext uri="{BB962C8B-B14F-4D97-AF65-F5344CB8AC3E}">
        <p14:creationId xmlns:p14="http://schemas.microsoft.com/office/powerpoint/2010/main" val="3098997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CFAE8FC-BC29-4502-B79D-B887F56A5C72}"/>
              </a:ext>
            </a:extLst>
          </p:cNvPr>
          <p:cNvSpPr txBox="1"/>
          <p:nvPr/>
        </p:nvSpPr>
        <p:spPr>
          <a:xfrm>
            <a:off x="609441" y="5805264"/>
            <a:ext cx="10813563" cy="731319"/>
          </a:xfrm>
          <a:prstGeom prst="rect">
            <a:avLst/>
          </a:prstGeom>
          <a:ln w="57150"/>
        </p:spPr>
        <p:style>
          <a:lnRef idx="2">
            <a:schemeClr val="accent5"/>
          </a:lnRef>
          <a:fillRef idx="1">
            <a:schemeClr val="lt1"/>
          </a:fillRef>
          <a:effectRef idx="0">
            <a:schemeClr val="accent5"/>
          </a:effectRef>
          <a:fontRef idx="minor">
            <a:schemeClr val="dk1"/>
          </a:fontRef>
        </p:style>
        <p:txBody>
          <a:bodyPr wrap="square" rtlCol="0">
            <a:spAutoFit/>
          </a:bodyPr>
          <a:lstStyle/>
          <a:p>
            <a:endParaRPr lang="en-IN" dirty="0"/>
          </a:p>
        </p:txBody>
      </p:sp>
      <p:sp>
        <p:nvSpPr>
          <p:cNvPr id="2" name="Title 1"/>
          <p:cNvSpPr>
            <a:spLocks noGrp="1"/>
          </p:cNvSpPr>
          <p:nvPr>
            <p:ph type="title"/>
          </p:nvPr>
        </p:nvSpPr>
        <p:spPr/>
        <p:txBody>
          <a:bodyPr>
            <a:normAutofit/>
          </a:bodyPr>
          <a:lstStyle/>
          <a:p>
            <a:r>
              <a:rPr lang="en-IN" sz="3800" dirty="0">
                <a:latin typeface="+mj-lt"/>
              </a:rPr>
              <a:t>Structure of Form 9</a:t>
            </a:r>
            <a:endParaRPr lang="en-US" sz="3800" b="1" dirty="0">
              <a:latin typeface="+mj-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35</a:t>
            </a:fld>
            <a:endParaRPr lang="en-IN" dirty="0"/>
          </a:p>
        </p:txBody>
      </p:sp>
      <p:graphicFrame>
        <p:nvGraphicFramePr>
          <p:cNvPr id="5" name="Table 4">
            <a:extLst>
              <a:ext uri="{FF2B5EF4-FFF2-40B4-BE49-F238E27FC236}">
                <a16:creationId xmlns:a16="http://schemas.microsoft.com/office/drawing/2014/main" id="{BA015608-26CB-4FD0-A53E-440339147AF9}"/>
              </a:ext>
            </a:extLst>
          </p:cNvPr>
          <p:cNvGraphicFramePr>
            <a:graphicFrameLocks noGrp="1"/>
          </p:cNvGraphicFramePr>
          <p:nvPr/>
        </p:nvGraphicFramePr>
        <p:xfrm>
          <a:off x="627676" y="1628800"/>
          <a:ext cx="10795328" cy="4907783"/>
        </p:xfrm>
        <a:graphic>
          <a:graphicData uri="http://schemas.openxmlformats.org/drawingml/2006/table">
            <a:tbl>
              <a:tblPr firstRow="1" bandRow="1">
                <a:tableStyleId>{E8B1032C-EA38-4F05-BA0D-38AFFFC7BED3}</a:tableStyleId>
              </a:tblPr>
              <a:tblGrid>
                <a:gridCol w="1578304">
                  <a:extLst>
                    <a:ext uri="{9D8B030D-6E8A-4147-A177-3AD203B41FA5}">
                      <a16:colId xmlns:a16="http://schemas.microsoft.com/office/drawing/2014/main" val="863291682"/>
                    </a:ext>
                  </a:extLst>
                </a:gridCol>
                <a:gridCol w="9217024">
                  <a:extLst>
                    <a:ext uri="{9D8B030D-6E8A-4147-A177-3AD203B41FA5}">
                      <a16:colId xmlns:a16="http://schemas.microsoft.com/office/drawing/2014/main" val="1613448068"/>
                    </a:ext>
                  </a:extLst>
                </a:gridCol>
              </a:tblGrid>
              <a:tr h="669575">
                <a:tc>
                  <a:txBody>
                    <a:bodyPr/>
                    <a:lstStyle/>
                    <a:p>
                      <a:r>
                        <a:rPr lang="en-IN" sz="2400" dirty="0"/>
                        <a:t>Point No</a:t>
                      </a:r>
                    </a:p>
                  </a:txBody>
                  <a:tcPr/>
                </a:tc>
                <a:tc>
                  <a:txBody>
                    <a:bodyPr/>
                    <a:lstStyle/>
                    <a:p>
                      <a:r>
                        <a:rPr lang="en-IN" sz="2400" dirty="0"/>
                        <a:t>Details to be provided</a:t>
                      </a:r>
                    </a:p>
                  </a:txBody>
                  <a:tcPr/>
                </a:tc>
                <a:extLst>
                  <a:ext uri="{0D108BD9-81ED-4DB2-BD59-A6C34878D82A}">
                    <a16:rowId xmlns:a16="http://schemas.microsoft.com/office/drawing/2014/main" val="841578078"/>
                  </a:ext>
                </a:extLst>
              </a:tr>
              <a:tr h="554561">
                <a:tc>
                  <a:txBody>
                    <a:bodyPr/>
                    <a:lstStyle/>
                    <a:p>
                      <a:r>
                        <a:rPr lang="en-IN" sz="2400" dirty="0"/>
                        <a:t>Point I</a:t>
                      </a:r>
                    </a:p>
                  </a:txBody>
                  <a:tcPr/>
                </a:tc>
                <a:tc>
                  <a:txBody>
                    <a:bodyPr/>
                    <a:lstStyle/>
                    <a:p>
                      <a:r>
                        <a:rPr lang="en-IN" sz="2400" dirty="0"/>
                        <a:t>Basic Details</a:t>
                      </a:r>
                    </a:p>
                  </a:txBody>
                  <a:tcPr/>
                </a:tc>
                <a:extLst>
                  <a:ext uri="{0D108BD9-81ED-4DB2-BD59-A6C34878D82A}">
                    <a16:rowId xmlns:a16="http://schemas.microsoft.com/office/drawing/2014/main" val="1998001476"/>
                  </a:ext>
                </a:extLst>
              </a:tr>
              <a:tr h="775391">
                <a:tc>
                  <a:txBody>
                    <a:bodyPr/>
                    <a:lstStyle/>
                    <a:p>
                      <a:r>
                        <a:rPr lang="en-IN" sz="2400" dirty="0"/>
                        <a:t>Point II</a:t>
                      </a:r>
                    </a:p>
                  </a:txBody>
                  <a:tcPr/>
                </a:tc>
                <a:tc>
                  <a:txBody>
                    <a:bodyPr/>
                    <a:lstStyle/>
                    <a:p>
                      <a:r>
                        <a:rPr lang="en-IN" sz="2400" dirty="0"/>
                        <a:t>Details of Outward Supplies and Inward Supplies made during the Financial Year</a:t>
                      </a:r>
                    </a:p>
                  </a:txBody>
                  <a:tcPr/>
                </a:tc>
                <a:extLst>
                  <a:ext uri="{0D108BD9-81ED-4DB2-BD59-A6C34878D82A}">
                    <a16:rowId xmlns:a16="http://schemas.microsoft.com/office/drawing/2014/main" val="887189109"/>
                  </a:ext>
                </a:extLst>
              </a:tr>
              <a:tr h="545192">
                <a:tc>
                  <a:txBody>
                    <a:bodyPr/>
                    <a:lstStyle/>
                    <a:p>
                      <a:r>
                        <a:rPr lang="en-IN" sz="2400" dirty="0"/>
                        <a:t>Point III</a:t>
                      </a:r>
                    </a:p>
                  </a:txBody>
                  <a:tcPr/>
                </a:tc>
                <a:tc>
                  <a:txBody>
                    <a:bodyPr/>
                    <a:lstStyle/>
                    <a:p>
                      <a:r>
                        <a:rPr lang="en-IN" sz="2400" dirty="0"/>
                        <a:t>Details of ITC for the Financial Year</a:t>
                      </a:r>
                    </a:p>
                  </a:txBody>
                  <a:tcPr/>
                </a:tc>
                <a:extLst>
                  <a:ext uri="{0D108BD9-81ED-4DB2-BD59-A6C34878D82A}">
                    <a16:rowId xmlns:a16="http://schemas.microsoft.com/office/drawing/2014/main" val="2095926309"/>
                  </a:ext>
                </a:extLst>
              </a:tr>
              <a:tr h="775391">
                <a:tc>
                  <a:txBody>
                    <a:bodyPr/>
                    <a:lstStyle/>
                    <a:p>
                      <a:r>
                        <a:rPr lang="en-IN" sz="2400" dirty="0"/>
                        <a:t>Point IV</a:t>
                      </a:r>
                    </a:p>
                  </a:txBody>
                  <a:tcPr/>
                </a:tc>
                <a:tc>
                  <a:txBody>
                    <a:bodyPr/>
                    <a:lstStyle/>
                    <a:p>
                      <a:r>
                        <a:rPr lang="en-IN" sz="2400" dirty="0"/>
                        <a:t>Details of Tax paid as declared in returns filed during the Financial Year</a:t>
                      </a:r>
                    </a:p>
                  </a:txBody>
                  <a:tcPr/>
                </a:tc>
                <a:extLst>
                  <a:ext uri="{0D108BD9-81ED-4DB2-BD59-A6C34878D82A}">
                    <a16:rowId xmlns:a16="http://schemas.microsoft.com/office/drawing/2014/main" val="944394877"/>
                  </a:ext>
                </a:extLst>
              </a:tr>
              <a:tr h="775391">
                <a:tc>
                  <a:txBody>
                    <a:bodyPr/>
                    <a:lstStyle/>
                    <a:p>
                      <a:r>
                        <a:rPr lang="en-IN" sz="2400" dirty="0"/>
                        <a:t>Point V</a:t>
                      </a:r>
                    </a:p>
                  </a:txBody>
                  <a:tcPr/>
                </a:tc>
                <a:tc>
                  <a:txBody>
                    <a:bodyPr/>
                    <a:lstStyle/>
                    <a:p>
                      <a:r>
                        <a:rPr lang="en-IN" sz="2400" dirty="0"/>
                        <a:t>Particulars of the transactions for the previous Financial Year declared in returns of April to March 2019</a:t>
                      </a:r>
                    </a:p>
                  </a:txBody>
                  <a:tcPr/>
                </a:tc>
                <a:extLst>
                  <a:ext uri="{0D108BD9-81ED-4DB2-BD59-A6C34878D82A}">
                    <a16:rowId xmlns:a16="http://schemas.microsoft.com/office/drawing/2014/main" val="609456046"/>
                  </a:ext>
                </a:extLst>
              </a:tr>
              <a:tr h="669575">
                <a:tc>
                  <a:txBody>
                    <a:bodyPr/>
                    <a:lstStyle/>
                    <a:p>
                      <a:r>
                        <a:rPr lang="en-IN" sz="2400" dirty="0"/>
                        <a:t>Point VI</a:t>
                      </a:r>
                    </a:p>
                  </a:txBody>
                  <a:tcPr/>
                </a:tc>
                <a:tc>
                  <a:txBody>
                    <a:bodyPr/>
                    <a:lstStyle/>
                    <a:p>
                      <a:r>
                        <a:rPr lang="en-IN" sz="2400" dirty="0"/>
                        <a:t>Other Information</a:t>
                      </a:r>
                    </a:p>
                  </a:txBody>
                  <a:tcPr/>
                </a:tc>
                <a:extLst>
                  <a:ext uri="{0D108BD9-81ED-4DB2-BD59-A6C34878D82A}">
                    <a16:rowId xmlns:a16="http://schemas.microsoft.com/office/drawing/2014/main" val="3731619705"/>
                  </a:ext>
                </a:extLst>
              </a:tr>
            </a:tbl>
          </a:graphicData>
        </a:graphic>
      </p:graphicFrame>
    </p:spTree>
    <p:extLst>
      <p:ext uri="{BB962C8B-B14F-4D97-AF65-F5344CB8AC3E}">
        <p14:creationId xmlns:p14="http://schemas.microsoft.com/office/powerpoint/2010/main" val="2613234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800" b="1" dirty="0">
                <a:latin typeface="+mj-lt"/>
              </a:rPr>
              <a:t>Point VI – Other Information</a:t>
            </a:r>
            <a:endParaRPr lang="en-US" sz="3800" b="1" dirty="0">
              <a:latin typeface="+mj-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36</a:t>
            </a:fld>
            <a:endParaRPr lang="en-IN" dirty="0"/>
          </a:p>
        </p:txBody>
      </p:sp>
      <p:graphicFrame>
        <p:nvGraphicFramePr>
          <p:cNvPr id="6" name="Table 5">
            <a:extLst>
              <a:ext uri="{FF2B5EF4-FFF2-40B4-BE49-F238E27FC236}">
                <a16:creationId xmlns:a16="http://schemas.microsoft.com/office/drawing/2014/main" id="{A19C1A54-4EF7-4D38-BAC0-12A5A109C0C5}"/>
              </a:ext>
            </a:extLst>
          </p:cNvPr>
          <p:cNvGraphicFramePr>
            <a:graphicFrameLocks noGrp="1"/>
          </p:cNvGraphicFramePr>
          <p:nvPr>
            <p:extLst>
              <p:ext uri="{D42A27DB-BD31-4B8C-83A1-F6EECF244321}">
                <p14:modId xmlns:p14="http://schemas.microsoft.com/office/powerpoint/2010/main" val="2524010828"/>
              </p:ext>
            </p:extLst>
          </p:nvPr>
        </p:nvGraphicFramePr>
        <p:xfrm>
          <a:off x="633004" y="1725748"/>
          <a:ext cx="10789999" cy="4223532"/>
        </p:xfrm>
        <a:graphic>
          <a:graphicData uri="http://schemas.openxmlformats.org/drawingml/2006/table">
            <a:tbl>
              <a:tblPr firstRow="1" bandRow="1">
                <a:tableStyleId>{E8B1032C-EA38-4F05-BA0D-38AFFFC7BED3}</a:tableStyleId>
              </a:tblPr>
              <a:tblGrid>
                <a:gridCol w="780888">
                  <a:extLst>
                    <a:ext uri="{9D8B030D-6E8A-4147-A177-3AD203B41FA5}">
                      <a16:colId xmlns:a16="http://schemas.microsoft.com/office/drawing/2014/main" val="2614732198"/>
                    </a:ext>
                  </a:extLst>
                </a:gridCol>
                <a:gridCol w="3312368">
                  <a:extLst>
                    <a:ext uri="{9D8B030D-6E8A-4147-A177-3AD203B41FA5}">
                      <a16:colId xmlns:a16="http://schemas.microsoft.com/office/drawing/2014/main" val="1014749239"/>
                    </a:ext>
                  </a:extLst>
                </a:gridCol>
                <a:gridCol w="6696743">
                  <a:extLst>
                    <a:ext uri="{9D8B030D-6E8A-4147-A177-3AD203B41FA5}">
                      <a16:colId xmlns:a16="http://schemas.microsoft.com/office/drawing/2014/main" val="2666768028"/>
                    </a:ext>
                  </a:extLst>
                </a:gridCol>
              </a:tblGrid>
              <a:tr h="297771">
                <a:tc>
                  <a:txBody>
                    <a:bodyPr/>
                    <a:lstStyle/>
                    <a:p>
                      <a:r>
                        <a:rPr lang="en-IN" sz="2200" dirty="0"/>
                        <a:t>Pt VI</a:t>
                      </a:r>
                    </a:p>
                  </a:txBody>
                  <a:tcPr/>
                </a:tc>
                <a:tc>
                  <a:txBody>
                    <a:bodyPr/>
                    <a:lstStyle/>
                    <a:p>
                      <a:r>
                        <a:rPr lang="en-IN" sz="2200" dirty="0"/>
                        <a:t>Particulars</a:t>
                      </a:r>
                    </a:p>
                  </a:txBody>
                  <a:tcPr/>
                </a:tc>
                <a:tc>
                  <a:txBody>
                    <a:bodyPr/>
                    <a:lstStyle/>
                    <a:p>
                      <a:r>
                        <a:rPr lang="en-IN" sz="2200" dirty="0"/>
                        <a:t>Instruction and Issues</a:t>
                      </a:r>
                    </a:p>
                  </a:txBody>
                  <a:tcPr/>
                </a:tc>
                <a:extLst>
                  <a:ext uri="{0D108BD9-81ED-4DB2-BD59-A6C34878D82A}">
                    <a16:rowId xmlns:a16="http://schemas.microsoft.com/office/drawing/2014/main" val="4019118699"/>
                  </a:ext>
                </a:extLst>
              </a:tr>
              <a:tr h="1358412">
                <a:tc>
                  <a:txBody>
                    <a:bodyPr/>
                    <a:lstStyle/>
                    <a:p>
                      <a:pPr algn="ctr">
                        <a:spcBef>
                          <a:spcPts val="600"/>
                        </a:spcBef>
                      </a:pPr>
                      <a:r>
                        <a:rPr lang="en-IN" sz="2200" dirty="0"/>
                        <a:t>15 (A to D)</a:t>
                      </a:r>
                    </a:p>
                  </a:txBody>
                  <a:tcPr/>
                </a:tc>
                <a:tc>
                  <a:txBody>
                    <a:bodyPr/>
                    <a:lstStyle/>
                    <a:p>
                      <a:pPr algn="just">
                        <a:spcBef>
                          <a:spcPts val="600"/>
                        </a:spcBef>
                      </a:pPr>
                      <a:r>
                        <a:rPr lang="en-IN" sz="2200" dirty="0"/>
                        <a:t>Particulars Refunds filed during the year</a:t>
                      </a:r>
                    </a:p>
                  </a:txBody>
                  <a:tcPr/>
                </a:tc>
                <a:tc>
                  <a:txBody>
                    <a:bodyPr/>
                    <a:lstStyle/>
                    <a:p>
                      <a:pPr marL="0" indent="0" algn="just">
                        <a:spcBef>
                          <a:spcPts val="600"/>
                        </a:spcBef>
                        <a:buFont typeface="Wingdings" panose="05000000000000000000" pitchFamily="2" charset="2"/>
                        <a:buNone/>
                      </a:pPr>
                      <a:r>
                        <a:rPr lang="en-IN" sz="2200" u="none" dirty="0"/>
                        <a:t>Aggregate value of refunds claimed, sanctioned, rejected and pending for processing shall be declared here. Refund claimed will be the aggregate value of all the refund claims filed in the financial year and will include refunds which have been sanctioned, rejected or are pending for processing</a:t>
                      </a:r>
                    </a:p>
                  </a:txBody>
                  <a:tcPr/>
                </a:tc>
                <a:extLst>
                  <a:ext uri="{0D108BD9-81ED-4DB2-BD59-A6C34878D82A}">
                    <a16:rowId xmlns:a16="http://schemas.microsoft.com/office/drawing/2014/main" val="2372610157"/>
                  </a:ext>
                </a:extLst>
              </a:tr>
              <a:tr h="1358412">
                <a:tc>
                  <a:txBody>
                    <a:bodyPr/>
                    <a:lstStyle/>
                    <a:p>
                      <a:pPr algn="ctr">
                        <a:spcBef>
                          <a:spcPts val="600"/>
                        </a:spcBef>
                      </a:pPr>
                      <a:r>
                        <a:rPr lang="en-IN" sz="2200" dirty="0"/>
                        <a:t>15 (E to G)</a:t>
                      </a:r>
                    </a:p>
                  </a:txBody>
                  <a:tcPr/>
                </a:tc>
                <a:tc>
                  <a:txBody>
                    <a:bodyPr/>
                    <a:lstStyle/>
                    <a:p>
                      <a:pPr algn="just">
                        <a:spcBef>
                          <a:spcPts val="600"/>
                        </a:spcBef>
                      </a:pPr>
                      <a:r>
                        <a:rPr lang="en-IN" sz="2200" dirty="0"/>
                        <a:t>Particulars of Demand of Taxes during the year</a:t>
                      </a:r>
                    </a:p>
                  </a:txBody>
                  <a:tcPr/>
                </a:tc>
                <a:tc>
                  <a:txBody>
                    <a:bodyPr/>
                    <a:lstStyle/>
                    <a:p>
                      <a:pPr marL="0" indent="0" algn="just">
                        <a:spcBef>
                          <a:spcPts val="600"/>
                        </a:spcBef>
                        <a:buFont typeface="Wingdings" panose="05000000000000000000" pitchFamily="2" charset="2"/>
                        <a:buNone/>
                      </a:pPr>
                      <a:r>
                        <a:rPr lang="en-IN" sz="2200" u="none" dirty="0"/>
                        <a:t>Aggregate value of demands of taxes for which an order confirming the demand has been issued by the adjudicating authority shall be declared here</a:t>
                      </a:r>
                    </a:p>
                  </a:txBody>
                  <a:tcPr/>
                </a:tc>
                <a:extLst>
                  <a:ext uri="{0D108BD9-81ED-4DB2-BD59-A6C34878D82A}">
                    <a16:rowId xmlns:a16="http://schemas.microsoft.com/office/drawing/2014/main" val="3746137765"/>
                  </a:ext>
                </a:extLst>
              </a:tr>
            </a:tbl>
          </a:graphicData>
        </a:graphic>
      </p:graphicFrame>
    </p:spTree>
    <p:extLst>
      <p:ext uri="{BB962C8B-B14F-4D97-AF65-F5344CB8AC3E}">
        <p14:creationId xmlns:p14="http://schemas.microsoft.com/office/powerpoint/2010/main" val="1547511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800" b="1" dirty="0">
                <a:latin typeface="+mj-lt"/>
              </a:rPr>
              <a:t>Point VI – Other Information</a:t>
            </a:r>
            <a:endParaRPr lang="en-US" sz="3800" b="1" dirty="0">
              <a:latin typeface="+mj-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37</a:t>
            </a:fld>
            <a:endParaRPr lang="en-IN" dirty="0"/>
          </a:p>
        </p:txBody>
      </p:sp>
      <p:graphicFrame>
        <p:nvGraphicFramePr>
          <p:cNvPr id="6" name="Table 5">
            <a:extLst>
              <a:ext uri="{FF2B5EF4-FFF2-40B4-BE49-F238E27FC236}">
                <a16:creationId xmlns:a16="http://schemas.microsoft.com/office/drawing/2014/main" id="{A19C1A54-4EF7-4D38-BAC0-12A5A109C0C5}"/>
              </a:ext>
            </a:extLst>
          </p:cNvPr>
          <p:cNvGraphicFramePr>
            <a:graphicFrameLocks noGrp="1"/>
          </p:cNvGraphicFramePr>
          <p:nvPr>
            <p:extLst>
              <p:ext uri="{D42A27DB-BD31-4B8C-83A1-F6EECF244321}">
                <p14:modId xmlns:p14="http://schemas.microsoft.com/office/powerpoint/2010/main" val="2520521199"/>
              </p:ext>
            </p:extLst>
          </p:nvPr>
        </p:nvGraphicFramePr>
        <p:xfrm>
          <a:off x="633004" y="1556792"/>
          <a:ext cx="10789999" cy="4837236"/>
        </p:xfrm>
        <a:graphic>
          <a:graphicData uri="http://schemas.openxmlformats.org/drawingml/2006/table">
            <a:tbl>
              <a:tblPr firstRow="1" bandRow="1">
                <a:tableStyleId>{E8B1032C-EA38-4F05-BA0D-38AFFFC7BED3}</a:tableStyleId>
              </a:tblPr>
              <a:tblGrid>
                <a:gridCol w="780888">
                  <a:extLst>
                    <a:ext uri="{9D8B030D-6E8A-4147-A177-3AD203B41FA5}">
                      <a16:colId xmlns:a16="http://schemas.microsoft.com/office/drawing/2014/main" val="2614732198"/>
                    </a:ext>
                  </a:extLst>
                </a:gridCol>
                <a:gridCol w="3312368">
                  <a:extLst>
                    <a:ext uri="{9D8B030D-6E8A-4147-A177-3AD203B41FA5}">
                      <a16:colId xmlns:a16="http://schemas.microsoft.com/office/drawing/2014/main" val="1014749239"/>
                    </a:ext>
                  </a:extLst>
                </a:gridCol>
                <a:gridCol w="6696743">
                  <a:extLst>
                    <a:ext uri="{9D8B030D-6E8A-4147-A177-3AD203B41FA5}">
                      <a16:colId xmlns:a16="http://schemas.microsoft.com/office/drawing/2014/main" val="2666768028"/>
                    </a:ext>
                  </a:extLst>
                </a:gridCol>
              </a:tblGrid>
              <a:tr h="297771">
                <a:tc>
                  <a:txBody>
                    <a:bodyPr/>
                    <a:lstStyle/>
                    <a:p>
                      <a:r>
                        <a:rPr lang="en-IN" sz="2200" dirty="0"/>
                        <a:t>Pt VI</a:t>
                      </a:r>
                    </a:p>
                  </a:txBody>
                  <a:tcPr/>
                </a:tc>
                <a:tc>
                  <a:txBody>
                    <a:bodyPr/>
                    <a:lstStyle/>
                    <a:p>
                      <a:r>
                        <a:rPr lang="en-IN" sz="2200" dirty="0"/>
                        <a:t>Particulars</a:t>
                      </a:r>
                    </a:p>
                  </a:txBody>
                  <a:tcPr/>
                </a:tc>
                <a:tc>
                  <a:txBody>
                    <a:bodyPr/>
                    <a:lstStyle/>
                    <a:p>
                      <a:r>
                        <a:rPr lang="en-IN" sz="2200" dirty="0"/>
                        <a:t>Instruction and Issues</a:t>
                      </a:r>
                    </a:p>
                  </a:txBody>
                  <a:tcPr/>
                </a:tc>
                <a:extLst>
                  <a:ext uri="{0D108BD9-81ED-4DB2-BD59-A6C34878D82A}">
                    <a16:rowId xmlns:a16="http://schemas.microsoft.com/office/drawing/2014/main" val="4019118699"/>
                  </a:ext>
                </a:extLst>
              </a:tr>
              <a:tr h="1358412">
                <a:tc>
                  <a:txBody>
                    <a:bodyPr/>
                    <a:lstStyle/>
                    <a:p>
                      <a:pPr algn="ctr">
                        <a:spcBef>
                          <a:spcPts val="600"/>
                        </a:spcBef>
                      </a:pPr>
                      <a:r>
                        <a:rPr lang="en-IN" sz="2200" dirty="0"/>
                        <a:t>16A</a:t>
                      </a:r>
                    </a:p>
                  </a:txBody>
                  <a:tcPr/>
                </a:tc>
                <a:tc>
                  <a:txBody>
                    <a:bodyPr/>
                    <a:lstStyle/>
                    <a:p>
                      <a:pPr algn="just">
                        <a:spcBef>
                          <a:spcPts val="600"/>
                        </a:spcBef>
                      </a:pPr>
                      <a:r>
                        <a:rPr lang="en-IN" sz="2200" dirty="0"/>
                        <a:t>Supplies received from Composition Dealers</a:t>
                      </a:r>
                    </a:p>
                  </a:txBody>
                  <a:tcPr/>
                </a:tc>
                <a:tc>
                  <a:txBody>
                    <a:bodyPr/>
                    <a:lstStyle/>
                    <a:p>
                      <a:pPr marL="0" indent="0" algn="just">
                        <a:spcBef>
                          <a:spcPts val="600"/>
                        </a:spcBef>
                        <a:buFont typeface="Wingdings" panose="05000000000000000000" pitchFamily="2" charset="2"/>
                        <a:buNone/>
                      </a:pPr>
                      <a:r>
                        <a:rPr lang="en-IN" sz="2000" u="none" dirty="0"/>
                        <a:t>Aggregate value of supplies received from composition taxpayers shall be declared here. Table 5 of FORM GSTR-3B may be used for filling up these details.</a:t>
                      </a:r>
                    </a:p>
                  </a:txBody>
                  <a:tcPr/>
                </a:tc>
                <a:extLst>
                  <a:ext uri="{0D108BD9-81ED-4DB2-BD59-A6C34878D82A}">
                    <a16:rowId xmlns:a16="http://schemas.microsoft.com/office/drawing/2014/main" val="2372610157"/>
                  </a:ext>
                </a:extLst>
              </a:tr>
              <a:tr h="1358412">
                <a:tc>
                  <a:txBody>
                    <a:bodyPr/>
                    <a:lstStyle/>
                    <a:p>
                      <a:pPr algn="ctr">
                        <a:spcBef>
                          <a:spcPts val="600"/>
                        </a:spcBef>
                      </a:pPr>
                      <a:r>
                        <a:rPr lang="en-IN" sz="2200" dirty="0"/>
                        <a:t>16B</a:t>
                      </a:r>
                    </a:p>
                  </a:txBody>
                  <a:tcPr/>
                </a:tc>
                <a:tc>
                  <a:txBody>
                    <a:bodyPr/>
                    <a:lstStyle/>
                    <a:p>
                      <a:pPr algn="just">
                        <a:spcBef>
                          <a:spcPts val="600"/>
                        </a:spcBef>
                      </a:pPr>
                      <a:r>
                        <a:rPr lang="en-IN" sz="2200" dirty="0"/>
                        <a:t>Deemed Supply under section 143</a:t>
                      </a:r>
                    </a:p>
                  </a:txBody>
                  <a:tcPr/>
                </a:tc>
                <a:tc>
                  <a:txBody>
                    <a:bodyPr/>
                    <a:lstStyle/>
                    <a:p>
                      <a:pPr marL="0" indent="0" algn="just">
                        <a:spcBef>
                          <a:spcPts val="600"/>
                        </a:spcBef>
                        <a:buFont typeface="Wingdings" panose="05000000000000000000" pitchFamily="2" charset="2"/>
                        <a:buNone/>
                      </a:pPr>
                      <a:r>
                        <a:rPr lang="en-IN" sz="2000" u="none" dirty="0"/>
                        <a:t>Aggregate value of all deemed supplies from the principal to the job-worker in terms of sub-section (3) and sub-section (4) of Section 143 of the CGST Act shall be declared here. </a:t>
                      </a:r>
                      <a:r>
                        <a:rPr lang="en-IN" sz="2000" b="1" u="none" dirty="0">
                          <a:solidFill>
                            <a:srgbClr val="C00000"/>
                          </a:solidFill>
                        </a:rPr>
                        <a:t>Not applicable for 2017-18</a:t>
                      </a:r>
                    </a:p>
                  </a:txBody>
                  <a:tcPr/>
                </a:tc>
                <a:extLst>
                  <a:ext uri="{0D108BD9-81ED-4DB2-BD59-A6C34878D82A}">
                    <a16:rowId xmlns:a16="http://schemas.microsoft.com/office/drawing/2014/main" val="3746137765"/>
                  </a:ext>
                </a:extLst>
              </a:tr>
              <a:tr h="1358412">
                <a:tc>
                  <a:txBody>
                    <a:bodyPr/>
                    <a:lstStyle/>
                    <a:p>
                      <a:pPr algn="ctr">
                        <a:spcBef>
                          <a:spcPts val="600"/>
                        </a:spcBef>
                      </a:pPr>
                      <a:r>
                        <a:rPr lang="en-IN" sz="2200" dirty="0"/>
                        <a:t>16C</a:t>
                      </a:r>
                    </a:p>
                  </a:txBody>
                  <a:tcPr/>
                </a:tc>
                <a:tc>
                  <a:txBody>
                    <a:bodyPr/>
                    <a:lstStyle/>
                    <a:p>
                      <a:pPr algn="just">
                        <a:spcBef>
                          <a:spcPts val="600"/>
                        </a:spcBef>
                      </a:pPr>
                      <a:r>
                        <a:rPr lang="en-IN" sz="2200" dirty="0"/>
                        <a:t>Goods sent on approval basis but not returned</a:t>
                      </a:r>
                    </a:p>
                  </a:txBody>
                  <a:tcPr/>
                </a:tc>
                <a:tc>
                  <a:txBody>
                    <a:bodyPr/>
                    <a:lstStyle/>
                    <a:p>
                      <a:pPr marL="0" indent="0" algn="just">
                        <a:spcBef>
                          <a:spcPts val="600"/>
                        </a:spcBef>
                        <a:buFont typeface="Wingdings" panose="05000000000000000000" pitchFamily="2" charset="2"/>
                        <a:buNone/>
                      </a:pPr>
                      <a:r>
                        <a:rPr lang="en-IN" sz="2000" u="none" dirty="0"/>
                        <a:t>Aggregate value of all deemed supplies for goods which were sent on approval basis but were not returned to the principal supplier within one eighty days of such supply shall be declared here. </a:t>
                      </a:r>
                      <a:r>
                        <a:rPr lang="en-IN" sz="2000" b="1" u="none" dirty="0">
                          <a:solidFill>
                            <a:srgbClr val="C00000"/>
                          </a:solidFill>
                        </a:rPr>
                        <a:t>Not applicable for 2017-18</a:t>
                      </a:r>
                      <a:endParaRPr lang="en-IN" sz="2000" u="none" dirty="0"/>
                    </a:p>
                  </a:txBody>
                  <a:tcPr/>
                </a:tc>
                <a:extLst>
                  <a:ext uri="{0D108BD9-81ED-4DB2-BD59-A6C34878D82A}">
                    <a16:rowId xmlns:a16="http://schemas.microsoft.com/office/drawing/2014/main" val="3308448590"/>
                  </a:ext>
                </a:extLst>
              </a:tr>
            </a:tbl>
          </a:graphicData>
        </a:graphic>
      </p:graphicFrame>
    </p:spTree>
    <p:extLst>
      <p:ext uri="{BB962C8B-B14F-4D97-AF65-F5344CB8AC3E}">
        <p14:creationId xmlns:p14="http://schemas.microsoft.com/office/powerpoint/2010/main" val="995601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800" b="1" dirty="0">
                <a:latin typeface="+mj-lt"/>
              </a:rPr>
              <a:t>Point VI – Other Information</a:t>
            </a:r>
            <a:endParaRPr lang="en-US" sz="3800" b="1" dirty="0">
              <a:latin typeface="+mj-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38</a:t>
            </a:fld>
            <a:endParaRPr lang="en-IN" dirty="0"/>
          </a:p>
        </p:txBody>
      </p:sp>
      <p:graphicFrame>
        <p:nvGraphicFramePr>
          <p:cNvPr id="6" name="Table 5">
            <a:extLst>
              <a:ext uri="{FF2B5EF4-FFF2-40B4-BE49-F238E27FC236}">
                <a16:creationId xmlns:a16="http://schemas.microsoft.com/office/drawing/2014/main" id="{A19C1A54-4EF7-4D38-BAC0-12A5A109C0C5}"/>
              </a:ext>
            </a:extLst>
          </p:cNvPr>
          <p:cNvGraphicFramePr>
            <a:graphicFrameLocks noGrp="1"/>
          </p:cNvGraphicFramePr>
          <p:nvPr>
            <p:extLst>
              <p:ext uri="{D42A27DB-BD31-4B8C-83A1-F6EECF244321}">
                <p14:modId xmlns:p14="http://schemas.microsoft.com/office/powerpoint/2010/main" val="2242763230"/>
              </p:ext>
            </p:extLst>
          </p:nvPr>
        </p:nvGraphicFramePr>
        <p:xfrm>
          <a:off x="633004" y="1556792"/>
          <a:ext cx="10789999" cy="4815840"/>
        </p:xfrm>
        <a:graphic>
          <a:graphicData uri="http://schemas.openxmlformats.org/drawingml/2006/table">
            <a:tbl>
              <a:tblPr firstRow="1" bandRow="1">
                <a:tableStyleId>{E8B1032C-EA38-4F05-BA0D-38AFFFC7BED3}</a:tableStyleId>
              </a:tblPr>
              <a:tblGrid>
                <a:gridCol w="780888">
                  <a:extLst>
                    <a:ext uri="{9D8B030D-6E8A-4147-A177-3AD203B41FA5}">
                      <a16:colId xmlns:a16="http://schemas.microsoft.com/office/drawing/2014/main" val="2614732198"/>
                    </a:ext>
                  </a:extLst>
                </a:gridCol>
                <a:gridCol w="3312368">
                  <a:extLst>
                    <a:ext uri="{9D8B030D-6E8A-4147-A177-3AD203B41FA5}">
                      <a16:colId xmlns:a16="http://schemas.microsoft.com/office/drawing/2014/main" val="1014749239"/>
                    </a:ext>
                  </a:extLst>
                </a:gridCol>
                <a:gridCol w="6696743">
                  <a:extLst>
                    <a:ext uri="{9D8B030D-6E8A-4147-A177-3AD203B41FA5}">
                      <a16:colId xmlns:a16="http://schemas.microsoft.com/office/drawing/2014/main" val="2666768028"/>
                    </a:ext>
                  </a:extLst>
                </a:gridCol>
              </a:tblGrid>
              <a:tr h="297771">
                <a:tc>
                  <a:txBody>
                    <a:bodyPr/>
                    <a:lstStyle/>
                    <a:p>
                      <a:r>
                        <a:rPr lang="en-IN" sz="2200" dirty="0"/>
                        <a:t>Pt VI</a:t>
                      </a:r>
                    </a:p>
                  </a:txBody>
                  <a:tcPr/>
                </a:tc>
                <a:tc>
                  <a:txBody>
                    <a:bodyPr/>
                    <a:lstStyle/>
                    <a:p>
                      <a:r>
                        <a:rPr lang="en-IN" sz="2200" dirty="0"/>
                        <a:t>Particulars</a:t>
                      </a:r>
                    </a:p>
                  </a:txBody>
                  <a:tcPr/>
                </a:tc>
                <a:tc>
                  <a:txBody>
                    <a:bodyPr/>
                    <a:lstStyle/>
                    <a:p>
                      <a:r>
                        <a:rPr lang="en-IN" sz="2200" dirty="0"/>
                        <a:t>Instruction and Issues</a:t>
                      </a:r>
                    </a:p>
                  </a:txBody>
                  <a:tcPr/>
                </a:tc>
                <a:extLst>
                  <a:ext uri="{0D108BD9-81ED-4DB2-BD59-A6C34878D82A}">
                    <a16:rowId xmlns:a16="http://schemas.microsoft.com/office/drawing/2014/main" val="4019118699"/>
                  </a:ext>
                </a:extLst>
              </a:tr>
              <a:tr h="1358412">
                <a:tc>
                  <a:txBody>
                    <a:bodyPr/>
                    <a:lstStyle/>
                    <a:p>
                      <a:pPr algn="ctr">
                        <a:spcBef>
                          <a:spcPts val="600"/>
                        </a:spcBef>
                      </a:pPr>
                      <a:r>
                        <a:rPr lang="en-IN" sz="2200" dirty="0"/>
                        <a:t>17</a:t>
                      </a:r>
                    </a:p>
                  </a:txBody>
                  <a:tcPr/>
                </a:tc>
                <a:tc>
                  <a:txBody>
                    <a:bodyPr/>
                    <a:lstStyle/>
                    <a:p>
                      <a:pPr algn="just">
                        <a:spcBef>
                          <a:spcPts val="600"/>
                        </a:spcBef>
                      </a:pPr>
                      <a:r>
                        <a:rPr lang="en-IN" sz="2200" dirty="0"/>
                        <a:t>HSN Wise Summary of Outward Supplies</a:t>
                      </a:r>
                    </a:p>
                  </a:txBody>
                  <a:tcPr/>
                </a:tc>
                <a:tc rowSpan="2">
                  <a:txBody>
                    <a:bodyPr/>
                    <a:lstStyle/>
                    <a:p>
                      <a:pPr marL="342900" indent="-342900" algn="just">
                        <a:spcBef>
                          <a:spcPts val="600"/>
                        </a:spcBef>
                        <a:buFont typeface="Wingdings" panose="05000000000000000000" pitchFamily="2" charset="2"/>
                        <a:buChar char="§"/>
                      </a:pPr>
                      <a:r>
                        <a:rPr lang="en-IN" sz="2000" u="none" dirty="0"/>
                        <a:t>Summary of supplies effected and received against a particular HSN code to be reported</a:t>
                      </a:r>
                    </a:p>
                    <a:p>
                      <a:pPr marL="342900" indent="-342900" algn="just">
                        <a:spcBef>
                          <a:spcPts val="600"/>
                        </a:spcBef>
                        <a:buFont typeface="Wingdings" panose="05000000000000000000" pitchFamily="2" charset="2"/>
                        <a:buChar char="§"/>
                      </a:pPr>
                      <a:r>
                        <a:rPr lang="en-IN" sz="2000" u="none" dirty="0"/>
                        <a:t>It will be optional for taxpayers having annual turnover upto Rs. 1.50 Cr</a:t>
                      </a:r>
                    </a:p>
                    <a:p>
                      <a:pPr marL="342900" indent="-342900" algn="just">
                        <a:spcBef>
                          <a:spcPts val="600"/>
                        </a:spcBef>
                        <a:buFont typeface="Wingdings" panose="05000000000000000000" pitchFamily="2" charset="2"/>
                        <a:buChar char="§"/>
                      </a:pPr>
                      <a:r>
                        <a:rPr lang="en-IN" sz="2000" u="none" dirty="0"/>
                        <a:t>Taxpayers having annual turnover in the preceding year above Rs 1.50 Cr but upto Rs 5.00 Cr and at four digits’ level</a:t>
                      </a:r>
                    </a:p>
                    <a:p>
                      <a:pPr marL="342900" indent="-342900" algn="just">
                        <a:spcBef>
                          <a:spcPts val="600"/>
                        </a:spcBef>
                        <a:buFont typeface="Wingdings" panose="05000000000000000000" pitchFamily="2" charset="2"/>
                        <a:buChar char="§"/>
                      </a:pPr>
                      <a:r>
                        <a:rPr lang="en-IN" sz="2000" u="none" dirty="0"/>
                        <a:t>UQC details to be furnished only for supply of goods. Quantity is to be reported net of returns</a:t>
                      </a:r>
                    </a:p>
                    <a:p>
                      <a:pPr marL="342900" indent="-342900" algn="just">
                        <a:spcBef>
                          <a:spcPts val="600"/>
                        </a:spcBef>
                        <a:buFont typeface="Wingdings" panose="05000000000000000000" pitchFamily="2" charset="2"/>
                        <a:buChar char="§"/>
                      </a:pPr>
                      <a:r>
                        <a:rPr lang="en-IN" sz="2000" u="none" dirty="0"/>
                        <a:t>Declaration only for those inward supplies which in value independently account for 10 % or more of the total value of inward supplies</a:t>
                      </a:r>
                    </a:p>
                  </a:txBody>
                  <a:tcPr/>
                </a:tc>
                <a:extLst>
                  <a:ext uri="{0D108BD9-81ED-4DB2-BD59-A6C34878D82A}">
                    <a16:rowId xmlns:a16="http://schemas.microsoft.com/office/drawing/2014/main" val="2372610157"/>
                  </a:ext>
                </a:extLst>
              </a:tr>
              <a:tr h="1358412">
                <a:tc>
                  <a:txBody>
                    <a:bodyPr/>
                    <a:lstStyle/>
                    <a:p>
                      <a:pPr algn="ctr">
                        <a:spcBef>
                          <a:spcPts val="600"/>
                        </a:spcBef>
                      </a:pPr>
                      <a:r>
                        <a:rPr lang="en-IN" sz="2200" dirty="0"/>
                        <a:t>18</a:t>
                      </a:r>
                    </a:p>
                  </a:txBody>
                  <a:tcPr/>
                </a:tc>
                <a:tc>
                  <a:txBody>
                    <a:bodyPr/>
                    <a:lstStyle/>
                    <a:p>
                      <a:pPr algn="just">
                        <a:spcBef>
                          <a:spcPts val="600"/>
                        </a:spcBef>
                      </a:pPr>
                      <a:r>
                        <a:rPr lang="en-IN" sz="2200" dirty="0"/>
                        <a:t>HSN Wise Summary of Inward Supplies</a:t>
                      </a:r>
                    </a:p>
                  </a:txBody>
                  <a:tcPr/>
                </a:tc>
                <a:tc vMerge="1">
                  <a:txBody>
                    <a:bodyPr/>
                    <a:lstStyle/>
                    <a:p>
                      <a:pPr marL="0" indent="0" algn="just">
                        <a:spcBef>
                          <a:spcPts val="600"/>
                        </a:spcBef>
                        <a:buFont typeface="Wingdings" panose="05000000000000000000" pitchFamily="2" charset="2"/>
                        <a:buNone/>
                      </a:pPr>
                      <a:endParaRPr lang="en-IN" sz="2000" b="1" u="none" dirty="0">
                        <a:solidFill>
                          <a:srgbClr val="C00000"/>
                        </a:solidFill>
                      </a:endParaRPr>
                    </a:p>
                  </a:txBody>
                  <a:tcPr/>
                </a:tc>
                <a:extLst>
                  <a:ext uri="{0D108BD9-81ED-4DB2-BD59-A6C34878D82A}">
                    <a16:rowId xmlns:a16="http://schemas.microsoft.com/office/drawing/2014/main" val="3746137765"/>
                  </a:ext>
                </a:extLst>
              </a:tr>
            </a:tbl>
          </a:graphicData>
        </a:graphic>
      </p:graphicFrame>
    </p:spTree>
    <p:extLst>
      <p:ext uri="{BB962C8B-B14F-4D97-AF65-F5344CB8AC3E}">
        <p14:creationId xmlns:p14="http://schemas.microsoft.com/office/powerpoint/2010/main" val="3210368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800" b="1" dirty="0">
                <a:latin typeface="+mj-lt"/>
              </a:rPr>
              <a:t>Point VI – Other Information</a:t>
            </a:r>
            <a:endParaRPr lang="en-US" sz="3800" b="1" dirty="0">
              <a:latin typeface="+mj-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39</a:t>
            </a:fld>
            <a:endParaRPr lang="en-IN" dirty="0"/>
          </a:p>
        </p:txBody>
      </p:sp>
      <p:graphicFrame>
        <p:nvGraphicFramePr>
          <p:cNvPr id="6" name="Table 5">
            <a:extLst>
              <a:ext uri="{FF2B5EF4-FFF2-40B4-BE49-F238E27FC236}">
                <a16:creationId xmlns:a16="http://schemas.microsoft.com/office/drawing/2014/main" id="{A19C1A54-4EF7-4D38-BAC0-12A5A109C0C5}"/>
              </a:ext>
            </a:extLst>
          </p:cNvPr>
          <p:cNvGraphicFramePr>
            <a:graphicFrameLocks noGrp="1"/>
          </p:cNvGraphicFramePr>
          <p:nvPr>
            <p:extLst>
              <p:ext uri="{D42A27DB-BD31-4B8C-83A1-F6EECF244321}">
                <p14:modId xmlns:p14="http://schemas.microsoft.com/office/powerpoint/2010/main" val="2644755378"/>
              </p:ext>
            </p:extLst>
          </p:nvPr>
        </p:nvGraphicFramePr>
        <p:xfrm>
          <a:off x="633005" y="1628800"/>
          <a:ext cx="10789999" cy="1730749"/>
        </p:xfrm>
        <a:graphic>
          <a:graphicData uri="http://schemas.openxmlformats.org/drawingml/2006/table">
            <a:tbl>
              <a:tblPr firstRow="1" bandRow="1">
                <a:tableStyleId>{E8B1032C-EA38-4F05-BA0D-38AFFFC7BED3}</a:tableStyleId>
              </a:tblPr>
              <a:tblGrid>
                <a:gridCol w="780888">
                  <a:extLst>
                    <a:ext uri="{9D8B030D-6E8A-4147-A177-3AD203B41FA5}">
                      <a16:colId xmlns:a16="http://schemas.microsoft.com/office/drawing/2014/main" val="2614732198"/>
                    </a:ext>
                  </a:extLst>
                </a:gridCol>
                <a:gridCol w="3312368">
                  <a:extLst>
                    <a:ext uri="{9D8B030D-6E8A-4147-A177-3AD203B41FA5}">
                      <a16:colId xmlns:a16="http://schemas.microsoft.com/office/drawing/2014/main" val="1014749239"/>
                    </a:ext>
                  </a:extLst>
                </a:gridCol>
                <a:gridCol w="6696743">
                  <a:extLst>
                    <a:ext uri="{9D8B030D-6E8A-4147-A177-3AD203B41FA5}">
                      <a16:colId xmlns:a16="http://schemas.microsoft.com/office/drawing/2014/main" val="2666768028"/>
                    </a:ext>
                  </a:extLst>
                </a:gridCol>
              </a:tblGrid>
              <a:tr h="543419">
                <a:tc>
                  <a:txBody>
                    <a:bodyPr/>
                    <a:lstStyle/>
                    <a:p>
                      <a:r>
                        <a:rPr lang="en-IN" sz="2200" dirty="0"/>
                        <a:t>Pt VI</a:t>
                      </a:r>
                    </a:p>
                  </a:txBody>
                  <a:tcPr/>
                </a:tc>
                <a:tc>
                  <a:txBody>
                    <a:bodyPr/>
                    <a:lstStyle/>
                    <a:p>
                      <a:r>
                        <a:rPr lang="en-IN" sz="2200" dirty="0"/>
                        <a:t>Particulars</a:t>
                      </a:r>
                    </a:p>
                  </a:txBody>
                  <a:tcPr/>
                </a:tc>
                <a:tc>
                  <a:txBody>
                    <a:bodyPr/>
                    <a:lstStyle/>
                    <a:p>
                      <a:r>
                        <a:rPr lang="en-IN" sz="2200" dirty="0"/>
                        <a:t>Instruction and Issues</a:t>
                      </a:r>
                    </a:p>
                  </a:txBody>
                  <a:tcPr/>
                </a:tc>
                <a:extLst>
                  <a:ext uri="{0D108BD9-81ED-4DB2-BD59-A6C34878D82A}">
                    <a16:rowId xmlns:a16="http://schemas.microsoft.com/office/drawing/2014/main" val="4019118699"/>
                  </a:ext>
                </a:extLst>
              </a:tr>
              <a:tr h="968749">
                <a:tc>
                  <a:txBody>
                    <a:bodyPr/>
                    <a:lstStyle/>
                    <a:p>
                      <a:pPr algn="ctr">
                        <a:spcBef>
                          <a:spcPts val="600"/>
                        </a:spcBef>
                      </a:pPr>
                      <a:r>
                        <a:rPr lang="en-IN" sz="2200" dirty="0"/>
                        <a:t>19</a:t>
                      </a:r>
                    </a:p>
                  </a:txBody>
                  <a:tcPr/>
                </a:tc>
                <a:tc>
                  <a:txBody>
                    <a:bodyPr/>
                    <a:lstStyle/>
                    <a:p>
                      <a:pPr algn="just">
                        <a:spcBef>
                          <a:spcPts val="600"/>
                        </a:spcBef>
                      </a:pPr>
                      <a:r>
                        <a:rPr lang="en-IN" sz="2200" dirty="0"/>
                        <a:t>Late Fee payable and paid</a:t>
                      </a:r>
                    </a:p>
                  </a:txBody>
                  <a:tcPr/>
                </a:tc>
                <a:tc>
                  <a:txBody>
                    <a:bodyPr/>
                    <a:lstStyle/>
                    <a:p>
                      <a:pPr marL="0" indent="0" algn="just">
                        <a:spcBef>
                          <a:spcPts val="600"/>
                        </a:spcBef>
                        <a:buFont typeface="Wingdings" panose="05000000000000000000" pitchFamily="2" charset="2"/>
                        <a:buNone/>
                      </a:pPr>
                      <a:r>
                        <a:rPr lang="en-IN" sz="2000" u="none" dirty="0"/>
                        <a:t>Late fee will be payable if annual return is filed after the due date</a:t>
                      </a:r>
                    </a:p>
                  </a:txBody>
                  <a:tcPr/>
                </a:tc>
                <a:extLst>
                  <a:ext uri="{0D108BD9-81ED-4DB2-BD59-A6C34878D82A}">
                    <a16:rowId xmlns:a16="http://schemas.microsoft.com/office/drawing/2014/main" val="2372610157"/>
                  </a:ext>
                </a:extLst>
              </a:tr>
            </a:tbl>
          </a:graphicData>
        </a:graphic>
      </p:graphicFrame>
    </p:spTree>
    <p:extLst>
      <p:ext uri="{BB962C8B-B14F-4D97-AF65-F5344CB8AC3E}">
        <p14:creationId xmlns:p14="http://schemas.microsoft.com/office/powerpoint/2010/main" val="3696724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800" dirty="0">
                <a:latin typeface="+mj-lt"/>
              </a:rPr>
              <a:t>Rule 80 – CGST Rules, 2017</a:t>
            </a:r>
            <a:endParaRPr lang="en-US" sz="3800" b="1" dirty="0">
              <a:latin typeface="+mj-lt"/>
            </a:endParaRPr>
          </a:p>
        </p:txBody>
      </p:sp>
      <p:sp>
        <p:nvSpPr>
          <p:cNvPr id="3" name="Content Placeholder 2"/>
          <p:cNvSpPr>
            <a:spLocks noGrp="1"/>
          </p:cNvSpPr>
          <p:nvPr>
            <p:ph idx="1"/>
          </p:nvPr>
        </p:nvSpPr>
        <p:spPr>
          <a:xfrm>
            <a:off x="609440" y="1412776"/>
            <a:ext cx="10813563" cy="5112568"/>
          </a:xfrm>
        </p:spPr>
        <p:txBody>
          <a:bodyPr>
            <a:noAutofit/>
          </a:bodyPr>
          <a:lstStyle/>
          <a:p>
            <a:pPr marL="342900" indent="-342900">
              <a:buFont typeface="Wingdings" panose="05000000000000000000" pitchFamily="2" charset="2"/>
              <a:buChar char="§"/>
            </a:pPr>
            <a:r>
              <a:rPr lang="en-IN" sz="2250" dirty="0">
                <a:latin typeface="+mn-lt"/>
              </a:rPr>
              <a:t>Prescribes the Forms in which Annual Return needs to be filed:</a:t>
            </a:r>
          </a:p>
          <a:p>
            <a:pPr marL="800100" lvl="1" indent="-342900">
              <a:buFont typeface="Wingdings" panose="05000000000000000000" pitchFamily="2" charset="2"/>
              <a:buChar char="§"/>
            </a:pPr>
            <a:r>
              <a:rPr lang="en-IN" sz="2250" dirty="0">
                <a:latin typeface="+mn-lt"/>
              </a:rPr>
              <a:t>Form 9 – Every Registered Person other than specified earlier</a:t>
            </a:r>
          </a:p>
          <a:p>
            <a:pPr marL="800100" lvl="1" indent="-342900">
              <a:buFont typeface="Wingdings" panose="05000000000000000000" pitchFamily="2" charset="2"/>
              <a:buChar char="§"/>
            </a:pPr>
            <a:r>
              <a:rPr lang="en-IN" sz="2250" dirty="0">
                <a:latin typeface="+mn-lt"/>
              </a:rPr>
              <a:t>Form 9A – Composition Suppliers</a:t>
            </a:r>
          </a:p>
          <a:p>
            <a:pPr marL="800100" lvl="1" indent="-342900">
              <a:buFont typeface="Wingdings" panose="05000000000000000000" pitchFamily="2" charset="2"/>
              <a:buChar char="§"/>
            </a:pPr>
            <a:r>
              <a:rPr lang="en-IN" sz="2250" dirty="0">
                <a:latin typeface="+mn-lt"/>
              </a:rPr>
              <a:t>Form 9B – Electronic Commerce Operators (Effective from 01.10.2018 and accordingly not applicable for F.Y. 2017 – 18)</a:t>
            </a:r>
          </a:p>
          <a:p>
            <a:pPr marL="800100" lvl="1" indent="-342900">
              <a:buFont typeface="Wingdings" panose="05000000000000000000" pitchFamily="2" charset="2"/>
              <a:buChar char="§"/>
            </a:pPr>
            <a:endParaRPr lang="en-IN" sz="2250" dirty="0">
              <a:latin typeface="+mn-lt"/>
            </a:endParaRPr>
          </a:p>
          <a:p>
            <a:pPr marL="342900" indent="-342900">
              <a:buFont typeface="Wingdings" panose="05000000000000000000" pitchFamily="2" charset="2"/>
              <a:buChar char="§"/>
            </a:pPr>
            <a:r>
              <a:rPr lang="en-IN" sz="2250" b="0" dirty="0">
                <a:latin typeface="+mn-lt"/>
              </a:rPr>
              <a:t>Which Annual return is to be filed by taxable person if he was earlier registered as composition taxpayer and switched over to a regular taxpayer?</a:t>
            </a:r>
          </a:p>
          <a:p>
            <a:pPr marL="800100" lvl="1" indent="-342900">
              <a:buFont typeface="Wingdings" panose="05000000000000000000" pitchFamily="2" charset="2"/>
              <a:buChar char="§"/>
            </a:pPr>
            <a:r>
              <a:rPr lang="en-IN" sz="2250" dirty="0">
                <a:latin typeface="+mn-lt"/>
              </a:rPr>
              <a:t>GSTR 9A for the period he was registered as composition taxpayer and for the remaining financial year, he shall be required to file GSTR-9. </a:t>
            </a:r>
            <a:endParaRPr lang="en-IN" sz="2200" dirty="0">
              <a:latin typeface="+mn-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4</a:t>
            </a:fld>
            <a:endParaRPr lang="en-IN" dirty="0"/>
          </a:p>
        </p:txBody>
      </p:sp>
    </p:spTree>
    <p:extLst>
      <p:ext uri="{BB962C8B-B14F-4D97-AF65-F5344CB8AC3E}">
        <p14:creationId xmlns:p14="http://schemas.microsoft.com/office/powerpoint/2010/main" val="428265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solidFill>
                  <a:srgbClr val="C00000"/>
                </a:solidFill>
              </a:rPr>
              <a:pPr/>
              <a:t>40</a:t>
            </a:fld>
            <a:endParaRPr lang="en-IN" dirty="0">
              <a:solidFill>
                <a:srgbClr val="C00000"/>
              </a:solidFill>
            </a:endParaRPr>
          </a:p>
        </p:txBody>
      </p:sp>
      <p:sp>
        <p:nvSpPr>
          <p:cNvPr id="2" name="Title 1"/>
          <p:cNvSpPr>
            <a:spLocks noGrp="1"/>
          </p:cNvSpPr>
          <p:nvPr>
            <p:ph type="ctrTitle"/>
          </p:nvPr>
        </p:nvSpPr>
        <p:spPr>
          <a:xfrm>
            <a:off x="477788" y="4005064"/>
            <a:ext cx="6166420" cy="360040"/>
          </a:xfrm>
        </p:spPr>
        <p:txBody>
          <a:bodyPr/>
          <a:lstStyle/>
          <a:p>
            <a:pPr algn="ctr"/>
            <a:r>
              <a:rPr lang="en-US" sz="4000" dirty="0"/>
              <a:t>Thank</a:t>
            </a:r>
            <a:r>
              <a:rPr lang="en-US" sz="4000" dirty="0">
                <a:solidFill>
                  <a:schemeClr val="bg1">
                    <a:lumMod val="50000"/>
                  </a:schemeClr>
                </a:solidFill>
              </a:rPr>
              <a:t> </a:t>
            </a:r>
            <a:r>
              <a:rPr lang="en-US" sz="4000" dirty="0">
                <a:solidFill>
                  <a:srgbClr val="C00000"/>
                </a:solidFill>
              </a:rPr>
              <a:t>You </a:t>
            </a:r>
            <a:r>
              <a:rPr lang="en-US" sz="4000" dirty="0">
                <a:solidFill>
                  <a:srgbClr val="C00000"/>
                </a:solidFill>
                <a:sym typeface="Wingdings" pitchFamily="2" charset="2"/>
              </a:rPr>
              <a:t></a:t>
            </a:r>
            <a:br>
              <a:rPr lang="en-US" sz="4000" dirty="0">
                <a:solidFill>
                  <a:srgbClr val="C00000"/>
                </a:solidFill>
                <a:sym typeface="Wingdings" pitchFamily="2" charset="2"/>
              </a:rPr>
            </a:br>
            <a:br>
              <a:rPr lang="en-US" sz="4000" dirty="0">
                <a:solidFill>
                  <a:srgbClr val="C00000"/>
                </a:solidFill>
                <a:sym typeface="Wingdings" pitchFamily="2" charset="2"/>
              </a:rPr>
            </a:br>
            <a:endParaRPr lang="en-US" sz="4000" dirty="0">
              <a:solidFill>
                <a:schemeClr val="bg1">
                  <a:lumMod val="50000"/>
                </a:schemeClr>
              </a:solidFill>
            </a:endParaRPr>
          </a:p>
        </p:txBody>
      </p:sp>
      <p:sp>
        <p:nvSpPr>
          <p:cNvPr id="7" name="Title 1"/>
          <p:cNvSpPr txBox="1">
            <a:spLocks/>
          </p:cNvSpPr>
          <p:nvPr/>
        </p:nvSpPr>
        <p:spPr>
          <a:xfrm>
            <a:off x="16307" y="3645024"/>
            <a:ext cx="7158226" cy="3212976"/>
          </a:xfrm>
          <a:prstGeom prst="rect">
            <a:avLst/>
          </a:prstGeom>
        </p:spPr>
        <p:txBody>
          <a:bodyPr vert="horz" lIns="91440" tIns="45720" rIns="91440" bIns="45720" rtlCol="0" anchor="ctr">
            <a:noAutofit/>
          </a:bodyPr>
          <a:lstStyle>
            <a:lvl1pPr algn="l" defTabSz="914400" rtl="0" eaLnBrk="1" latinLnBrk="0" hangingPunct="1">
              <a:lnSpc>
                <a:spcPct val="100000"/>
              </a:lnSpc>
              <a:spcBef>
                <a:spcPct val="0"/>
              </a:spcBef>
              <a:buNone/>
              <a:defRPr sz="8800" b="1" kern="1200" cap="none" spc="-80" baseline="0">
                <a:solidFill>
                  <a:schemeClr val="tx1"/>
                </a:solidFill>
                <a:latin typeface="Cambria" pitchFamily="18" charset="0"/>
                <a:ea typeface="+mj-ea"/>
                <a:cs typeface="+mj-cs"/>
              </a:defRPr>
            </a:lvl1pPr>
          </a:lstStyle>
          <a:p>
            <a:pPr algn="ctr"/>
            <a:r>
              <a:rPr lang="fr-FR" sz="2400" dirty="0">
                <a:solidFill>
                  <a:srgbClr val="C00000"/>
                </a:solidFill>
                <a:sym typeface="Wingdings" pitchFamily="2" charset="2"/>
              </a:rPr>
              <a:t>Email : </a:t>
            </a:r>
            <a:r>
              <a:rPr lang="fr-FR" sz="2400" dirty="0">
                <a:sym typeface="Wingdings" pitchFamily="2" charset="2"/>
              </a:rPr>
              <a:t>keval</a:t>
            </a:r>
            <a:r>
              <a:rPr lang="fr-FR" sz="2400" dirty="0">
                <a:solidFill>
                  <a:srgbClr val="C00000"/>
                </a:solidFill>
                <a:sym typeface="Wingdings" pitchFamily="2" charset="2"/>
              </a:rPr>
              <a:t>@consulting</a:t>
            </a:r>
            <a:r>
              <a:rPr lang="fr-FR" sz="2400" dirty="0">
                <a:sym typeface="Wingdings" pitchFamily="2" charset="2"/>
              </a:rPr>
              <a:t>edge</a:t>
            </a:r>
            <a:r>
              <a:rPr lang="fr-FR" sz="2400" dirty="0">
                <a:solidFill>
                  <a:srgbClr val="C00000"/>
                </a:solidFill>
                <a:sym typeface="Wingdings" pitchFamily="2" charset="2"/>
              </a:rPr>
              <a:t>.in</a:t>
            </a:r>
            <a:br>
              <a:rPr lang="fr-FR" sz="2400" dirty="0">
                <a:solidFill>
                  <a:srgbClr val="C00000"/>
                </a:solidFill>
                <a:sym typeface="Wingdings" pitchFamily="2" charset="2"/>
              </a:rPr>
            </a:br>
            <a:r>
              <a:rPr lang="fr-FR" sz="2400" dirty="0">
                <a:solidFill>
                  <a:srgbClr val="C00000"/>
                </a:solidFill>
                <a:sym typeface="Wingdings" pitchFamily="2" charset="2"/>
              </a:rPr>
              <a:t>Mob: 98674 </a:t>
            </a:r>
            <a:r>
              <a:rPr lang="fr-FR" sz="2400" dirty="0">
                <a:sym typeface="Wingdings" pitchFamily="2" charset="2"/>
              </a:rPr>
              <a:t>62965/88506</a:t>
            </a:r>
            <a:r>
              <a:rPr lang="fr-FR" sz="2400" dirty="0">
                <a:solidFill>
                  <a:srgbClr val="FFFFFF">
                    <a:lumMod val="50000"/>
                  </a:srgbClr>
                </a:solidFill>
                <a:sym typeface="Wingdings" pitchFamily="2" charset="2"/>
              </a:rPr>
              <a:t> </a:t>
            </a:r>
            <a:r>
              <a:rPr lang="fr-FR" sz="2400" dirty="0">
                <a:solidFill>
                  <a:srgbClr val="C00000"/>
                </a:solidFill>
                <a:sym typeface="Wingdings" pitchFamily="2" charset="2"/>
              </a:rPr>
              <a:t>67258</a:t>
            </a:r>
            <a:br>
              <a:rPr lang="en-IN" sz="6000" dirty="0">
                <a:solidFill>
                  <a:schemeClr val="bg1">
                    <a:lumMod val="50000"/>
                  </a:schemeClr>
                </a:solidFill>
              </a:rPr>
            </a:br>
            <a:r>
              <a:rPr lang="en-IN" sz="2800" dirty="0"/>
              <a:t>204, Avior Corporate Park,</a:t>
            </a:r>
            <a:br>
              <a:rPr lang="en-IN" sz="2800" dirty="0"/>
            </a:br>
            <a:r>
              <a:rPr lang="en-IN" sz="2800" dirty="0"/>
              <a:t>Opp. Johnson &amp; Johnson Ltd.,</a:t>
            </a:r>
            <a:br>
              <a:rPr lang="en-IN" sz="2800" dirty="0"/>
            </a:br>
            <a:r>
              <a:rPr lang="en-IN" sz="2800" dirty="0"/>
              <a:t>Mulund West, Mumbai 400 080.</a:t>
            </a:r>
          </a:p>
          <a:p>
            <a:pPr algn="ctr"/>
            <a:r>
              <a:rPr lang="en-IN" sz="2400" dirty="0">
                <a:solidFill>
                  <a:srgbClr val="C00000"/>
                </a:solidFill>
              </a:rPr>
              <a:t>Office Contact: 022-25656259/60/61</a:t>
            </a:r>
          </a:p>
        </p:txBody>
      </p:sp>
      <p:pic>
        <p:nvPicPr>
          <p:cNvPr id="5" name="Picture 4">
            <a:extLst>
              <a:ext uri="{FF2B5EF4-FFF2-40B4-BE49-F238E27FC236}">
                <a16:creationId xmlns:a16="http://schemas.microsoft.com/office/drawing/2014/main" id="{1919CF75-18B8-43F2-B433-A28EFCA43414}"/>
              </a:ext>
            </a:extLst>
          </p:cNvPr>
          <p:cNvPicPr>
            <a:picLocks noChangeAspect="1"/>
          </p:cNvPicPr>
          <p:nvPr/>
        </p:nvPicPr>
        <p:blipFill rotWithShape="1">
          <a:blip r:embed="rId2">
            <a:extLst>
              <a:ext uri="{28A0092B-C50C-407E-A947-70E740481C1C}">
                <a14:useLocalDpi xmlns:a14="http://schemas.microsoft.com/office/drawing/2010/main" val="0"/>
              </a:ext>
            </a:extLst>
          </a:blip>
          <a:srcRect l="17850" t="28602" r="20201" b="32549"/>
          <a:stretch/>
        </p:blipFill>
        <p:spPr>
          <a:xfrm>
            <a:off x="1039136" y="188299"/>
            <a:ext cx="5112568" cy="3025557"/>
          </a:xfrm>
          <a:prstGeom prst="rect">
            <a:avLst/>
          </a:prstGeom>
        </p:spPr>
      </p:pic>
      <p:pic>
        <p:nvPicPr>
          <p:cNvPr id="10" name="Picture 9">
            <a:extLst>
              <a:ext uri="{FF2B5EF4-FFF2-40B4-BE49-F238E27FC236}">
                <a16:creationId xmlns:a16="http://schemas.microsoft.com/office/drawing/2014/main" id="{0A65C964-2837-46D0-8920-38FEF1300C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05689" y="1484717"/>
            <a:ext cx="4488092" cy="4696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5439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413892" y="1423804"/>
            <a:ext cx="9433048" cy="3785652"/>
          </a:xfrm>
          <a:prstGeom prst="rect">
            <a:avLst/>
          </a:prstGeom>
          <a:noFill/>
        </p:spPr>
        <p:txBody>
          <a:bodyPr wrap="square" rtlCol="0">
            <a:spAutoFit/>
          </a:bodyPr>
          <a:lstStyle/>
          <a:p>
            <a:pPr algn="ctr"/>
            <a:r>
              <a:rPr lang="en-US" sz="2000" b="1" i="1" dirty="0">
                <a:solidFill>
                  <a:schemeClr val="bg1"/>
                </a:solidFill>
                <a:latin typeface="Cambria" pitchFamily="18" charset="0"/>
                <a:ea typeface="Verdana" pitchFamily="34" charset="0"/>
                <a:cs typeface="Verdana" pitchFamily="34" charset="0"/>
              </a:rPr>
              <a:t>Disclaimer</a:t>
            </a:r>
          </a:p>
          <a:p>
            <a:pPr algn="ctr"/>
            <a:endParaRPr lang="en-US" sz="2000" b="1" i="1" dirty="0">
              <a:solidFill>
                <a:schemeClr val="bg1"/>
              </a:solidFill>
              <a:latin typeface="Cambria" pitchFamily="18" charset="0"/>
              <a:ea typeface="Verdana" pitchFamily="34" charset="0"/>
              <a:cs typeface="Verdana" pitchFamily="34" charset="0"/>
            </a:endParaRPr>
          </a:p>
          <a:p>
            <a:pPr algn="ctr"/>
            <a:r>
              <a:rPr lang="en-US" sz="2000" i="1" dirty="0">
                <a:solidFill>
                  <a:schemeClr val="bg1"/>
                </a:solidFill>
                <a:latin typeface="Cambria" pitchFamily="18" charset="0"/>
                <a:ea typeface="Verdana" pitchFamily="34" charset="0"/>
                <a:cs typeface="Verdana" pitchFamily="34" charset="0"/>
              </a:rPr>
              <a:t>This material and the information contained herein prepared by ConsultingEdge is intended to provide general information on a particular subject or subjects and is not an exhaustive treatment of such subject(s). ConsultingEdge is not, by means of this material, providing any professional advice or services. The information is not intended to be relied upon as the sole basis for any decision which may affect you or your business. Before making any decision or taking any action that might affect your personal finances or business, you should consult a qualified professional adviser.</a:t>
            </a:r>
          </a:p>
          <a:p>
            <a:pPr algn="ctr"/>
            <a:endParaRPr lang="en-US" sz="2000" i="1" dirty="0">
              <a:solidFill>
                <a:schemeClr val="bg1"/>
              </a:solidFill>
              <a:latin typeface="Cambria" pitchFamily="18" charset="0"/>
              <a:ea typeface="Verdana" pitchFamily="34" charset="0"/>
              <a:cs typeface="Verdana" pitchFamily="34" charset="0"/>
            </a:endParaRPr>
          </a:p>
          <a:p>
            <a:pPr algn="ctr"/>
            <a:r>
              <a:rPr lang="en-US" sz="2000" i="1" dirty="0">
                <a:solidFill>
                  <a:schemeClr val="bg1"/>
                </a:solidFill>
                <a:latin typeface="Cambria" pitchFamily="18" charset="0"/>
                <a:ea typeface="Verdana" pitchFamily="34" charset="0"/>
                <a:cs typeface="Verdana" pitchFamily="34" charset="0"/>
              </a:rPr>
              <a:t>ConsultingEdge shall not be responsible for any loss whatsoever sustained by any person who relies on this material</a:t>
            </a:r>
          </a:p>
        </p:txBody>
      </p:sp>
    </p:spTree>
    <p:extLst>
      <p:ext uri="{BB962C8B-B14F-4D97-AF65-F5344CB8AC3E}">
        <p14:creationId xmlns:p14="http://schemas.microsoft.com/office/powerpoint/2010/main" val="3378054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100" dirty="0">
                <a:latin typeface="+mj-lt"/>
              </a:rPr>
              <a:t>Time Limit for Filing Annual Return &amp; Consequences of Non-Filing / Late Filing of Form 9</a:t>
            </a:r>
            <a:endParaRPr lang="en-US" sz="3100" b="1" dirty="0">
              <a:latin typeface="+mj-lt"/>
            </a:endParaRPr>
          </a:p>
        </p:txBody>
      </p:sp>
      <p:sp>
        <p:nvSpPr>
          <p:cNvPr id="3" name="Content Placeholder 2"/>
          <p:cNvSpPr>
            <a:spLocks noGrp="1"/>
          </p:cNvSpPr>
          <p:nvPr>
            <p:ph idx="1"/>
          </p:nvPr>
        </p:nvSpPr>
        <p:spPr>
          <a:xfrm>
            <a:off x="609440" y="1556792"/>
            <a:ext cx="10813563" cy="5040560"/>
          </a:xfrm>
        </p:spPr>
        <p:txBody>
          <a:bodyPr>
            <a:noAutofit/>
          </a:bodyPr>
          <a:lstStyle/>
          <a:p>
            <a:pPr marL="342900" indent="-342900">
              <a:buFont typeface="Wingdings" panose="05000000000000000000" pitchFamily="2" charset="2"/>
              <a:buChar char="§"/>
            </a:pPr>
            <a:r>
              <a:rPr lang="en-IN" sz="2200" dirty="0">
                <a:latin typeface="+mn-lt"/>
              </a:rPr>
              <a:t>Due Date of Filing Annual Return – 31st December following the end of the Financial Year</a:t>
            </a:r>
          </a:p>
          <a:p>
            <a:pPr marL="800100" lvl="1" indent="-342900">
              <a:buFont typeface="Wingdings" panose="05000000000000000000" pitchFamily="2" charset="2"/>
              <a:buChar char="§"/>
            </a:pPr>
            <a:r>
              <a:rPr lang="en-IN" sz="2200" b="0" dirty="0">
                <a:latin typeface="+mn-lt"/>
              </a:rPr>
              <a:t>Removal of Difficulty Order 3/2018 dated 31/12/2018 – Extended till 30th June 2019 for F.Y. 2017 – 18</a:t>
            </a:r>
          </a:p>
          <a:p>
            <a:pPr marL="342900" indent="-342900">
              <a:buFont typeface="Wingdings" panose="05000000000000000000" pitchFamily="2" charset="2"/>
              <a:buChar char="§"/>
            </a:pPr>
            <a:endParaRPr lang="en-IN" sz="2200" b="0" dirty="0">
              <a:latin typeface="+mn-lt"/>
            </a:endParaRPr>
          </a:p>
          <a:p>
            <a:pPr marL="342900" indent="-342900">
              <a:buFont typeface="Wingdings" panose="05000000000000000000" pitchFamily="2" charset="2"/>
              <a:buChar char="§"/>
            </a:pPr>
            <a:r>
              <a:rPr lang="en-IN" sz="2200" b="0" dirty="0">
                <a:latin typeface="+mn-lt"/>
              </a:rPr>
              <a:t>Section 47(2) of the CGST Act provides for levy of a late fee of Rs. 100/- per day (each under CGST Act and under SGST Act) for delay in furnishing annual return in FORM GSTR-9, subject to a maximum amount of quarter percent (0.25%) of the turnover in the State or Union Territory.</a:t>
            </a:r>
          </a:p>
          <a:p>
            <a:pPr marL="342900" indent="-342900">
              <a:buFont typeface="Wingdings" panose="05000000000000000000" pitchFamily="2" charset="2"/>
              <a:buChar char="§"/>
            </a:pPr>
            <a:endParaRPr lang="en-IN" sz="2200" b="0" dirty="0">
              <a:latin typeface="+mn-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5</a:t>
            </a:fld>
            <a:endParaRPr lang="en-IN" dirty="0"/>
          </a:p>
        </p:txBody>
      </p:sp>
    </p:spTree>
    <p:extLst>
      <p:ext uri="{BB962C8B-B14F-4D97-AF65-F5344CB8AC3E}">
        <p14:creationId xmlns:p14="http://schemas.microsoft.com/office/powerpoint/2010/main" val="4163339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800" dirty="0">
                <a:latin typeface="+mj-lt"/>
              </a:rPr>
              <a:t>Certain Pointers</a:t>
            </a:r>
            <a:endParaRPr lang="en-US" sz="3800" b="1" dirty="0">
              <a:latin typeface="+mj-lt"/>
            </a:endParaRPr>
          </a:p>
        </p:txBody>
      </p:sp>
      <p:sp>
        <p:nvSpPr>
          <p:cNvPr id="3" name="Content Placeholder 2"/>
          <p:cNvSpPr>
            <a:spLocks noGrp="1"/>
          </p:cNvSpPr>
          <p:nvPr>
            <p:ph idx="1"/>
          </p:nvPr>
        </p:nvSpPr>
        <p:spPr>
          <a:xfrm>
            <a:off x="609440" y="1484784"/>
            <a:ext cx="10813563" cy="5040560"/>
          </a:xfrm>
        </p:spPr>
        <p:txBody>
          <a:bodyPr>
            <a:noAutofit/>
          </a:bodyPr>
          <a:lstStyle/>
          <a:p>
            <a:pPr marL="342900" indent="-342900">
              <a:buFont typeface="Wingdings" panose="05000000000000000000" pitchFamily="2" charset="2"/>
              <a:buChar char="§"/>
            </a:pPr>
            <a:r>
              <a:rPr lang="en-IN" sz="2200" dirty="0">
                <a:latin typeface="+mn-lt"/>
              </a:rPr>
              <a:t>Whether Annual Return is required to be filed even in cases where assessee has cancelled his registration?</a:t>
            </a:r>
          </a:p>
          <a:p>
            <a:pPr marL="800100" lvl="1" indent="-342900">
              <a:buFont typeface="Wingdings" panose="05000000000000000000" pitchFamily="2" charset="2"/>
              <a:buChar char="§"/>
            </a:pPr>
            <a:r>
              <a:rPr lang="en-IN" sz="2200" dirty="0">
                <a:latin typeface="+mn-lt"/>
              </a:rPr>
              <a:t>Yes, since as per Section 44(1) of CGST Act, every registered person shall be required to file GSTR-9</a:t>
            </a:r>
          </a:p>
          <a:p>
            <a:pPr marL="800100" lvl="1" indent="-342900">
              <a:buFont typeface="Wingdings" panose="05000000000000000000" pitchFamily="2" charset="2"/>
              <a:buChar char="§"/>
            </a:pPr>
            <a:endParaRPr lang="en-IN" sz="2200" dirty="0">
              <a:latin typeface="+mn-lt"/>
            </a:endParaRPr>
          </a:p>
          <a:p>
            <a:pPr marL="342900" indent="-342900">
              <a:buFont typeface="Wingdings" panose="05000000000000000000" pitchFamily="2" charset="2"/>
              <a:buChar char="§"/>
            </a:pPr>
            <a:r>
              <a:rPr lang="en-IN" sz="2200" dirty="0">
                <a:latin typeface="+mn-lt"/>
              </a:rPr>
              <a:t>Whether Annual Return needs to be filed at an entity level in cases where the assessee is having more than one GSTIN</a:t>
            </a:r>
          </a:p>
          <a:p>
            <a:pPr marL="800100" lvl="1" indent="-342900">
              <a:buFont typeface="Wingdings" panose="05000000000000000000" pitchFamily="2" charset="2"/>
              <a:buChar char="§"/>
            </a:pPr>
            <a:r>
              <a:rPr lang="en-IN" sz="2200" dirty="0">
                <a:latin typeface="+mn-lt"/>
              </a:rPr>
              <a:t>Annual Return is required to be filed on each GSTIN basis and not on entity level</a:t>
            </a: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6</a:t>
            </a:fld>
            <a:endParaRPr lang="en-IN" dirty="0"/>
          </a:p>
        </p:txBody>
      </p:sp>
    </p:spTree>
    <p:extLst>
      <p:ext uri="{BB962C8B-B14F-4D97-AF65-F5344CB8AC3E}">
        <p14:creationId xmlns:p14="http://schemas.microsoft.com/office/powerpoint/2010/main" val="1306213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800" dirty="0">
                <a:latin typeface="+mj-lt"/>
              </a:rPr>
              <a:t>Certain Pointers</a:t>
            </a:r>
            <a:endParaRPr lang="en-US" sz="3800" b="1" dirty="0">
              <a:latin typeface="+mj-lt"/>
            </a:endParaRPr>
          </a:p>
        </p:txBody>
      </p:sp>
      <p:sp>
        <p:nvSpPr>
          <p:cNvPr id="3" name="Content Placeholder 2"/>
          <p:cNvSpPr>
            <a:spLocks noGrp="1"/>
          </p:cNvSpPr>
          <p:nvPr>
            <p:ph idx="1"/>
          </p:nvPr>
        </p:nvSpPr>
        <p:spPr>
          <a:xfrm>
            <a:off x="609440" y="1412776"/>
            <a:ext cx="10813563" cy="5040560"/>
          </a:xfrm>
        </p:spPr>
        <p:txBody>
          <a:bodyPr>
            <a:noAutofit/>
          </a:bodyPr>
          <a:lstStyle/>
          <a:p>
            <a:pPr marL="342900" indent="-342900">
              <a:buFont typeface="Wingdings" panose="05000000000000000000" pitchFamily="2" charset="2"/>
              <a:buChar char="§"/>
            </a:pPr>
            <a:r>
              <a:rPr lang="en-IN" sz="2200" dirty="0">
                <a:latin typeface="+mn-lt"/>
              </a:rPr>
              <a:t>Whether GST Annual Return is applicable to non-filers?</a:t>
            </a:r>
          </a:p>
          <a:p>
            <a:pPr marL="800100" lvl="1" indent="-342900">
              <a:buFont typeface="Wingdings" panose="05000000000000000000" pitchFamily="2" charset="2"/>
              <a:buChar char="§"/>
            </a:pPr>
            <a:r>
              <a:rPr lang="en-IN" sz="2200" dirty="0">
                <a:latin typeface="+mn-lt"/>
              </a:rPr>
              <a:t>Yes, Annual Return needs to be filed by all Registered Person.</a:t>
            </a:r>
          </a:p>
          <a:p>
            <a:pPr marL="800100" lvl="1" indent="-342900">
              <a:buFont typeface="Wingdings" panose="05000000000000000000" pitchFamily="2" charset="2"/>
              <a:buChar char="§"/>
            </a:pPr>
            <a:r>
              <a:rPr lang="en-IN" sz="2200" dirty="0">
                <a:latin typeface="+mn-lt"/>
              </a:rPr>
              <a:t>However, all returns (GSTR – 1 and GSTR – 3B) to be filed before filing of GSTR – 9 &amp; 9C</a:t>
            </a:r>
          </a:p>
          <a:p>
            <a:pPr marL="800100" lvl="1" indent="-342900">
              <a:buFont typeface="Wingdings" panose="05000000000000000000" pitchFamily="2" charset="2"/>
              <a:buChar char="§"/>
            </a:pPr>
            <a:endParaRPr lang="en-IN" sz="2200" dirty="0">
              <a:latin typeface="+mn-lt"/>
            </a:endParaRPr>
          </a:p>
          <a:p>
            <a:pPr marL="342900" indent="-342900">
              <a:buFont typeface="Wingdings" panose="05000000000000000000" pitchFamily="2" charset="2"/>
              <a:buChar char="§"/>
            </a:pPr>
            <a:r>
              <a:rPr lang="en-IN" sz="2200" dirty="0">
                <a:latin typeface="+mn-lt"/>
              </a:rPr>
              <a:t>Is there any provision of filing the revised FORM GSTR-9?</a:t>
            </a:r>
          </a:p>
          <a:p>
            <a:pPr marL="800100" lvl="1" indent="-342900">
              <a:buFont typeface="Wingdings" panose="05000000000000000000" pitchFamily="2" charset="2"/>
              <a:buChar char="§"/>
            </a:pPr>
            <a:r>
              <a:rPr lang="en-IN" sz="2200" dirty="0">
                <a:latin typeface="+mn-lt"/>
              </a:rPr>
              <a:t>No, There is no provision for Revising of Form GSTR – 9.</a:t>
            </a:r>
          </a:p>
          <a:p>
            <a:pPr marL="800100" lvl="1" indent="-342900">
              <a:buFont typeface="Wingdings" panose="05000000000000000000" pitchFamily="2" charset="2"/>
              <a:buChar char="§"/>
            </a:pPr>
            <a:endParaRPr lang="en-IN" sz="2200" dirty="0">
              <a:latin typeface="+mn-lt"/>
            </a:endParaRPr>
          </a:p>
          <a:p>
            <a:pPr marL="342900" indent="-342900">
              <a:buFont typeface="Wingdings" panose="05000000000000000000" pitchFamily="2" charset="2"/>
              <a:buChar char="§"/>
            </a:pPr>
            <a:r>
              <a:rPr lang="en-IN" sz="2200" dirty="0">
                <a:latin typeface="+mn-lt"/>
              </a:rPr>
              <a:t>What shall be the implications for non-reporting of liability in GSTR – 9?</a:t>
            </a:r>
          </a:p>
          <a:p>
            <a:pPr marL="800100" lvl="1" indent="-342900">
              <a:buFont typeface="Wingdings" panose="05000000000000000000" pitchFamily="2" charset="2"/>
              <a:buChar char="§"/>
            </a:pPr>
            <a:r>
              <a:rPr lang="en-IN" sz="2200" dirty="0">
                <a:latin typeface="+mn-lt"/>
              </a:rPr>
              <a:t>Suppression can be alleged by Department </a:t>
            </a: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7</a:t>
            </a:fld>
            <a:endParaRPr lang="en-IN" dirty="0"/>
          </a:p>
        </p:txBody>
      </p:sp>
    </p:spTree>
    <p:extLst>
      <p:ext uri="{BB962C8B-B14F-4D97-AF65-F5344CB8AC3E}">
        <p14:creationId xmlns:p14="http://schemas.microsoft.com/office/powerpoint/2010/main" val="2143829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800" dirty="0">
                <a:latin typeface="+mj-lt"/>
              </a:rPr>
              <a:t>Certain Pointers</a:t>
            </a:r>
            <a:endParaRPr lang="en-US" sz="3800" b="1" dirty="0">
              <a:latin typeface="+mj-lt"/>
            </a:endParaRPr>
          </a:p>
        </p:txBody>
      </p:sp>
      <p:sp>
        <p:nvSpPr>
          <p:cNvPr id="3" name="Content Placeholder 2"/>
          <p:cNvSpPr>
            <a:spLocks noGrp="1"/>
          </p:cNvSpPr>
          <p:nvPr>
            <p:ph idx="1"/>
          </p:nvPr>
        </p:nvSpPr>
        <p:spPr>
          <a:xfrm>
            <a:off x="609440" y="1484784"/>
            <a:ext cx="10813563" cy="5040560"/>
          </a:xfrm>
        </p:spPr>
        <p:txBody>
          <a:bodyPr>
            <a:noAutofit/>
          </a:bodyPr>
          <a:lstStyle/>
          <a:p>
            <a:pPr marL="342900" indent="-342900">
              <a:buFont typeface="Wingdings" panose="05000000000000000000" pitchFamily="2" charset="2"/>
              <a:buChar char="§"/>
            </a:pPr>
            <a:r>
              <a:rPr lang="en-IN" sz="2200" dirty="0">
                <a:latin typeface="+mn-lt"/>
              </a:rPr>
              <a:t>Whether transactions for the period April-17 to June-17 are also to be included in GSTR-9 for FY 2017-18?</a:t>
            </a:r>
          </a:p>
          <a:p>
            <a:pPr marL="800100" lvl="1" indent="-342900">
              <a:buFont typeface="Wingdings" panose="05000000000000000000" pitchFamily="2" charset="2"/>
              <a:buChar char="§"/>
            </a:pPr>
            <a:r>
              <a:rPr lang="en-IN" sz="2200" dirty="0">
                <a:latin typeface="+mn-lt"/>
              </a:rPr>
              <a:t>No, only details for the period July 2017 to March 2018 are to be provided in GSTR-9</a:t>
            </a:r>
          </a:p>
          <a:p>
            <a:pPr marL="342900" indent="-342900">
              <a:buFont typeface="Wingdings" panose="05000000000000000000" pitchFamily="2" charset="2"/>
              <a:buChar char="§"/>
            </a:pPr>
            <a:r>
              <a:rPr lang="en-IN" sz="2200" dirty="0">
                <a:latin typeface="+mn-lt"/>
              </a:rPr>
              <a:t>Who can file NIL Annual Return? if you have: -</a:t>
            </a:r>
          </a:p>
          <a:p>
            <a:endParaRPr lang="en-IN" sz="2200" dirty="0">
              <a:latin typeface="+mn-lt"/>
            </a:endParaRPr>
          </a:p>
          <a:p>
            <a:pPr marL="342900" indent="-342900">
              <a:buFont typeface="Wingdings" panose="05000000000000000000" pitchFamily="2" charset="2"/>
              <a:buChar char="§"/>
            </a:pPr>
            <a:endParaRPr lang="en-IN" sz="2200" dirty="0">
              <a:latin typeface="+mn-lt"/>
            </a:endParaRPr>
          </a:p>
          <a:p>
            <a:pPr marL="800100" lvl="1" indent="-342900">
              <a:buFont typeface="Wingdings" panose="05000000000000000000" pitchFamily="2" charset="2"/>
              <a:buChar char="§"/>
            </a:pPr>
            <a:endParaRPr lang="en-IN" sz="2200" dirty="0">
              <a:latin typeface="+mn-lt"/>
            </a:endParaRPr>
          </a:p>
          <a:p>
            <a:pPr marL="342900" indent="-342900">
              <a:buFont typeface="Wingdings" panose="05000000000000000000" pitchFamily="2" charset="2"/>
              <a:buChar char="§"/>
            </a:pPr>
            <a:endParaRPr lang="en-IN" sz="2200" dirty="0">
              <a:latin typeface="+mn-lt"/>
            </a:endParaRPr>
          </a:p>
        </p:txBody>
      </p:sp>
      <p:sp>
        <p:nvSpPr>
          <p:cNvPr id="4" name="Slide Number Placeholder 2"/>
          <p:cNvSpPr>
            <a:spLocks noGrp="1"/>
          </p:cNvSpPr>
          <p:nvPr>
            <p:ph type="sldNum" sz="quarter" idx="12"/>
          </p:nvPr>
        </p:nvSpPr>
        <p:spPr>
          <a:xfrm rot="16200000">
            <a:off x="11546828" y="6344959"/>
            <a:ext cx="560617" cy="376216"/>
          </a:xfrm>
        </p:spPr>
        <p:txBody>
          <a:bodyPr/>
          <a:lstStyle/>
          <a:p>
            <a:fld id="{2A013F82-EE5E-44EE-A61D-E31C6657F26F}" type="slidenum">
              <a:rPr lang="en-IN" smtClean="0"/>
              <a:pPr/>
              <a:t>8</a:t>
            </a:fld>
            <a:endParaRPr lang="en-IN" dirty="0"/>
          </a:p>
        </p:txBody>
      </p:sp>
      <p:graphicFrame>
        <p:nvGraphicFramePr>
          <p:cNvPr id="5" name="Table 4">
            <a:extLst>
              <a:ext uri="{FF2B5EF4-FFF2-40B4-BE49-F238E27FC236}">
                <a16:creationId xmlns:a16="http://schemas.microsoft.com/office/drawing/2014/main" id="{83E5E51A-5461-4705-BE89-BCB989988ED9}"/>
              </a:ext>
            </a:extLst>
          </p:cNvPr>
          <p:cNvGraphicFramePr>
            <a:graphicFrameLocks noGrp="1"/>
          </p:cNvGraphicFramePr>
          <p:nvPr>
            <p:extLst>
              <p:ext uri="{D42A27DB-BD31-4B8C-83A1-F6EECF244321}">
                <p14:modId xmlns:p14="http://schemas.microsoft.com/office/powerpoint/2010/main" val="4091882057"/>
              </p:ext>
            </p:extLst>
          </p:nvPr>
        </p:nvGraphicFramePr>
        <p:xfrm>
          <a:off x="1053852" y="4077072"/>
          <a:ext cx="10369152" cy="2712720"/>
        </p:xfrm>
        <a:graphic>
          <a:graphicData uri="http://schemas.openxmlformats.org/drawingml/2006/table">
            <a:tbl>
              <a:tblPr firstRow="1" bandRow="1">
                <a:tableStyleId>{2D5ABB26-0587-4C30-8999-92F81FD0307C}</a:tableStyleId>
              </a:tblPr>
              <a:tblGrid>
                <a:gridCol w="5184576">
                  <a:extLst>
                    <a:ext uri="{9D8B030D-6E8A-4147-A177-3AD203B41FA5}">
                      <a16:colId xmlns:a16="http://schemas.microsoft.com/office/drawing/2014/main" val="3739200059"/>
                    </a:ext>
                  </a:extLst>
                </a:gridCol>
                <a:gridCol w="5184576">
                  <a:extLst>
                    <a:ext uri="{9D8B030D-6E8A-4147-A177-3AD203B41FA5}">
                      <a16:colId xmlns:a16="http://schemas.microsoft.com/office/drawing/2014/main" val="2220232494"/>
                    </a:ext>
                  </a:extLst>
                </a:gridCol>
              </a:tblGrid>
              <a:tr h="370840">
                <a:tc>
                  <a:txBody>
                    <a:bodyPr/>
                    <a:lstStyle/>
                    <a:p>
                      <a:pPr marL="342900" indent="-342900" algn="just">
                        <a:buFont typeface="Wingdings" panose="05000000000000000000" pitchFamily="2" charset="2"/>
                        <a:buChar char="§"/>
                      </a:pPr>
                      <a:r>
                        <a:rPr lang="en-IN" sz="2200" kern="1200" dirty="0">
                          <a:solidFill>
                            <a:schemeClr val="tx1"/>
                          </a:solidFill>
                          <a:latin typeface="+mn-lt"/>
                          <a:ea typeface="+mn-ea"/>
                          <a:cs typeface="+mn-cs"/>
                        </a:rPr>
                        <a:t>NOT made any outward supply (commonly known as sale);</a:t>
                      </a:r>
                    </a:p>
                  </a:txBody>
                  <a:tcPr/>
                </a:tc>
                <a:tc>
                  <a:txBody>
                    <a:bodyPr/>
                    <a:lstStyle/>
                    <a:p>
                      <a:pPr marL="342900" marR="0" lvl="0" indent="-34290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IN" sz="2200" kern="1200" dirty="0">
                          <a:solidFill>
                            <a:schemeClr val="tx1"/>
                          </a:solidFill>
                          <a:latin typeface="+mn-lt"/>
                          <a:ea typeface="+mn-ea"/>
                          <a:cs typeface="+mn-cs"/>
                        </a:rPr>
                        <a:t>NOT claimed any refund; AND</a:t>
                      </a:r>
                    </a:p>
                  </a:txBody>
                  <a:tcPr/>
                </a:tc>
                <a:extLst>
                  <a:ext uri="{0D108BD9-81ED-4DB2-BD59-A6C34878D82A}">
                    <a16:rowId xmlns:a16="http://schemas.microsoft.com/office/drawing/2014/main" val="963017292"/>
                  </a:ext>
                </a:extLst>
              </a:tr>
              <a:tr h="370840">
                <a:tc>
                  <a:txBody>
                    <a:bodyPr/>
                    <a:lstStyle/>
                    <a:p>
                      <a:pPr marL="342900" marR="0" lvl="0" indent="-34290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IN" sz="2200" kern="1200" dirty="0">
                          <a:solidFill>
                            <a:schemeClr val="tx1"/>
                          </a:solidFill>
                          <a:latin typeface="+mn-lt"/>
                          <a:ea typeface="+mn-ea"/>
                          <a:cs typeface="+mn-cs"/>
                        </a:rPr>
                        <a:t>NOT received any goods/services (commonly known as purchase);</a:t>
                      </a:r>
                    </a:p>
                  </a:txBody>
                  <a:tcPr/>
                </a:tc>
                <a:tc>
                  <a:txBody>
                    <a:bodyPr/>
                    <a:lstStyle/>
                    <a:p>
                      <a:pPr marL="342900" marR="0" lvl="0" indent="-34290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IN" sz="2200" kern="1200" dirty="0">
                          <a:solidFill>
                            <a:schemeClr val="tx1"/>
                          </a:solidFill>
                          <a:latin typeface="+mn-lt"/>
                          <a:ea typeface="+mn-ea"/>
                          <a:cs typeface="+mn-cs"/>
                        </a:rPr>
                        <a:t>NO other liability to report; AND</a:t>
                      </a:r>
                    </a:p>
                  </a:txBody>
                  <a:tcPr/>
                </a:tc>
                <a:extLst>
                  <a:ext uri="{0D108BD9-81ED-4DB2-BD59-A6C34878D82A}">
                    <a16:rowId xmlns:a16="http://schemas.microsoft.com/office/drawing/2014/main" val="229789667"/>
                  </a:ext>
                </a:extLst>
              </a:tr>
              <a:tr h="370840">
                <a:tc>
                  <a:txBody>
                    <a:bodyPr/>
                    <a:lstStyle/>
                    <a:p>
                      <a:pPr marL="342900" indent="-342900" algn="just">
                        <a:buFont typeface="Wingdings" panose="05000000000000000000" pitchFamily="2" charset="2"/>
                        <a:buChar char="§"/>
                      </a:pPr>
                      <a:r>
                        <a:rPr lang="en-IN" sz="2200" kern="1200" dirty="0">
                          <a:solidFill>
                            <a:schemeClr val="tx1"/>
                          </a:solidFill>
                          <a:latin typeface="+mn-lt"/>
                          <a:ea typeface="+mn-ea"/>
                          <a:cs typeface="+mn-cs"/>
                        </a:rPr>
                        <a:t>NOT claimed any credit; AND</a:t>
                      </a:r>
                    </a:p>
                  </a:txBody>
                  <a:tcPr/>
                </a:tc>
                <a:tc>
                  <a:txBody>
                    <a:bodyPr/>
                    <a:lstStyle/>
                    <a:p>
                      <a:pPr marL="342900" marR="0" lvl="0" indent="-34290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IN" sz="2200" kern="1200" dirty="0">
                          <a:solidFill>
                            <a:schemeClr val="tx1"/>
                          </a:solidFill>
                          <a:latin typeface="+mn-lt"/>
                          <a:ea typeface="+mn-ea"/>
                          <a:cs typeface="+mn-cs"/>
                        </a:rPr>
                        <a:t>NOT received any order creating demand; AND</a:t>
                      </a:r>
                    </a:p>
                  </a:txBody>
                  <a:tcPr/>
                </a:tc>
                <a:extLst>
                  <a:ext uri="{0D108BD9-81ED-4DB2-BD59-A6C34878D82A}">
                    <a16:rowId xmlns:a16="http://schemas.microsoft.com/office/drawing/2014/main" val="1003434734"/>
                  </a:ext>
                </a:extLst>
              </a:tr>
              <a:tr h="370840">
                <a:tc>
                  <a:txBody>
                    <a:bodyPr/>
                    <a:lstStyle/>
                    <a:p>
                      <a:pPr marL="342900" marR="0" lvl="0" indent="-34290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IN" sz="2200" kern="1200" dirty="0">
                          <a:solidFill>
                            <a:schemeClr val="tx1"/>
                          </a:solidFill>
                          <a:latin typeface="+mn-lt"/>
                          <a:ea typeface="+mn-ea"/>
                          <a:cs typeface="+mn-cs"/>
                        </a:rPr>
                        <a:t>There is no late fee to be paid etc.</a:t>
                      </a:r>
                    </a:p>
                  </a:txBody>
                  <a:tcPr/>
                </a:tc>
                <a:tc>
                  <a:txBody>
                    <a:bodyPr/>
                    <a:lstStyle/>
                    <a:p>
                      <a:pPr marL="342900" indent="-342900" algn="just">
                        <a:buFont typeface="Wingdings" panose="05000000000000000000" pitchFamily="2" charset="2"/>
                        <a:buChar char="§"/>
                      </a:pPr>
                      <a:endParaRPr lang="en-IN" sz="2200" kern="1200" dirty="0">
                        <a:solidFill>
                          <a:schemeClr val="tx1"/>
                        </a:solidFill>
                        <a:latin typeface="+mn-lt"/>
                        <a:ea typeface="+mn-ea"/>
                        <a:cs typeface="+mn-cs"/>
                      </a:endParaRPr>
                    </a:p>
                  </a:txBody>
                  <a:tcPr/>
                </a:tc>
                <a:extLst>
                  <a:ext uri="{0D108BD9-81ED-4DB2-BD59-A6C34878D82A}">
                    <a16:rowId xmlns:a16="http://schemas.microsoft.com/office/drawing/2014/main" val="2001078667"/>
                  </a:ext>
                </a:extLst>
              </a:tr>
            </a:tbl>
          </a:graphicData>
        </a:graphic>
      </p:graphicFrame>
    </p:spTree>
    <p:extLst>
      <p:ext uri="{BB962C8B-B14F-4D97-AF65-F5344CB8AC3E}">
        <p14:creationId xmlns:p14="http://schemas.microsoft.com/office/powerpoint/2010/main" val="4121251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37828" y="2682786"/>
            <a:ext cx="10297144" cy="923330"/>
          </a:xfrm>
          <a:prstGeom prst="rect">
            <a:avLst/>
          </a:prstGeom>
          <a:noFill/>
        </p:spPr>
        <p:txBody>
          <a:bodyPr wrap="square" rtlCol="0">
            <a:spAutoFit/>
          </a:bodyPr>
          <a:lstStyle/>
          <a:p>
            <a:pPr algn="ctr"/>
            <a:r>
              <a:rPr lang="en-US" sz="5400" b="1" dirty="0">
                <a:solidFill>
                  <a:schemeClr val="bg1"/>
                </a:solidFill>
                <a:latin typeface="+mj-lt"/>
                <a:ea typeface="Verdana" pitchFamily="34" charset="0"/>
                <a:cs typeface="Verdana" pitchFamily="34" charset="0"/>
              </a:rPr>
              <a:t>Form GSTR – 9 </a:t>
            </a:r>
          </a:p>
        </p:txBody>
      </p:sp>
    </p:spTree>
    <p:extLst>
      <p:ext uri="{BB962C8B-B14F-4D97-AF65-F5344CB8AC3E}">
        <p14:creationId xmlns:p14="http://schemas.microsoft.com/office/powerpoint/2010/main" val="2717426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ESENTER_VERSION" val="6"/>
  <p:tag name="ARTICULATE_PROJECT_OPEN"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Custom 1">
      <a:dk1>
        <a:srgbClr val="000000"/>
      </a:dk1>
      <a:lt1>
        <a:srgbClr val="FFFFFF"/>
      </a:lt1>
      <a:dk2>
        <a:srgbClr val="D1282E"/>
      </a:dk2>
      <a:lt2>
        <a:srgbClr val="7F7F7F"/>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Currency Symbols">
      <a:dk1>
        <a:srgbClr val="303030"/>
      </a:dk1>
      <a:lt1>
        <a:sysClr val="window" lastClr="FFFFFF"/>
      </a:lt1>
      <a:dk2>
        <a:srgbClr val="000000"/>
      </a:dk2>
      <a:lt2>
        <a:srgbClr val="E8DEC9"/>
      </a:lt2>
      <a:accent1>
        <a:srgbClr val="F7C547"/>
      </a:accent1>
      <a:accent2>
        <a:srgbClr val="AB3C33"/>
      </a:accent2>
      <a:accent3>
        <a:srgbClr val="506084"/>
      </a:accent3>
      <a:accent4>
        <a:srgbClr val="599EA5"/>
      </a:accent4>
      <a:accent5>
        <a:srgbClr val="758F21"/>
      </a:accent5>
      <a:accent6>
        <a:srgbClr val="894A27"/>
      </a:accent6>
      <a:hlink>
        <a:srgbClr val="506084"/>
      </a:hlink>
      <a:folHlink>
        <a:srgbClr val="828282"/>
      </a:folHlink>
    </a:clrScheme>
    <a:fontScheme name="Currency Symbols">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Currency Symbols">
      <a:dk1>
        <a:srgbClr val="303030"/>
      </a:dk1>
      <a:lt1>
        <a:sysClr val="window" lastClr="FFFFFF"/>
      </a:lt1>
      <a:dk2>
        <a:srgbClr val="000000"/>
      </a:dk2>
      <a:lt2>
        <a:srgbClr val="E8DEC9"/>
      </a:lt2>
      <a:accent1>
        <a:srgbClr val="F7C547"/>
      </a:accent1>
      <a:accent2>
        <a:srgbClr val="AB3C33"/>
      </a:accent2>
      <a:accent3>
        <a:srgbClr val="506084"/>
      </a:accent3>
      <a:accent4>
        <a:srgbClr val="599EA5"/>
      </a:accent4>
      <a:accent5>
        <a:srgbClr val="758F21"/>
      </a:accent5>
      <a:accent6>
        <a:srgbClr val="894A27"/>
      </a:accent6>
      <a:hlink>
        <a:srgbClr val="506084"/>
      </a:hlink>
      <a:folHlink>
        <a:srgbClr val="828282"/>
      </a:folHlink>
    </a:clrScheme>
    <a:fontScheme name="Currency Symbols">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9CF527E-FFB0-4DB9-A7A4-39065878EDA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Essential</Template>
  <TotalTime>0</TotalTime>
  <Words>3176</Words>
  <Application>Microsoft Office PowerPoint</Application>
  <PresentationFormat>Custom</PresentationFormat>
  <Paragraphs>686</Paragraphs>
  <Slides>41</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Arial</vt:lpstr>
      <vt:lpstr>Arial Black</vt:lpstr>
      <vt:lpstr>Cambria</vt:lpstr>
      <vt:lpstr>Verdana</vt:lpstr>
      <vt:lpstr>Wingdings</vt:lpstr>
      <vt:lpstr>Essential</vt:lpstr>
      <vt:lpstr>GST – Annual Return</vt:lpstr>
      <vt:lpstr>PowerPoint Presentation</vt:lpstr>
      <vt:lpstr>Section 44 – CGST Act, 2017</vt:lpstr>
      <vt:lpstr>Rule 80 – CGST Rules, 2017</vt:lpstr>
      <vt:lpstr>Time Limit for Filing Annual Return &amp; Consequences of Non-Filing / Late Filing of Form 9</vt:lpstr>
      <vt:lpstr>Certain Pointers</vt:lpstr>
      <vt:lpstr>Certain Pointers</vt:lpstr>
      <vt:lpstr>Certain Pointers</vt:lpstr>
      <vt:lpstr>PowerPoint Presentation</vt:lpstr>
      <vt:lpstr>Structure of Form 9</vt:lpstr>
      <vt:lpstr>Modification of Form 9</vt:lpstr>
      <vt:lpstr>Certain Pointers</vt:lpstr>
      <vt:lpstr>PowerPoint Presentation</vt:lpstr>
      <vt:lpstr>Structure of Form 9</vt:lpstr>
      <vt:lpstr>Point I – Basic Details</vt:lpstr>
      <vt:lpstr>Structure of Form 9</vt:lpstr>
      <vt:lpstr>Point II – Details of Outward and Inward Supplies</vt:lpstr>
      <vt:lpstr>Point II – Details of Outward and Inward Supplies</vt:lpstr>
      <vt:lpstr>Structure of Form 9</vt:lpstr>
      <vt:lpstr>Point IV – Details of Tax Paid</vt:lpstr>
      <vt:lpstr>Structure of Form 9</vt:lpstr>
      <vt:lpstr>Point V – Particulars of Tax paid in 2018-19</vt:lpstr>
      <vt:lpstr>Interplay of Point no II, IV and V</vt:lpstr>
      <vt:lpstr>Interplay of Point no II, IV and V</vt:lpstr>
      <vt:lpstr>Interplay of Point no II, IV and V</vt:lpstr>
      <vt:lpstr>Interplay of Point no II, IV and V</vt:lpstr>
      <vt:lpstr>PowerPoint Presentation</vt:lpstr>
      <vt:lpstr>Example: 1</vt:lpstr>
      <vt:lpstr>Example: 2</vt:lpstr>
      <vt:lpstr>Example: 3</vt:lpstr>
      <vt:lpstr>Example: 4</vt:lpstr>
      <vt:lpstr>Example: 5</vt:lpstr>
      <vt:lpstr>Example: 6</vt:lpstr>
      <vt:lpstr>Example: 7</vt:lpstr>
      <vt:lpstr>Structure of Form 9</vt:lpstr>
      <vt:lpstr>Point VI – Other Information</vt:lpstr>
      <vt:lpstr>Point VI – Other Information</vt:lpstr>
      <vt:lpstr>Point VI – Other Information</vt:lpstr>
      <vt:lpstr>Point VI – Other Information</vt:lpstr>
      <vt:lpstr>Thank You 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2013-07-03T05:58:46Z</dcterms:created>
  <dcterms:modified xsi:type="dcterms:W3CDTF">2019-05-24T17:40:29Z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TC028952629991</vt:lpwstr>
  </property>
</Properties>
</file>