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7" r:id="rId2"/>
    <p:sldMasterId id="2147483706" r:id="rId3"/>
  </p:sldMasterIdLst>
  <p:notesMasterIdLst>
    <p:notesMasterId r:id="rId62"/>
  </p:notesMasterIdLst>
  <p:handoutMasterIdLst>
    <p:handoutMasterId r:id="rId63"/>
  </p:handoutMasterIdLst>
  <p:sldIdLst>
    <p:sldId id="1305" r:id="rId4"/>
    <p:sldId id="1623" r:id="rId5"/>
    <p:sldId id="1706" r:id="rId6"/>
    <p:sldId id="1680" r:id="rId7"/>
    <p:sldId id="1681" r:id="rId8"/>
    <p:sldId id="1679" r:id="rId9"/>
    <p:sldId id="1415" r:id="rId10"/>
    <p:sldId id="1509" r:id="rId11"/>
    <p:sldId id="1685" r:id="rId12"/>
    <p:sldId id="1686" r:id="rId13"/>
    <p:sldId id="1761" r:id="rId14"/>
    <p:sldId id="1732" r:id="rId15"/>
    <p:sldId id="1762" r:id="rId16"/>
    <p:sldId id="1788" r:id="rId17"/>
    <p:sldId id="1789" r:id="rId18"/>
    <p:sldId id="1781" r:id="rId19"/>
    <p:sldId id="1768" r:id="rId20"/>
    <p:sldId id="1769" r:id="rId21"/>
    <p:sldId id="1687" r:id="rId22"/>
    <p:sldId id="1735" r:id="rId23"/>
    <p:sldId id="1736" r:id="rId24"/>
    <p:sldId id="1790" r:id="rId25"/>
    <p:sldId id="1737" r:id="rId26"/>
    <p:sldId id="1739" r:id="rId27"/>
    <p:sldId id="1738" r:id="rId28"/>
    <p:sldId id="1763" r:id="rId29"/>
    <p:sldId id="1771" r:id="rId30"/>
    <p:sldId id="1753" r:id="rId31"/>
    <p:sldId id="1754" r:id="rId32"/>
    <p:sldId id="1783" r:id="rId33"/>
    <p:sldId id="1755" r:id="rId34"/>
    <p:sldId id="1734" r:id="rId35"/>
    <p:sldId id="1643" r:id="rId36"/>
    <p:sldId id="1644" r:id="rId37"/>
    <p:sldId id="1765" r:id="rId38"/>
    <p:sldId id="1701" r:id="rId39"/>
    <p:sldId id="1650" r:id="rId40"/>
    <p:sldId id="1723" r:id="rId41"/>
    <p:sldId id="1651" r:id="rId42"/>
    <p:sldId id="1766" r:id="rId43"/>
    <p:sldId id="1703" r:id="rId44"/>
    <p:sldId id="1767" r:id="rId45"/>
    <p:sldId id="1780" r:id="rId46"/>
    <p:sldId id="1749" r:id="rId47"/>
    <p:sldId id="1750" r:id="rId48"/>
    <p:sldId id="1751" r:id="rId49"/>
    <p:sldId id="1752" r:id="rId50"/>
    <p:sldId id="1689" r:id="rId51"/>
    <p:sldId id="1445" r:id="rId52"/>
    <p:sldId id="1646" r:id="rId53"/>
    <p:sldId id="1676" r:id="rId54"/>
    <p:sldId id="1677" r:id="rId55"/>
    <p:sldId id="1784" r:id="rId56"/>
    <p:sldId id="1785" r:id="rId57"/>
    <p:sldId id="1786" r:id="rId58"/>
    <p:sldId id="1787" r:id="rId59"/>
    <p:sldId id="1772" r:id="rId60"/>
    <p:sldId id="879" r:id="rId61"/>
  </p:sldIdLst>
  <p:sldSz cx="12192000" cy="6858000"/>
  <p:notesSz cx="7099300" cy="10234613"/>
  <p:defaultTextStyle>
    <a:defPPr>
      <a:defRPr lang="en-US"/>
    </a:defPPr>
    <a:lvl1pPr marL="0" algn="l" defTabSz="914389" rtl="0" eaLnBrk="1" latinLnBrk="0" hangingPunct="1">
      <a:defRPr sz="1801" kern="1200">
        <a:solidFill>
          <a:schemeClr val="tx1"/>
        </a:solidFill>
        <a:latin typeface="+mn-lt"/>
        <a:ea typeface="+mn-ea"/>
        <a:cs typeface="+mn-cs"/>
      </a:defRPr>
    </a:lvl1pPr>
    <a:lvl2pPr marL="457193" algn="l" defTabSz="914389" rtl="0" eaLnBrk="1" latinLnBrk="0" hangingPunct="1">
      <a:defRPr sz="1801" kern="1200">
        <a:solidFill>
          <a:schemeClr val="tx1"/>
        </a:solidFill>
        <a:latin typeface="+mn-lt"/>
        <a:ea typeface="+mn-ea"/>
        <a:cs typeface="+mn-cs"/>
      </a:defRPr>
    </a:lvl2pPr>
    <a:lvl3pPr marL="914389" algn="l" defTabSz="914389" rtl="0" eaLnBrk="1" latinLnBrk="0" hangingPunct="1">
      <a:defRPr sz="1801" kern="1200">
        <a:solidFill>
          <a:schemeClr val="tx1"/>
        </a:solidFill>
        <a:latin typeface="+mn-lt"/>
        <a:ea typeface="+mn-ea"/>
        <a:cs typeface="+mn-cs"/>
      </a:defRPr>
    </a:lvl3pPr>
    <a:lvl4pPr marL="1371582" algn="l" defTabSz="914389" rtl="0" eaLnBrk="1" latinLnBrk="0" hangingPunct="1">
      <a:defRPr sz="1801" kern="1200">
        <a:solidFill>
          <a:schemeClr val="tx1"/>
        </a:solidFill>
        <a:latin typeface="+mn-lt"/>
        <a:ea typeface="+mn-ea"/>
        <a:cs typeface="+mn-cs"/>
      </a:defRPr>
    </a:lvl4pPr>
    <a:lvl5pPr marL="1828778" algn="l" defTabSz="914389" rtl="0" eaLnBrk="1" latinLnBrk="0" hangingPunct="1">
      <a:defRPr sz="1801" kern="1200">
        <a:solidFill>
          <a:schemeClr val="tx1"/>
        </a:solidFill>
        <a:latin typeface="+mn-lt"/>
        <a:ea typeface="+mn-ea"/>
        <a:cs typeface="+mn-cs"/>
      </a:defRPr>
    </a:lvl5pPr>
    <a:lvl6pPr marL="2285971" algn="l" defTabSz="914389" rtl="0" eaLnBrk="1" latinLnBrk="0" hangingPunct="1">
      <a:defRPr sz="1801" kern="1200">
        <a:solidFill>
          <a:schemeClr val="tx1"/>
        </a:solidFill>
        <a:latin typeface="+mn-lt"/>
        <a:ea typeface="+mn-ea"/>
        <a:cs typeface="+mn-cs"/>
      </a:defRPr>
    </a:lvl6pPr>
    <a:lvl7pPr marL="2743165" algn="l" defTabSz="914389" rtl="0" eaLnBrk="1" latinLnBrk="0" hangingPunct="1">
      <a:defRPr sz="1801" kern="1200">
        <a:solidFill>
          <a:schemeClr val="tx1"/>
        </a:solidFill>
        <a:latin typeface="+mn-lt"/>
        <a:ea typeface="+mn-ea"/>
        <a:cs typeface="+mn-cs"/>
      </a:defRPr>
    </a:lvl7pPr>
    <a:lvl8pPr marL="3200359" algn="l" defTabSz="914389" rtl="0" eaLnBrk="1" latinLnBrk="0" hangingPunct="1">
      <a:defRPr sz="1801" kern="1200">
        <a:solidFill>
          <a:schemeClr val="tx1"/>
        </a:solidFill>
        <a:latin typeface="+mn-lt"/>
        <a:ea typeface="+mn-ea"/>
        <a:cs typeface="+mn-cs"/>
      </a:defRPr>
    </a:lvl8pPr>
    <a:lvl9pPr marL="3657552" algn="l" defTabSz="914389" rtl="0" eaLnBrk="1" latinLnBrk="0" hangingPunct="1">
      <a:defRPr sz="1801"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neh Bhuta" initials="SB" lastIdx="1" clrIdx="0">
    <p:extLst>
      <p:ext uri="{19B8F6BF-5375-455C-9EA6-DF929625EA0E}">
        <p15:presenceInfo xmlns:p15="http://schemas.microsoft.com/office/powerpoint/2012/main" userId="S-1-5-21-3013644443-2811816389-1334831046-539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FCC00"/>
    <a:srgbClr val="000000"/>
    <a:srgbClr val="5DD5FF"/>
    <a:srgbClr val="FFFF99"/>
    <a:srgbClr val="FFFF66"/>
    <a:srgbClr val="4F81BD"/>
    <a:srgbClr val="C55E5B"/>
    <a:srgbClr val="C5EFF3"/>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294" autoAdjust="0"/>
    <p:restoredTop sz="93357" autoAdjust="0"/>
  </p:normalViewPr>
  <p:slideViewPr>
    <p:cSldViewPr snapToGrid="0">
      <p:cViewPr varScale="1">
        <p:scale>
          <a:sx n="70" d="100"/>
          <a:sy n="70" d="100"/>
        </p:scale>
        <p:origin x="444" y="5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76977" cy="513789"/>
          </a:xfrm>
          <a:prstGeom prst="rect">
            <a:avLst/>
          </a:prstGeom>
        </p:spPr>
        <p:txBody>
          <a:bodyPr vert="horz" lIns="95311" tIns="47655" rIns="95311" bIns="47655" rtlCol="0"/>
          <a:lstStyle>
            <a:lvl1pPr algn="l">
              <a:defRPr sz="1300"/>
            </a:lvl1pPr>
          </a:lstStyle>
          <a:p>
            <a:endParaRPr lang="en-US" dirty="0"/>
          </a:p>
        </p:txBody>
      </p:sp>
      <p:sp>
        <p:nvSpPr>
          <p:cNvPr id="3" name="Date Placeholder 2"/>
          <p:cNvSpPr>
            <a:spLocks noGrp="1"/>
          </p:cNvSpPr>
          <p:nvPr>
            <p:ph type="dt" sz="quarter" idx="1"/>
          </p:nvPr>
        </p:nvSpPr>
        <p:spPr>
          <a:xfrm>
            <a:off x="4020650" y="5"/>
            <a:ext cx="3076976" cy="513789"/>
          </a:xfrm>
          <a:prstGeom prst="rect">
            <a:avLst/>
          </a:prstGeom>
        </p:spPr>
        <p:txBody>
          <a:bodyPr vert="horz" lIns="95311" tIns="47655" rIns="95311" bIns="47655" rtlCol="0"/>
          <a:lstStyle>
            <a:lvl1pPr algn="r">
              <a:defRPr sz="1300"/>
            </a:lvl1pPr>
          </a:lstStyle>
          <a:p>
            <a:fld id="{35372C5C-0D52-42C3-A8B7-E594F7035680}" type="datetimeFigureOut">
              <a:rPr lang="en-US" smtClean="0"/>
              <a:t>5/23/2019</a:t>
            </a:fld>
            <a:endParaRPr lang="en-US" dirty="0"/>
          </a:p>
        </p:txBody>
      </p:sp>
      <p:sp>
        <p:nvSpPr>
          <p:cNvPr id="4" name="Footer Placeholder 3"/>
          <p:cNvSpPr>
            <a:spLocks noGrp="1"/>
          </p:cNvSpPr>
          <p:nvPr>
            <p:ph type="ftr" sz="quarter" idx="2"/>
          </p:nvPr>
        </p:nvSpPr>
        <p:spPr>
          <a:xfrm>
            <a:off x="4" y="9720829"/>
            <a:ext cx="3076977" cy="513789"/>
          </a:xfrm>
          <a:prstGeom prst="rect">
            <a:avLst/>
          </a:prstGeom>
        </p:spPr>
        <p:txBody>
          <a:bodyPr vert="horz" lIns="95311" tIns="47655" rIns="95311" bIns="47655" rtlCol="0" anchor="b"/>
          <a:lstStyle>
            <a:lvl1pPr algn="l">
              <a:defRPr sz="1300"/>
            </a:lvl1pPr>
          </a:lstStyle>
          <a:p>
            <a:endParaRPr lang="en-US" dirty="0"/>
          </a:p>
        </p:txBody>
      </p:sp>
      <p:sp>
        <p:nvSpPr>
          <p:cNvPr id="5" name="Slide Number Placeholder 4"/>
          <p:cNvSpPr>
            <a:spLocks noGrp="1"/>
          </p:cNvSpPr>
          <p:nvPr>
            <p:ph type="sldNum" sz="quarter" idx="3"/>
          </p:nvPr>
        </p:nvSpPr>
        <p:spPr>
          <a:xfrm>
            <a:off x="4020650" y="9720829"/>
            <a:ext cx="3076976" cy="513789"/>
          </a:xfrm>
          <a:prstGeom prst="rect">
            <a:avLst/>
          </a:prstGeom>
        </p:spPr>
        <p:txBody>
          <a:bodyPr vert="horz" lIns="95311" tIns="47655" rIns="95311" bIns="47655" rtlCol="0" anchor="b"/>
          <a:lstStyle>
            <a:lvl1pPr algn="r">
              <a:defRPr sz="1300"/>
            </a:lvl1pPr>
          </a:lstStyle>
          <a:p>
            <a:fld id="{3A984498-E40E-4BCF-B5A3-55EEE966A729}" type="slidenum">
              <a:rPr lang="en-US" smtClean="0"/>
              <a:t>‹#›</a:t>
            </a:fld>
            <a:endParaRPr lang="en-US" dirty="0"/>
          </a:p>
        </p:txBody>
      </p:sp>
    </p:spTree>
    <p:extLst>
      <p:ext uri="{BB962C8B-B14F-4D97-AF65-F5344CB8AC3E}">
        <p14:creationId xmlns:p14="http://schemas.microsoft.com/office/powerpoint/2010/main" val="421969649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3"/>
            <a:ext cx="3076364" cy="513507"/>
          </a:xfrm>
          <a:prstGeom prst="rect">
            <a:avLst/>
          </a:prstGeom>
        </p:spPr>
        <p:txBody>
          <a:bodyPr vert="horz" lIns="95311" tIns="47655" rIns="95311" bIns="47655" rtlCol="0"/>
          <a:lstStyle>
            <a:lvl1pPr algn="l">
              <a:defRPr sz="1300"/>
            </a:lvl1pPr>
          </a:lstStyle>
          <a:p>
            <a:endParaRPr lang="en-IN" dirty="0"/>
          </a:p>
        </p:txBody>
      </p:sp>
      <p:sp>
        <p:nvSpPr>
          <p:cNvPr id="3" name="Date Placeholder 2"/>
          <p:cNvSpPr>
            <a:spLocks noGrp="1"/>
          </p:cNvSpPr>
          <p:nvPr>
            <p:ph type="dt" idx="1"/>
          </p:nvPr>
        </p:nvSpPr>
        <p:spPr>
          <a:xfrm>
            <a:off x="4021295" y="3"/>
            <a:ext cx="3076364" cy="513507"/>
          </a:xfrm>
          <a:prstGeom prst="rect">
            <a:avLst/>
          </a:prstGeom>
        </p:spPr>
        <p:txBody>
          <a:bodyPr vert="horz" lIns="95311" tIns="47655" rIns="95311" bIns="47655" rtlCol="0"/>
          <a:lstStyle>
            <a:lvl1pPr algn="r">
              <a:defRPr sz="1300"/>
            </a:lvl1pPr>
          </a:lstStyle>
          <a:p>
            <a:fld id="{581CB456-1CDC-46F3-8A98-4908709F1712}" type="datetimeFigureOut">
              <a:rPr lang="en-IN" smtClean="0"/>
              <a:t>23-05-2019</a:t>
            </a:fld>
            <a:endParaRPr lang="en-IN" dirty="0"/>
          </a:p>
        </p:txBody>
      </p:sp>
      <p:sp>
        <p:nvSpPr>
          <p:cNvPr id="4" name="Slide Image Placeholder 3"/>
          <p:cNvSpPr>
            <a:spLocks noGrp="1" noRot="1" noChangeAspect="1"/>
          </p:cNvSpPr>
          <p:nvPr>
            <p:ph type="sldImg" idx="2"/>
          </p:nvPr>
        </p:nvSpPr>
        <p:spPr>
          <a:xfrm>
            <a:off x="481013" y="1279525"/>
            <a:ext cx="6137275" cy="3452813"/>
          </a:xfrm>
          <a:prstGeom prst="rect">
            <a:avLst/>
          </a:prstGeom>
          <a:noFill/>
          <a:ln w="12700">
            <a:solidFill>
              <a:prstClr val="black"/>
            </a:solidFill>
          </a:ln>
        </p:spPr>
        <p:txBody>
          <a:bodyPr vert="horz" lIns="95311" tIns="47655" rIns="95311" bIns="47655" rtlCol="0" anchor="ctr"/>
          <a:lstStyle/>
          <a:p>
            <a:endParaRPr lang="en-IN" dirty="0"/>
          </a:p>
        </p:txBody>
      </p:sp>
      <p:sp>
        <p:nvSpPr>
          <p:cNvPr id="5" name="Notes Placeholder 4"/>
          <p:cNvSpPr>
            <a:spLocks noGrp="1"/>
          </p:cNvSpPr>
          <p:nvPr>
            <p:ph type="body" sz="quarter" idx="3"/>
          </p:nvPr>
        </p:nvSpPr>
        <p:spPr>
          <a:xfrm>
            <a:off x="709931" y="4925413"/>
            <a:ext cx="5679440" cy="4029879"/>
          </a:xfrm>
          <a:prstGeom prst="rect">
            <a:avLst/>
          </a:prstGeom>
        </p:spPr>
        <p:txBody>
          <a:bodyPr vert="horz" lIns="95311" tIns="47655" rIns="95311" bIns="4765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4" y="9721113"/>
            <a:ext cx="3076364" cy="513506"/>
          </a:xfrm>
          <a:prstGeom prst="rect">
            <a:avLst/>
          </a:prstGeom>
        </p:spPr>
        <p:txBody>
          <a:bodyPr vert="horz" lIns="95311" tIns="47655" rIns="95311" bIns="47655" rtlCol="0" anchor="b"/>
          <a:lstStyle>
            <a:lvl1pPr algn="l">
              <a:defRPr sz="1300"/>
            </a:lvl1pPr>
          </a:lstStyle>
          <a:p>
            <a:endParaRPr lang="en-IN" dirty="0"/>
          </a:p>
        </p:txBody>
      </p:sp>
      <p:sp>
        <p:nvSpPr>
          <p:cNvPr id="7" name="Slide Number Placeholder 6"/>
          <p:cNvSpPr>
            <a:spLocks noGrp="1"/>
          </p:cNvSpPr>
          <p:nvPr>
            <p:ph type="sldNum" sz="quarter" idx="5"/>
          </p:nvPr>
        </p:nvSpPr>
        <p:spPr>
          <a:xfrm>
            <a:off x="4021295" y="9721113"/>
            <a:ext cx="3076364" cy="513506"/>
          </a:xfrm>
          <a:prstGeom prst="rect">
            <a:avLst/>
          </a:prstGeom>
        </p:spPr>
        <p:txBody>
          <a:bodyPr vert="horz" lIns="95311" tIns="47655" rIns="95311" bIns="47655" rtlCol="0" anchor="b"/>
          <a:lstStyle>
            <a:lvl1pPr algn="r">
              <a:defRPr sz="1300"/>
            </a:lvl1pPr>
          </a:lstStyle>
          <a:p>
            <a:fld id="{E06A4BDE-3F03-40DC-AE5C-B2CFA14F41E3}" type="slidenum">
              <a:rPr lang="en-IN" smtClean="0"/>
              <a:t>‹#›</a:t>
            </a:fld>
            <a:endParaRPr lang="en-IN" dirty="0"/>
          </a:p>
        </p:txBody>
      </p:sp>
    </p:spTree>
    <p:extLst>
      <p:ext uri="{BB962C8B-B14F-4D97-AF65-F5344CB8AC3E}">
        <p14:creationId xmlns:p14="http://schemas.microsoft.com/office/powerpoint/2010/main" val="706602832"/>
      </p:ext>
    </p:extLst>
  </p:cSld>
  <p:clrMap bg1="lt1" tx1="dk1" bg2="lt2" tx2="dk2" accent1="accent1" accent2="accent2" accent3="accent3" accent4="accent4" accent5="accent5" accent6="accent6" hlink="hlink" folHlink="folHlink"/>
  <p:hf hdr="0" ftr="0" dt="0"/>
  <p:notesStyle>
    <a:lvl1pPr marL="0" algn="l" defTabSz="914389" rtl="0" eaLnBrk="1" latinLnBrk="0" hangingPunct="1">
      <a:defRPr sz="1199" kern="1200">
        <a:solidFill>
          <a:schemeClr val="tx1"/>
        </a:solidFill>
        <a:latin typeface="+mn-lt"/>
        <a:ea typeface="+mn-ea"/>
        <a:cs typeface="+mn-cs"/>
      </a:defRPr>
    </a:lvl1pPr>
    <a:lvl2pPr marL="457193" algn="l" defTabSz="914389" rtl="0" eaLnBrk="1" latinLnBrk="0" hangingPunct="1">
      <a:defRPr sz="1199" kern="1200">
        <a:solidFill>
          <a:schemeClr val="tx1"/>
        </a:solidFill>
        <a:latin typeface="+mn-lt"/>
        <a:ea typeface="+mn-ea"/>
        <a:cs typeface="+mn-cs"/>
      </a:defRPr>
    </a:lvl2pPr>
    <a:lvl3pPr marL="914389" algn="l" defTabSz="914389" rtl="0" eaLnBrk="1" latinLnBrk="0" hangingPunct="1">
      <a:defRPr sz="1199" kern="1200">
        <a:solidFill>
          <a:schemeClr val="tx1"/>
        </a:solidFill>
        <a:latin typeface="+mn-lt"/>
        <a:ea typeface="+mn-ea"/>
        <a:cs typeface="+mn-cs"/>
      </a:defRPr>
    </a:lvl3pPr>
    <a:lvl4pPr marL="1371582" algn="l" defTabSz="914389" rtl="0" eaLnBrk="1" latinLnBrk="0" hangingPunct="1">
      <a:defRPr sz="1199" kern="1200">
        <a:solidFill>
          <a:schemeClr val="tx1"/>
        </a:solidFill>
        <a:latin typeface="+mn-lt"/>
        <a:ea typeface="+mn-ea"/>
        <a:cs typeface="+mn-cs"/>
      </a:defRPr>
    </a:lvl4pPr>
    <a:lvl5pPr marL="1828778" algn="l" defTabSz="914389" rtl="0" eaLnBrk="1" latinLnBrk="0" hangingPunct="1">
      <a:defRPr sz="1199" kern="1200">
        <a:solidFill>
          <a:schemeClr val="tx1"/>
        </a:solidFill>
        <a:latin typeface="+mn-lt"/>
        <a:ea typeface="+mn-ea"/>
        <a:cs typeface="+mn-cs"/>
      </a:defRPr>
    </a:lvl5pPr>
    <a:lvl6pPr marL="2285971" algn="l" defTabSz="914389" rtl="0" eaLnBrk="1" latinLnBrk="0" hangingPunct="1">
      <a:defRPr sz="1199" kern="1200">
        <a:solidFill>
          <a:schemeClr val="tx1"/>
        </a:solidFill>
        <a:latin typeface="+mn-lt"/>
        <a:ea typeface="+mn-ea"/>
        <a:cs typeface="+mn-cs"/>
      </a:defRPr>
    </a:lvl6pPr>
    <a:lvl7pPr marL="2743165" algn="l" defTabSz="914389" rtl="0" eaLnBrk="1" latinLnBrk="0" hangingPunct="1">
      <a:defRPr sz="1199" kern="1200">
        <a:solidFill>
          <a:schemeClr val="tx1"/>
        </a:solidFill>
        <a:latin typeface="+mn-lt"/>
        <a:ea typeface="+mn-ea"/>
        <a:cs typeface="+mn-cs"/>
      </a:defRPr>
    </a:lvl7pPr>
    <a:lvl8pPr marL="3200359" algn="l" defTabSz="914389" rtl="0" eaLnBrk="1" latinLnBrk="0" hangingPunct="1">
      <a:defRPr sz="1199" kern="1200">
        <a:solidFill>
          <a:schemeClr val="tx1"/>
        </a:solidFill>
        <a:latin typeface="+mn-lt"/>
        <a:ea typeface="+mn-ea"/>
        <a:cs typeface="+mn-cs"/>
      </a:defRPr>
    </a:lvl8pPr>
    <a:lvl9pPr marL="3657552" algn="l" defTabSz="914389" rtl="0" eaLnBrk="1" latinLnBrk="0" hangingPunct="1">
      <a:defRPr sz="119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E06A4BDE-3F03-40DC-AE5C-B2CFA14F41E3}" type="slidenum">
              <a:rPr lang="en-IN" smtClean="0"/>
              <a:t>1</a:t>
            </a:fld>
            <a:endParaRPr lang="en-IN" dirty="0"/>
          </a:p>
        </p:txBody>
      </p:sp>
    </p:spTree>
    <p:extLst>
      <p:ext uri="{BB962C8B-B14F-4D97-AF65-F5344CB8AC3E}">
        <p14:creationId xmlns:p14="http://schemas.microsoft.com/office/powerpoint/2010/main" val="3494187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24</a:t>
            </a:fld>
            <a:endParaRPr lang="en-IN" dirty="0"/>
          </a:p>
        </p:txBody>
      </p:sp>
    </p:spTree>
    <p:extLst>
      <p:ext uri="{BB962C8B-B14F-4D97-AF65-F5344CB8AC3E}">
        <p14:creationId xmlns:p14="http://schemas.microsoft.com/office/powerpoint/2010/main" val="3954775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25</a:t>
            </a:fld>
            <a:endParaRPr lang="en-IN"/>
          </a:p>
        </p:txBody>
      </p:sp>
    </p:spTree>
    <p:extLst>
      <p:ext uri="{BB962C8B-B14F-4D97-AF65-F5344CB8AC3E}">
        <p14:creationId xmlns:p14="http://schemas.microsoft.com/office/powerpoint/2010/main" val="1677050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26</a:t>
            </a:fld>
            <a:endParaRPr lang="en-IN"/>
          </a:p>
        </p:txBody>
      </p:sp>
    </p:spTree>
    <p:extLst>
      <p:ext uri="{BB962C8B-B14F-4D97-AF65-F5344CB8AC3E}">
        <p14:creationId xmlns:p14="http://schemas.microsoft.com/office/powerpoint/2010/main" val="3089370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27</a:t>
            </a:fld>
            <a:endParaRPr lang="en-IN"/>
          </a:p>
        </p:txBody>
      </p:sp>
    </p:spTree>
    <p:extLst>
      <p:ext uri="{BB962C8B-B14F-4D97-AF65-F5344CB8AC3E}">
        <p14:creationId xmlns:p14="http://schemas.microsoft.com/office/powerpoint/2010/main" val="4047750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29</a:t>
            </a:fld>
            <a:endParaRPr lang="en-IN"/>
          </a:p>
        </p:txBody>
      </p:sp>
    </p:spTree>
    <p:extLst>
      <p:ext uri="{BB962C8B-B14F-4D97-AF65-F5344CB8AC3E}">
        <p14:creationId xmlns:p14="http://schemas.microsoft.com/office/powerpoint/2010/main" val="3924715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31</a:t>
            </a:fld>
            <a:endParaRPr lang="en-IN"/>
          </a:p>
        </p:txBody>
      </p:sp>
    </p:spTree>
    <p:extLst>
      <p:ext uri="{BB962C8B-B14F-4D97-AF65-F5344CB8AC3E}">
        <p14:creationId xmlns:p14="http://schemas.microsoft.com/office/powerpoint/2010/main" val="1184044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33</a:t>
            </a:fld>
            <a:endParaRPr lang="en-IN"/>
          </a:p>
        </p:txBody>
      </p:sp>
    </p:spTree>
    <p:extLst>
      <p:ext uri="{BB962C8B-B14F-4D97-AF65-F5344CB8AC3E}">
        <p14:creationId xmlns:p14="http://schemas.microsoft.com/office/powerpoint/2010/main" val="1941923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34</a:t>
            </a:fld>
            <a:endParaRPr lang="en-IN"/>
          </a:p>
        </p:txBody>
      </p:sp>
    </p:spTree>
    <p:extLst>
      <p:ext uri="{BB962C8B-B14F-4D97-AF65-F5344CB8AC3E}">
        <p14:creationId xmlns:p14="http://schemas.microsoft.com/office/powerpoint/2010/main" val="3825690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35</a:t>
            </a:fld>
            <a:endParaRPr lang="en-IN"/>
          </a:p>
        </p:txBody>
      </p:sp>
    </p:spTree>
    <p:extLst>
      <p:ext uri="{BB962C8B-B14F-4D97-AF65-F5344CB8AC3E}">
        <p14:creationId xmlns:p14="http://schemas.microsoft.com/office/powerpoint/2010/main" val="42005273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36</a:t>
            </a:fld>
            <a:endParaRPr lang="en-IN"/>
          </a:p>
        </p:txBody>
      </p:sp>
    </p:spTree>
    <p:extLst>
      <p:ext uri="{BB962C8B-B14F-4D97-AF65-F5344CB8AC3E}">
        <p14:creationId xmlns:p14="http://schemas.microsoft.com/office/powerpoint/2010/main" val="424220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3</a:t>
            </a:fld>
            <a:endParaRPr lang="en-IN" dirty="0"/>
          </a:p>
        </p:txBody>
      </p:sp>
    </p:spTree>
    <p:extLst>
      <p:ext uri="{BB962C8B-B14F-4D97-AF65-F5344CB8AC3E}">
        <p14:creationId xmlns:p14="http://schemas.microsoft.com/office/powerpoint/2010/main" val="1974697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37</a:t>
            </a:fld>
            <a:endParaRPr lang="en-IN"/>
          </a:p>
        </p:txBody>
      </p:sp>
    </p:spTree>
    <p:extLst>
      <p:ext uri="{BB962C8B-B14F-4D97-AF65-F5344CB8AC3E}">
        <p14:creationId xmlns:p14="http://schemas.microsoft.com/office/powerpoint/2010/main" val="6637288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38</a:t>
            </a:fld>
            <a:endParaRPr lang="en-IN"/>
          </a:p>
        </p:txBody>
      </p:sp>
    </p:spTree>
    <p:extLst>
      <p:ext uri="{BB962C8B-B14F-4D97-AF65-F5344CB8AC3E}">
        <p14:creationId xmlns:p14="http://schemas.microsoft.com/office/powerpoint/2010/main" val="33340878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39</a:t>
            </a:fld>
            <a:endParaRPr lang="en-IN"/>
          </a:p>
        </p:txBody>
      </p:sp>
    </p:spTree>
    <p:extLst>
      <p:ext uri="{BB962C8B-B14F-4D97-AF65-F5344CB8AC3E}">
        <p14:creationId xmlns:p14="http://schemas.microsoft.com/office/powerpoint/2010/main" val="17473836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40</a:t>
            </a:fld>
            <a:endParaRPr lang="en-IN"/>
          </a:p>
        </p:txBody>
      </p:sp>
    </p:spTree>
    <p:extLst>
      <p:ext uri="{BB962C8B-B14F-4D97-AF65-F5344CB8AC3E}">
        <p14:creationId xmlns:p14="http://schemas.microsoft.com/office/powerpoint/2010/main" val="24488044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41</a:t>
            </a:fld>
            <a:endParaRPr lang="en-IN"/>
          </a:p>
        </p:txBody>
      </p:sp>
    </p:spTree>
    <p:extLst>
      <p:ext uri="{BB962C8B-B14F-4D97-AF65-F5344CB8AC3E}">
        <p14:creationId xmlns:p14="http://schemas.microsoft.com/office/powerpoint/2010/main" val="12159595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42</a:t>
            </a:fld>
            <a:endParaRPr lang="en-IN"/>
          </a:p>
        </p:txBody>
      </p:sp>
    </p:spTree>
    <p:extLst>
      <p:ext uri="{BB962C8B-B14F-4D97-AF65-F5344CB8AC3E}">
        <p14:creationId xmlns:p14="http://schemas.microsoft.com/office/powerpoint/2010/main" val="42778819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43</a:t>
            </a:fld>
            <a:endParaRPr lang="en-IN"/>
          </a:p>
        </p:txBody>
      </p:sp>
    </p:spTree>
    <p:extLst>
      <p:ext uri="{BB962C8B-B14F-4D97-AF65-F5344CB8AC3E}">
        <p14:creationId xmlns:p14="http://schemas.microsoft.com/office/powerpoint/2010/main" val="28976180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45</a:t>
            </a:fld>
            <a:endParaRPr lang="en-IN"/>
          </a:p>
        </p:txBody>
      </p:sp>
    </p:spTree>
    <p:extLst>
      <p:ext uri="{BB962C8B-B14F-4D97-AF65-F5344CB8AC3E}">
        <p14:creationId xmlns:p14="http://schemas.microsoft.com/office/powerpoint/2010/main" val="30598349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46</a:t>
            </a:fld>
            <a:endParaRPr lang="en-IN"/>
          </a:p>
        </p:txBody>
      </p:sp>
    </p:spTree>
    <p:extLst>
      <p:ext uri="{BB962C8B-B14F-4D97-AF65-F5344CB8AC3E}">
        <p14:creationId xmlns:p14="http://schemas.microsoft.com/office/powerpoint/2010/main" val="9468813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47</a:t>
            </a:fld>
            <a:endParaRPr lang="en-IN"/>
          </a:p>
        </p:txBody>
      </p:sp>
    </p:spTree>
    <p:extLst>
      <p:ext uri="{BB962C8B-B14F-4D97-AF65-F5344CB8AC3E}">
        <p14:creationId xmlns:p14="http://schemas.microsoft.com/office/powerpoint/2010/main" val="2992594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7</a:t>
            </a:fld>
            <a:endParaRPr lang="en-IN"/>
          </a:p>
        </p:txBody>
      </p:sp>
    </p:spTree>
    <p:extLst>
      <p:ext uri="{BB962C8B-B14F-4D97-AF65-F5344CB8AC3E}">
        <p14:creationId xmlns:p14="http://schemas.microsoft.com/office/powerpoint/2010/main" val="7198555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49</a:t>
            </a:fld>
            <a:endParaRPr lang="en-IN"/>
          </a:p>
        </p:txBody>
      </p:sp>
    </p:spTree>
    <p:extLst>
      <p:ext uri="{BB962C8B-B14F-4D97-AF65-F5344CB8AC3E}">
        <p14:creationId xmlns:p14="http://schemas.microsoft.com/office/powerpoint/2010/main" val="15439387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50</a:t>
            </a:fld>
            <a:endParaRPr lang="en-IN"/>
          </a:p>
        </p:txBody>
      </p:sp>
    </p:spTree>
    <p:extLst>
      <p:ext uri="{BB962C8B-B14F-4D97-AF65-F5344CB8AC3E}">
        <p14:creationId xmlns:p14="http://schemas.microsoft.com/office/powerpoint/2010/main" val="2631700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51</a:t>
            </a:fld>
            <a:endParaRPr lang="en-IN"/>
          </a:p>
        </p:txBody>
      </p:sp>
    </p:spTree>
    <p:extLst>
      <p:ext uri="{BB962C8B-B14F-4D97-AF65-F5344CB8AC3E}">
        <p14:creationId xmlns:p14="http://schemas.microsoft.com/office/powerpoint/2010/main" val="8660292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52</a:t>
            </a:fld>
            <a:endParaRPr lang="en-IN"/>
          </a:p>
        </p:txBody>
      </p:sp>
    </p:spTree>
    <p:extLst>
      <p:ext uri="{BB962C8B-B14F-4D97-AF65-F5344CB8AC3E}">
        <p14:creationId xmlns:p14="http://schemas.microsoft.com/office/powerpoint/2010/main" val="4088431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55</a:t>
            </a:fld>
            <a:endParaRPr lang="en-IN" dirty="0"/>
          </a:p>
        </p:txBody>
      </p:sp>
    </p:spTree>
    <p:extLst>
      <p:ext uri="{BB962C8B-B14F-4D97-AF65-F5344CB8AC3E}">
        <p14:creationId xmlns:p14="http://schemas.microsoft.com/office/powerpoint/2010/main" val="866865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57</a:t>
            </a:fld>
            <a:endParaRPr lang="en-IN"/>
          </a:p>
        </p:txBody>
      </p:sp>
    </p:spTree>
    <p:extLst>
      <p:ext uri="{BB962C8B-B14F-4D97-AF65-F5344CB8AC3E}">
        <p14:creationId xmlns:p14="http://schemas.microsoft.com/office/powerpoint/2010/main" val="29697751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58</a:t>
            </a:fld>
            <a:endParaRPr lang="en-IN"/>
          </a:p>
        </p:txBody>
      </p:sp>
    </p:spTree>
    <p:extLst>
      <p:ext uri="{BB962C8B-B14F-4D97-AF65-F5344CB8AC3E}">
        <p14:creationId xmlns:p14="http://schemas.microsoft.com/office/powerpoint/2010/main" val="4278095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8</a:t>
            </a:fld>
            <a:endParaRPr lang="en-IN"/>
          </a:p>
        </p:txBody>
      </p:sp>
    </p:spTree>
    <p:extLst>
      <p:ext uri="{BB962C8B-B14F-4D97-AF65-F5344CB8AC3E}">
        <p14:creationId xmlns:p14="http://schemas.microsoft.com/office/powerpoint/2010/main" val="3089451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9</a:t>
            </a:fld>
            <a:endParaRPr lang="en-IN"/>
          </a:p>
        </p:txBody>
      </p:sp>
    </p:spTree>
    <p:extLst>
      <p:ext uri="{BB962C8B-B14F-4D97-AF65-F5344CB8AC3E}">
        <p14:creationId xmlns:p14="http://schemas.microsoft.com/office/powerpoint/2010/main" val="729657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10</a:t>
            </a:fld>
            <a:endParaRPr lang="en-IN"/>
          </a:p>
        </p:txBody>
      </p:sp>
    </p:spTree>
    <p:extLst>
      <p:ext uri="{BB962C8B-B14F-4D97-AF65-F5344CB8AC3E}">
        <p14:creationId xmlns:p14="http://schemas.microsoft.com/office/powerpoint/2010/main" val="2101052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12</a:t>
            </a:fld>
            <a:endParaRPr lang="en-IN" dirty="0"/>
          </a:p>
        </p:txBody>
      </p:sp>
    </p:spTree>
    <p:extLst>
      <p:ext uri="{BB962C8B-B14F-4D97-AF65-F5344CB8AC3E}">
        <p14:creationId xmlns:p14="http://schemas.microsoft.com/office/powerpoint/2010/main" val="371034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17</a:t>
            </a:fld>
            <a:endParaRPr lang="en-IN"/>
          </a:p>
        </p:txBody>
      </p:sp>
    </p:spTree>
    <p:extLst>
      <p:ext uri="{BB962C8B-B14F-4D97-AF65-F5344CB8AC3E}">
        <p14:creationId xmlns:p14="http://schemas.microsoft.com/office/powerpoint/2010/main" val="2638501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E06A4BDE-3F03-40DC-AE5C-B2CFA14F41E3}" type="slidenum">
              <a:rPr lang="en-IN" smtClean="0"/>
              <a:t>18</a:t>
            </a:fld>
            <a:endParaRPr lang="en-IN"/>
          </a:p>
        </p:txBody>
      </p:sp>
    </p:spTree>
    <p:extLst>
      <p:ext uri="{BB962C8B-B14F-4D97-AF65-F5344CB8AC3E}">
        <p14:creationId xmlns:p14="http://schemas.microsoft.com/office/powerpoint/2010/main" val="25079276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4" name="Freeform 4"/>
          <p:cNvSpPr>
            <a:spLocks/>
          </p:cNvSpPr>
          <p:nvPr userDrawn="1"/>
        </p:nvSpPr>
        <p:spPr bwMode="auto">
          <a:xfrm>
            <a:off x="88926" y="88909"/>
            <a:ext cx="10484993" cy="1317623"/>
          </a:xfrm>
          <a:custGeom>
            <a:avLst/>
            <a:gdLst/>
            <a:ahLst/>
            <a:cxnLst>
              <a:cxn ang="0">
                <a:pos x="19810" y="0"/>
              </a:cxn>
              <a:cxn ang="0">
                <a:pos x="17686" y="2148"/>
              </a:cxn>
              <a:cxn ang="0">
                <a:pos x="340" y="2148"/>
              </a:cxn>
              <a:cxn ang="0">
                <a:pos x="340" y="2148"/>
              </a:cxn>
              <a:cxn ang="0">
                <a:pos x="0" y="2488"/>
              </a:cxn>
              <a:cxn ang="0">
                <a:pos x="0" y="0"/>
              </a:cxn>
              <a:cxn ang="0">
                <a:pos x="19810" y="0"/>
              </a:cxn>
            </a:cxnLst>
            <a:rect l="0" t="0" r="r" b="b"/>
            <a:pathLst>
              <a:path w="19810" h="2488">
                <a:moveTo>
                  <a:pt x="19810" y="0"/>
                </a:moveTo>
                <a:lnTo>
                  <a:pt x="17686" y="2148"/>
                </a:lnTo>
                <a:lnTo>
                  <a:pt x="340" y="2148"/>
                </a:lnTo>
                <a:lnTo>
                  <a:pt x="340" y="2148"/>
                </a:lnTo>
                <a:lnTo>
                  <a:pt x="0" y="2488"/>
                </a:lnTo>
                <a:lnTo>
                  <a:pt x="0" y="0"/>
                </a:lnTo>
                <a:lnTo>
                  <a:pt x="19810" y="0"/>
                </a:lnTo>
                <a:close/>
              </a:path>
            </a:pathLst>
          </a:custGeom>
          <a:solidFill>
            <a:schemeClr val="tx1">
              <a:lumMod val="65000"/>
              <a:lumOff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15" name="Freeform 5"/>
          <p:cNvSpPr>
            <a:spLocks/>
          </p:cNvSpPr>
          <p:nvPr userDrawn="1"/>
        </p:nvSpPr>
        <p:spPr bwMode="auto">
          <a:xfrm>
            <a:off x="2" y="1"/>
            <a:ext cx="12192000" cy="1495425"/>
          </a:xfrm>
          <a:custGeom>
            <a:avLst/>
            <a:gdLst/>
            <a:ahLst/>
            <a:cxnLst>
              <a:cxn ang="0">
                <a:pos x="83" y="0"/>
              </a:cxn>
              <a:cxn ang="0">
                <a:pos x="22951" y="0"/>
              </a:cxn>
              <a:cxn ang="0">
                <a:pos x="23034" y="0"/>
              </a:cxn>
              <a:cxn ang="0">
                <a:pos x="23034" y="1"/>
              </a:cxn>
              <a:cxn ang="0">
                <a:pos x="22866" y="169"/>
              </a:cxn>
              <a:cxn ang="0">
                <a:pos x="22866" y="169"/>
              </a:cxn>
              <a:cxn ang="0">
                <a:pos x="168" y="169"/>
              </a:cxn>
              <a:cxn ang="0">
                <a:pos x="168" y="2657"/>
              </a:cxn>
              <a:cxn ang="0">
                <a:pos x="0" y="2826"/>
              </a:cxn>
              <a:cxn ang="0">
                <a:pos x="0" y="2742"/>
              </a:cxn>
              <a:cxn ang="0">
                <a:pos x="0" y="84"/>
              </a:cxn>
              <a:cxn ang="0">
                <a:pos x="0" y="0"/>
              </a:cxn>
              <a:cxn ang="0">
                <a:pos x="83" y="0"/>
              </a:cxn>
            </a:cxnLst>
            <a:rect l="0" t="0" r="r" b="b"/>
            <a:pathLst>
              <a:path w="23034" h="2826">
                <a:moveTo>
                  <a:pt x="83" y="0"/>
                </a:moveTo>
                <a:lnTo>
                  <a:pt x="22951" y="0"/>
                </a:lnTo>
                <a:lnTo>
                  <a:pt x="23034" y="0"/>
                </a:lnTo>
                <a:lnTo>
                  <a:pt x="23034" y="1"/>
                </a:lnTo>
                <a:lnTo>
                  <a:pt x="22866" y="169"/>
                </a:lnTo>
                <a:lnTo>
                  <a:pt x="22866" y="169"/>
                </a:lnTo>
                <a:lnTo>
                  <a:pt x="168" y="169"/>
                </a:lnTo>
                <a:lnTo>
                  <a:pt x="168" y="2657"/>
                </a:lnTo>
                <a:lnTo>
                  <a:pt x="0" y="2826"/>
                </a:lnTo>
                <a:lnTo>
                  <a:pt x="0" y="2742"/>
                </a:lnTo>
                <a:lnTo>
                  <a:pt x="0" y="84"/>
                </a:lnTo>
                <a:lnTo>
                  <a:pt x="0" y="0"/>
                </a:lnTo>
                <a:lnTo>
                  <a:pt x="83" y="0"/>
                </a:ln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16" name="Freeform 6"/>
          <p:cNvSpPr>
            <a:spLocks/>
          </p:cNvSpPr>
          <p:nvPr userDrawn="1"/>
        </p:nvSpPr>
        <p:spPr bwMode="auto">
          <a:xfrm>
            <a:off x="179436" y="0"/>
            <a:ext cx="12012567" cy="1316040"/>
          </a:xfrm>
          <a:custGeom>
            <a:avLst/>
            <a:gdLst/>
            <a:ahLst/>
            <a:cxnLst>
              <a:cxn ang="0">
                <a:pos x="22694" y="0"/>
              </a:cxn>
              <a:cxn ang="0">
                <a:pos x="22694" y="83"/>
              </a:cxn>
              <a:cxn ang="0">
                <a:pos x="22694" y="2401"/>
              </a:cxn>
              <a:cxn ang="0">
                <a:pos x="22694" y="2485"/>
              </a:cxn>
              <a:cxn ang="0">
                <a:pos x="22611" y="2485"/>
              </a:cxn>
              <a:cxn ang="0">
                <a:pos x="85" y="2485"/>
              </a:cxn>
              <a:cxn ang="0">
                <a:pos x="0" y="2485"/>
              </a:cxn>
              <a:cxn ang="0">
                <a:pos x="0" y="2485"/>
              </a:cxn>
              <a:cxn ang="0">
                <a:pos x="168" y="2316"/>
              </a:cxn>
              <a:cxn ang="0">
                <a:pos x="168" y="2316"/>
              </a:cxn>
              <a:cxn ang="0">
                <a:pos x="22526" y="2316"/>
              </a:cxn>
              <a:cxn ang="0">
                <a:pos x="22526" y="168"/>
              </a:cxn>
              <a:cxn ang="0">
                <a:pos x="22694" y="0"/>
              </a:cxn>
            </a:cxnLst>
            <a:rect l="0" t="0" r="r" b="b"/>
            <a:pathLst>
              <a:path w="22694" h="2485">
                <a:moveTo>
                  <a:pt x="22694" y="0"/>
                </a:moveTo>
                <a:lnTo>
                  <a:pt x="22694" y="83"/>
                </a:lnTo>
                <a:lnTo>
                  <a:pt x="22694" y="2401"/>
                </a:lnTo>
                <a:lnTo>
                  <a:pt x="22694" y="2485"/>
                </a:lnTo>
                <a:lnTo>
                  <a:pt x="22611" y="2485"/>
                </a:lnTo>
                <a:lnTo>
                  <a:pt x="85" y="2485"/>
                </a:lnTo>
                <a:lnTo>
                  <a:pt x="0" y="2485"/>
                </a:lnTo>
                <a:lnTo>
                  <a:pt x="0" y="2485"/>
                </a:lnTo>
                <a:lnTo>
                  <a:pt x="168" y="2316"/>
                </a:lnTo>
                <a:lnTo>
                  <a:pt x="168" y="2316"/>
                </a:lnTo>
                <a:lnTo>
                  <a:pt x="22526" y="2316"/>
                </a:lnTo>
                <a:lnTo>
                  <a:pt x="22526" y="168"/>
                </a:lnTo>
                <a:lnTo>
                  <a:pt x="22694"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17" name="Title Placeholder 1"/>
          <p:cNvSpPr>
            <a:spLocks noGrp="1"/>
          </p:cNvSpPr>
          <p:nvPr>
            <p:ph type="title"/>
          </p:nvPr>
        </p:nvSpPr>
        <p:spPr>
          <a:xfrm>
            <a:off x="609601" y="274636"/>
            <a:ext cx="8230313" cy="715965"/>
          </a:xfrm>
          <a:prstGeom prst="rect">
            <a:avLst/>
          </a:prstGeom>
        </p:spPr>
        <p:txBody>
          <a:bodyPr vert="horz" lIns="0" tIns="0" rIns="0" bIns="0" rtlCol="0" anchor="ctr">
            <a:normAutofit/>
          </a:bodyPr>
          <a:lstStyle>
            <a:lvl1pPr>
              <a:defRPr sz="3200"/>
            </a:lvl1pPr>
          </a:lstStyle>
          <a:p>
            <a:r>
              <a:rPr lang="en-US" dirty="0" smtClean="0"/>
              <a:t>Click to edit Master title style</a:t>
            </a:r>
            <a:endParaRPr lang="en-US" dirty="0"/>
          </a:p>
        </p:txBody>
      </p:sp>
      <p:sp>
        <p:nvSpPr>
          <p:cNvPr id="18" name="Text Placeholder 2"/>
          <p:cNvSpPr>
            <a:spLocks noGrp="1"/>
          </p:cNvSpPr>
          <p:nvPr>
            <p:ph idx="1"/>
          </p:nvPr>
        </p:nvSpPr>
        <p:spPr>
          <a:xfrm>
            <a:off x="609603" y="1828801"/>
            <a:ext cx="10972802" cy="4297365"/>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Footer Placeholder 4"/>
          <p:cNvSpPr>
            <a:spLocks noGrp="1"/>
          </p:cNvSpPr>
          <p:nvPr>
            <p:ph type="ftr" sz="quarter" idx="3"/>
          </p:nvPr>
        </p:nvSpPr>
        <p:spPr>
          <a:xfrm>
            <a:off x="4165602" y="6356359"/>
            <a:ext cx="3860800" cy="36512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CA Naresh Sheth</a:t>
            </a:r>
            <a:endParaRPr lang="en-US" dirty="0"/>
          </a:p>
        </p:txBody>
      </p:sp>
      <p:sp>
        <p:nvSpPr>
          <p:cNvPr id="21" name="Slide Number Placeholder 5"/>
          <p:cNvSpPr>
            <a:spLocks noGrp="1"/>
          </p:cNvSpPr>
          <p:nvPr>
            <p:ph type="sldNum" sz="quarter" idx="4"/>
          </p:nvPr>
        </p:nvSpPr>
        <p:spPr>
          <a:xfrm>
            <a:off x="8737602" y="6356359"/>
            <a:ext cx="2844800" cy="365123"/>
          </a:xfrm>
          <a:prstGeom prst="rect">
            <a:avLst/>
          </a:prstGeom>
        </p:spPr>
        <p:txBody>
          <a:bodyPr vert="horz" lIns="91440" tIns="45720" rIns="91440" bIns="45720" rtlCol="0" anchor="ctr"/>
          <a:lstStyle>
            <a:lvl1pPr algn="r">
              <a:defRPr sz="1200">
                <a:solidFill>
                  <a:schemeClr val="tx1">
                    <a:tint val="75000"/>
                  </a:schemeClr>
                </a:solidFill>
              </a:defRPr>
            </a:lvl1pPr>
          </a:lstStyle>
          <a:p>
            <a:fld id="{4C8C3E51-1EAE-4164-AD04-4563D0520E64}" type="slidenum">
              <a:rPr lang="en-US" smtClean="0"/>
              <a:pPr/>
              <a:t>‹#›</a:t>
            </a:fld>
            <a:endParaRPr lang="en-US" dirty="0"/>
          </a:p>
        </p:txBody>
      </p:sp>
      <p:pic>
        <p:nvPicPr>
          <p:cNvPr id="22" name="Picture 21" descr="logo.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51632" y="400050"/>
            <a:ext cx="1494242" cy="457200"/>
          </a:xfrm>
          <a:prstGeom prst="rect">
            <a:avLst/>
          </a:prstGeom>
        </p:spPr>
      </p:pic>
      <p:sp>
        <p:nvSpPr>
          <p:cNvPr id="12" name="Rectangle 4"/>
          <p:cNvSpPr>
            <a:spLocks noGrp="1" noChangeArrowheads="1"/>
          </p:cNvSpPr>
          <p:nvPr>
            <p:ph type="dt" sz="half" idx="10"/>
          </p:nvPr>
        </p:nvSpPr>
        <p:spPr>
          <a:xfrm>
            <a:off x="457200" y="6400804"/>
            <a:ext cx="2133600" cy="320678"/>
          </a:xfrm>
        </p:spPr>
        <p:txBody>
          <a:bodyPr/>
          <a:lstStyle>
            <a:lvl1pPr>
              <a:defRPr>
                <a:solidFill>
                  <a:schemeClr val="bg1">
                    <a:lumMod val="50000"/>
                  </a:schemeClr>
                </a:solidFill>
              </a:defRPr>
            </a:lvl1pPr>
          </a:lstStyle>
          <a:p>
            <a:pPr>
              <a:defRPr/>
            </a:pPr>
            <a:r>
              <a:rPr lang="en-US" smtClean="0"/>
              <a:t>May 25, 2019</a:t>
            </a:r>
            <a:endParaRPr lang="en-US" dirty="0"/>
          </a:p>
        </p:txBody>
      </p:sp>
      <p:sp>
        <p:nvSpPr>
          <p:cNvPr id="2" name="TextBox 1"/>
          <p:cNvSpPr txBox="1"/>
          <p:nvPr userDrawn="1"/>
        </p:nvSpPr>
        <p:spPr>
          <a:xfrm>
            <a:off x="10451632" y="400050"/>
            <a:ext cx="1494242" cy="590551"/>
          </a:xfrm>
          <a:prstGeom prst="rect">
            <a:avLst/>
          </a:prstGeom>
          <a:solidFill>
            <a:schemeClr val="bg1"/>
          </a:solidFill>
          <a:ln>
            <a:solidFill>
              <a:schemeClr val="bg1"/>
            </a:solidFill>
          </a:ln>
        </p:spPr>
        <p:txBody>
          <a:bodyPr wrap="square" rtlCol="0">
            <a:spAutoFit/>
          </a:bodyPr>
          <a:lstStyle/>
          <a:p>
            <a:endParaRPr lang="en-IN" dirty="0"/>
          </a:p>
        </p:txBody>
      </p:sp>
    </p:spTree>
    <p:extLst>
      <p:ext uri="{BB962C8B-B14F-4D97-AF65-F5344CB8AC3E}">
        <p14:creationId xmlns:p14="http://schemas.microsoft.com/office/powerpoint/2010/main" val="163832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1" name="Picture 2" descr="C:\Users\dell\Downloads\shutterstock_99275120.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flipH="1">
            <a:off x="3" y="1447800"/>
            <a:ext cx="7331908" cy="3979410"/>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6481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5102582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6481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89268701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3" name="Picture 2" descr="C:\Users\dell\Downloads\shutterstock_103795736.jpg"/>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3" y="1447800"/>
            <a:ext cx="7391737" cy="3979410"/>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6481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1689663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1" name="Picture 10" descr="seprator.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 y="1447800"/>
            <a:ext cx="7391737" cy="3987090"/>
          </a:xfrm>
          <a:prstGeom prst="rect">
            <a:avLst/>
          </a:prstGeom>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6481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3676324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3" name="Picture 2" descr="C:\Users\dell\Downloads\shutterstock_74500618.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flipH="1">
            <a:off x="0" y="1447803"/>
            <a:ext cx="7315518" cy="3965708"/>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6481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40330763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1" name="Picture 2" descr="C:\Users\dell\Downloads\shutterstock_59479399 (1).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 y="1447800"/>
            <a:ext cx="7239298" cy="3971490"/>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6481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2396757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3" name="Picture 2" descr="C:\Users\dell\Downloads\shutterstock_74500618.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2" y="1447800"/>
            <a:ext cx="7315518" cy="3962400"/>
          </a:xfrm>
          <a:prstGeom prst="rect">
            <a:avLst/>
          </a:prstGeom>
          <a:noFill/>
          <a:ln>
            <a:noFill/>
          </a:ln>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6481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1281954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4" name="Picture 13" descr="_MG_0238.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1" y="1447800"/>
            <a:ext cx="7248827" cy="3962400"/>
          </a:xfrm>
          <a:prstGeom prst="rect">
            <a:avLst/>
          </a:prstGeom>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0" y="1447800"/>
            <a:ext cx="4878070"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15736268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9" name="Rectangle 8"/>
          <p:cNvSpPr/>
          <p:nvPr userDrawn="1"/>
        </p:nvSpPr>
        <p:spPr>
          <a:xfrm>
            <a:off x="7263687" y="508009"/>
            <a:ext cx="4472582" cy="4471418"/>
          </a:xfrm>
          <a:prstGeom prst="rect">
            <a:avLst/>
          </a:prstGeom>
          <a:solidFill>
            <a:srgbClr val="FFC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0" name="Picture 9" descr="seprator band.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953974"/>
            <a:ext cx="12192000" cy="213308"/>
          </a:xfrm>
          <a:prstGeom prst="rect">
            <a:avLst/>
          </a:prstGeom>
        </p:spPr>
      </p:pic>
      <p:sp>
        <p:nvSpPr>
          <p:cNvPr id="2" name="Title 1"/>
          <p:cNvSpPr>
            <a:spLocks noGrp="1"/>
          </p:cNvSpPr>
          <p:nvPr>
            <p:ph type="title" hasCustomPrompt="1"/>
          </p:nvPr>
        </p:nvSpPr>
        <p:spPr>
          <a:xfrm>
            <a:off x="7467957" y="1371600"/>
            <a:ext cx="4115872" cy="3352800"/>
          </a:xfrm>
        </p:spPr>
        <p:txBody>
          <a:bodyPr anchor="b">
            <a:noAutofit/>
          </a:bodyPr>
          <a:lstStyle>
            <a:lvl1pPr algn="l">
              <a:defRPr sz="48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29571485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3" name="Picture 12" descr="seprator.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flipV="1">
            <a:off x="2" y="0"/>
            <a:ext cx="12192000" cy="914400"/>
          </a:xfrm>
          <a:prstGeom prst="rect">
            <a:avLst/>
          </a:prstGeom>
        </p:spPr>
      </p:pic>
      <p:pic>
        <p:nvPicPr>
          <p:cNvPr id="8" name="Picture 7" descr="seprator.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864844"/>
            <a:ext cx="12192000" cy="8126768"/>
          </a:xfrm>
          <a:prstGeom prst="rect">
            <a:avLst/>
          </a:prstGeom>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9" name="Rectangle 8"/>
          <p:cNvSpPr/>
          <p:nvPr userDrawn="1"/>
        </p:nvSpPr>
        <p:spPr>
          <a:xfrm>
            <a:off x="7263687" y="508009"/>
            <a:ext cx="4472582" cy="4471418"/>
          </a:xfrm>
          <a:prstGeom prst="rect">
            <a:avLst/>
          </a:prstGeom>
          <a:solidFill>
            <a:srgbClr val="FFC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0" name="Picture 9" descr="seprator band.png"/>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953974"/>
            <a:ext cx="12192000" cy="213308"/>
          </a:xfrm>
          <a:prstGeom prst="rect">
            <a:avLst/>
          </a:prstGeom>
        </p:spPr>
      </p:pic>
      <p:sp>
        <p:nvSpPr>
          <p:cNvPr id="2" name="Title 1"/>
          <p:cNvSpPr>
            <a:spLocks noGrp="1"/>
          </p:cNvSpPr>
          <p:nvPr>
            <p:ph type="title" hasCustomPrompt="1"/>
          </p:nvPr>
        </p:nvSpPr>
        <p:spPr>
          <a:xfrm>
            <a:off x="7467957" y="1371600"/>
            <a:ext cx="4115872" cy="3352800"/>
          </a:xfrm>
        </p:spPr>
        <p:txBody>
          <a:bodyPr anchor="b">
            <a:noAutofit/>
          </a:bodyPr>
          <a:lstStyle>
            <a:lvl1pPr algn="l">
              <a:defRPr sz="48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3678763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Rectangle 12"/>
          <p:cNvSpPr/>
          <p:nvPr userDrawn="1"/>
        </p:nvSpPr>
        <p:spPr>
          <a:xfrm>
            <a:off x="2"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Rectangle 17"/>
          <p:cNvSpPr/>
          <p:nvPr userDrawn="1"/>
        </p:nvSpPr>
        <p:spPr>
          <a:xfrm>
            <a:off x="1" y="3419862"/>
            <a:ext cx="4268313" cy="91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9" name="Rectangle 18"/>
          <p:cNvSpPr/>
          <p:nvPr userDrawn="1"/>
        </p:nvSpPr>
        <p:spPr>
          <a:xfrm>
            <a:off x="7923688" y="3419862"/>
            <a:ext cx="4268313" cy="91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0" name="Rectangle 19"/>
          <p:cNvSpPr/>
          <p:nvPr userDrawn="1"/>
        </p:nvSpPr>
        <p:spPr>
          <a:xfrm>
            <a:off x="4114286" y="1447800"/>
            <a:ext cx="3963433" cy="396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63493" name="Freeform 5"/>
          <p:cNvSpPr>
            <a:spLocks/>
          </p:cNvSpPr>
          <p:nvPr userDrawn="1"/>
        </p:nvSpPr>
        <p:spPr bwMode="auto">
          <a:xfrm>
            <a:off x="3966609" y="1301756"/>
            <a:ext cx="4079350" cy="4433888"/>
          </a:xfrm>
          <a:custGeom>
            <a:avLst/>
            <a:gdLst/>
            <a:ahLst/>
            <a:cxnLst>
              <a:cxn ang="0">
                <a:pos x="278" y="0"/>
              </a:cxn>
              <a:cxn ang="0">
                <a:pos x="15133" y="0"/>
              </a:cxn>
              <a:cxn ang="0">
                <a:pos x="15411" y="0"/>
              </a:cxn>
              <a:cxn ang="0">
                <a:pos x="15411" y="2"/>
              </a:cxn>
              <a:cxn ang="0">
                <a:pos x="14856" y="557"/>
              </a:cxn>
              <a:cxn ang="0">
                <a:pos x="14856" y="555"/>
              </a:cxn>
              <a:cxn ang="0">
                <a:pos x="555" y="555"/>
              </a:cxn>
              <a:cxn ang="0">
                <a:pos x="555" y="16203"/>
              </a:cxn>
              <a:cxn ang="0">
                <a:pos x="0" y="16758"/>
              </a:cxn>
              <a:cxn ang="0">
                <a:pos x="0" y="16481"/>
              </a:cxn>
              <a:cxn ang="0">
                <a:pos x="0" y="277"/>
              </a:cxn>
              <a:cxn ang="0">
                <a:pos x="0" y="0"/>
              </a:cxn>
              <a:cxn ang="0">
                <a:pos x="278" y="0"/>
              </a:cxn>
            </a:cxnLst>
            <a:rect l="0" t="0" r="r" b="b"/>
            <a:pathLst>
              <a:path w="15411" h="16758">
                <a:moveTo>
                  <a:pt x="278" y="0"/>
                </a:moveTo>
                <a:lnTo>
                  <a:pt x="15133" y="0"/>
                </a:lnTo>
                <a:lnTo>
                  <a:pt x="15411" y="0"/>
                </a:lnTo>
                <a:lnTo>
                  <a:pt x="15411" y="2"/>
                </a:lnTo>
                <a:lnTo>
                  <a:pt x="14856" y="557"/>
                </a:lnTo>
                <a:lnTo>
                  <a:pt x="14856"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800" dirty="0"/>
          </a:p>
        </p:txBody>
      </p:sp>
      <p:pic>
        <p:nvPicPr>
          <p:cNvPr id="11" name="Picture 10" descr="logo.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736233" y="2904079"/>
            <a:ext cx="2719530" cy="832103"/>
          </a:xfrm>
          <a:prstGeom prst="rect">
            <a:avLst/>
          </a:prstGeom>
        </p:spPr>
      </p:pic>
      <p:sp>
        <p:nvSpPr>
          <p:cNvPr id="3" name="Subtitle 2"/>
          <p:cNvSpPr>
            <a:spLocks noGrp="1"/>
          </p:cNvSpPr>
          <p:nvPr>
            <p:ph type="subTitle" idx="1" hasCustomPrompt="1"/>
          </p:nvPr>
        </p:nvSpPr>
        <p:spPr>
          <a:xfrm>
            <a:off x="4266726" y="4572000"/>
            <a:ext cx="3658553" cy="381000"/>
          </a:xfrm>
        </p:spPr>
        <p:txBody>
          <a:bodyPr anchor="ctr">
            <a:normAutofit/>
          </a:bodyPr>
          <a:lstStyle>
            <a:lvl1pPr marL="0" indent="0" algn="ctr">
              <a:buNone/>
              <a:defRPr sz="14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Business Restructuring Consultants</a:t>
            </a:r>
            <a:endParaRPr lang="en-US" dirty="0"/>
          </a:p>
        </p:txBody>
      </p:sp>
      <p:sp>
        <p:nvSpPr>
          <p:cNvPr id="63492" name="Freeform 4"/>
          <p:cNvSpPr>
            <a:spLocks/>
          </p:cNvSpPr>
          <p:nvPr userDrawn="1"/>
        </p:nvSpPr>
        <p:spPr bwMode="auto">
          <a:xfrm>
            <a:off x="4146044" y="1122364"/>
            <a:ext cx="4079350" cy="4433888"/>
          </a:xfrm>
          <a:custGeom>
            <a:avLst/>
            <a:gdLst/>
            <a:ahLst/>
            <a:cxnLst>
              <a:cxn ang="0">
                <a:pos x="15411" y="0"/>
              </a:cxn>
              <a:cxn ang="0">
                <a:pos x="15411" y="275"/>
              </a:cxn>
              <a:cxn ang="0">
                <a:pos x="15411" y="16479"/>
              </a:cxn>
              <a:cxn ang="0">
                <a:pos x="15411" y="16757"/>
              </a:cxn>
              <a:cxn ang="0">
                <a:pos x="15133" y="16757"/>
              </a:cxn>
              <a:cxn ang="0">
                <a:pos x="278" y="16757"/>
              </a:cxn>
              <a:cxn ang="0">
                <a:pos x="0" y="16757"/>
              </a:cxn>
              <a:cxn ang="0">
                <a:pos x="0" y="16756"/>
              </a:cxn>
              <a:cxn ang="0">
                <a:pos x="555" y="16201"/>
              </a:cxn>
              <a:cxn ang="0">
                <a:pos x="555" y="16202"/>
              </a:cxn>
              <a:cxn ang="0">
                <a:pos x="14856" y="16202"/>
              </a:cxn>
              <a:cxn ang="0">
                <a:pos x="14856" y="555"/>
              </a:cxn>
              <a:cxn ang="0">
                <a:pos x="15411" y="0"/>
              </a:cxn>
            </a:cxnLst>
            <a:rect l="0" t="0" r="r" b="b"/>
            <a:pathLst>
              <a:path w="15411" h="16757">
                <a:moveTo>
                  <a:pt x="15411" y="0"/>
                </a:moveTo>
                <a:lnTo>
                  <a:pt x="15411" y="275"/>
                </a:lnTo>
                <a:lnTo>
                  <a:pt x="15411" y="16479"/>
                </a:lnTo>
                <a:lnTo>
                  <a:pt x="15411" y="16757"/>
                </a:lnTo>
                <a:lnTo>
                  <a:pt x="15133" y="16757"/>
                </a:lnTo>
                <a:lnTo>
                  <a:pt x="278" y="16757"/>
                </a:lnTo>
                <a:lnTo>
                  <a:pt x="0" y="16757"/>
                </a:lnTo>
                <a:lnTo>
                  <a:pt x="0" y="16756"/>
                </a:lnTo>
                <a:lnTo>
                  <a:pt x="555" y="16201"/>
                </a:lnTo>
                <a:lnTo>
                  <a:pt x="555" y="16202"/>
                </a:lnTo>
                <a:lnTo>
                  <a:pt x="14856" y="16202"/>
                </a:lnTo>
                <a:lnTo>
                  <a:pt x="14856" y="555"/>
                </a:lnTo>
                <a:lnTo>
                  <a:pt x="15411" y="0"/>
                </a:lnTo>
                <a:close/>
              </a:path>
            </a:pathLst>
          </a:custGeom>
          <a:solidFill>
            <a:srgbClr val="91D8F7"/>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9586684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descr="seprator.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 y="0"/>
            <a:ext cx="12189758" cy="6858000"/>
          </a:xfrm>
          <a:prstGeom prst="rect">
            <a:avLst/>
          </a:prstGeom>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9" name="Rectangle 8"/>
          <p:cNvSpPr/>
          <p:nvPr userDrawn="1"/>
        </p:nvSpPr>
        <p:spPr>
          <a:xfrm>
            <a:off x="7263687" y="508009"/>
            <a:ext cx="4472582" cy="4471418"/>
          </a:xfrm>
          <a:prstGeom prst="rect">
            <a:avLst/>
          </a:prstGeom>
          <a:solidFill>
            <a:srgbClr val="FFC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hasCustomPrompt="1"/>
          </p:nvPr>
        </p:nvSpPr>
        <p:spPr>
          <a:xfrm>
            <a:off x="7467957" y="1371600"/>
            <a:ext cx="4115872" cy="3352800"/>
          </a:xfrm>
        </p:spPr>
        <p:txBody>
          <a:bodyPr anchor="b">
            <a:noAutofit/>
          </a:bodyPr>
          <a:lstStyle>
            <a:lvl1pPr algn="l">
              <a:defRPr sz="48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11" name="Picture 10" descr="seprator band.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953974"/>
            <a:ext cx="12192000" cy="213308"/>
          </a:xfrm>
          <a:prstGeom prst="rect">
            <a:avLst/>
          </a:prstGeom>
        </p:spPr>
      </p:pic>
    </p:spTree>
    <p:extLst>
      <p:ext uri="{BB962C8B-B14F-4D97-AF65-F5344CB8AC3E}">
        <p14:creationId xmlns:p14="http://schemas.microsoft.com/office/powerpoint/2010/main" val="11412284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2" descr="C:\Users\dell\Downloads\shutterstock_99275120.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144796" y="-25804"/>
            <a:ext cx="3047207" cy="6883808"/>
          </a:xfrm>
          <a:prstGeom prst="rect">
            <a:avLst/>
          </a:prstGeom>
          <a:noFill/>
        </p:spPr>
      </p:pic>
      <p:pic>
        <p:nvPicPr>
          <p:cNvPr id="3074" name="Picture 2" descr="C:\Users\dell\Downloads\shutterstock_99275120.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flipH="1">
            <a:off x="-1144883" y="-25804"/>
            <a:ext cx="10349302" cy="6883808"/>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9" name="Rectangle 8"/>
          <p:cNvSpPr/>
          <p:nvPr userDrawn="1"/>
        </p:nvSpPr>
        <p:spPr>
          <a:xfrm>
            <a:off x="7263687" y="508009"/>
            <a:ext cx="4472582" cy="4471418"/>
          </a:xfrm>
          <a:prstGeom prst="rect">
            <a:avLst/>
          </a:prstGeom>
          <a:solidFill>
            <a:srgbClr val="FFC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hasCustomPrompt="1"/>
          </p:nvPr>
        </p:nvSpPr>
        <p:spPr>
          <a:xfrm>
            <a:off x="7467957" y="1371600"/>
            <a:ext cx="4115872" cy="3352800"/>
          </a:xfrm>
        </p:spPr>
        <p:txBody>
          <a:bodyPr anchor="b">
            <a:noAutofit/>
          </a:bodyPr>
          <a:lstStyle>
            <a:lvl1pPr algn="l">
              <a:defRPr sz="48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12" name="Picture 11" descr="seprator band.png"/>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953974"/>
            <a:ext cx="12192000" cy="213308"/>
          </a:xfrm>
          <a:prstGeom prst="rect">
            <a:avLst/>
          </a:prstGeom>
        </p:spPr>
      </p:pic>
    </p:spTree>
    <p:extLst>
      <p:ext uri="{BB962C8B-B14F-4D97-AF65-F5344CB8AC3E}">
        <p14:creationId xmlns:p14="http://schemas.microsoft.com/office/powerpoint/2010/main" val="19319805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2050" name="Picture 2" descr="C:\Users\dell\Downloads\shutterstock_103795736.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81099" y="-1247988"/>
            <a:ext cx="12650908" cy="8258393"/>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9" name="Rectangle 8"/>
          <p:cNvSpPr/>
          <p:nvPr userDrawn="1"/>
        </p:nvSpPr>
        <p:spPr>
          <a:xfrm>
            <a:off x="7263687" y="508009"/>
            <a:ext cx="4472582" cy="4471418"/>
          </a:xfrm>
          <a:prstGeom prst="rect">
            <a:avLst/>
          </a:prstGeom>
          <a:solidFill>
            <a:srgbClr val="FFC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hasCustomPrompt="1"/>
          </p:nvPr>
        </p:nvSpPr>
        <p:spPr>
          <a:xfrm>
            <a:off x="7467957" y="1371600"/>
            <a:ext cx="4115872" cy="3352800"/>
          </a:xfrm>
        </p:spPr>
        <p:txBody>
          <a:bodyPr anchor="b">
            <a:noAutofit/>
          </a:bodyPr>
          <a:lstStyle>
            <a:lvl1pPr algn="l">
              <a:defRPr sz="48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11" name="Picture 10" descr="seprator band.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953974"/>
            <a:ext cx="12192000" cy="213308"/>
          </a:xfrm>
          <a:prstGeom prst="rect">
            <a:avLst/>
          </a:prstGeom>
        </p:spPr>
      </p:pic>
    </p:spTree>
    <p:extLst>
      <p:ext uri="{BB962C8B-B14F-4D97-AF65-F5344CB8AC3E}">
        <p14:creationId xmlns:p14="http://schemas.microsoft.com/office/powerpoint/2010/main" val="2462294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1026" name="Picture 2" descr="C:\Users\dell\Downloads\shutterstock_74500618.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174" y="-838200"/>
            <a:ext cx="12195177" cy="9144000"/>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9" name="Rectangle 8"/>
          <p:cNvSpPr/>
          <p:nvPr userDrawn="1"/>
        </p:nvSpPr>
        <p:spPr>
          <a:xfrm>
            <a:off x="7263687" y="508009"/>
            <a:ext cx="4472582" cy="4471418"/>
          </a:xfrm>
          <a:prstGeom prst="rect">
            <a:avLst/>
          </a:prstGeom>
          <a:solidFill>
            <a:srgbClr val="FFC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hasCustomPrompt="1"/>
          </p:nvPr>
        </p:nvSpPr>
        <p:spPr>
          <a:xfrm>
            <a:off x="7467957" y="1371600"/>
            <a:ext cx="4115872" cy="3352800"/>
          </a:xfrm>
        </p:spPr>
        <p:txBody>
          <a:bodyPr anchor="b">
            <a:noAutofit/>
          </a:bodyPr>
          <a:lstStyle>
            <a:lvl1pPr algn="l">
              <a:defRPr sz="48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11" name="Picture 10" descr="seprator band.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953974"/>
            <a:ext cx="12192000" cy="213308"/>
          </a:xfrm>
          <a:prstGeom prst="rect">
            <a:avLst/>
          </a:prstGeom>
        </p:spPr>
      </p:pic>
    </p:spTree>
    <p:extLst>
      <p:ext uri="{BB962C8B-B14F-4D97-AF65-F5344CB8AC3E}">
        <p14:creationId xmlns:p14="http://schemas.microsoft.com/office/powerpoint/2010/main" val="40484511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11" name="Picture 2" descr="C:\Users\dell\Downloads\shutterstock_59479399 (1).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flipH="1">
            <a:off x="9673572" y="8"/>
            <a:ext cx="2518432" cy="7427910"/>
          </a:xfrm>
          <a:prstGeom prst="rect">
            <a:avLst/>
          </a:prstGeom>
          <a:noFill/>
        </p:spPr>
      </p:pic>
      <p:pic>
        <p:nvPicPr>
          <p:cNvPr id="6146" name="Picture 2" descr="C:\Users\dell\Downloads\shutterstock_59479399 (1).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678422" y="8"/>
            <a:ext cx="11543963" cy="7427910"/>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9" name="Rectangle 8"/>
          <p:cNvSpPr/>
          <p:nvPr userDrawn="1"/>
        </p:nvSpPr>
        <p:spPr>
          <a:xfrm>
            <a:off x="7263687" y="508009"/>
            <a:ext cx="4472582" cy="4471418"/>
          </a:xfrm>
          <a:prstGeom prst="rect">
            <a:avLst/>
          </a:prstGeom>
          <a:solidFill>
            <a:srgbClr val="FFC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hasCustomPrompt="1"/>
          </p:nvPr>
        </p:nvSpPr>
        <p:spPr>
          <a:xfrm>
            <a:off x="7467957" y="1371600"/>
            <a:ext cx="4115872" cy="3352800"/>
          </a:xfrm>
        </p:spPr>
        <p:txBody>
          <a:bodyPr anchor="b">
            <a:noAutofit/>
          </a:bodyPr>
          <a:lstStyle>
            <a:lvl1pPr algn="l">
              <a:defRPr sz="48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12" name="Picture 11" descr="seprator band.png"/>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953974"/>
            <a:ext cx="12192000" cy="213308"/>
          </a:xfrm>
          <a:prstGeom prst="rect">
            <a:avLst/>
          </a:prstGeom>
        </p:spPr>
      </p:pic>
    </p:spTree>
    <p:extLst>
      <p:ext uri="{BB962C8B-B14F-4D97-AF65-F5344CB8AC3E}">
        <p14:creationId xmlns:p14="http://schemas.microsoft.com/office/powerpoint/2010/main" val="36944630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1026" name="Picture 2" descr="C:\Users\dell\Downloads\shutterstock_74500618.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flipH="1">
            <a:off x="-458906" y="0"/>
            <a:ext cx="12650908" cy="6858000"/>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9" name="Rectangle 8"/>
          <p:cNvSpPr/>
          <p:nvPr userDrawn="1"/>
        </p:nvSpPr>
        <p:spPr>
          <a:xfrm>
            <a:off x="7263687" y="508009"/>
            <a:ext cx="4472582" cy="4471418"/>
          </a:xfrm>
          <a:prstGeom prst="rect">
            <a:avLst/>
          </a:prstGeom>
          <a:solidFill>
            <a:srgbClr val="FFC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hasCustomPrompt="1"/>
          </p:nvPr>
        </p:nvSpPr>
        <p:spPr>
          <a:xfrm>
            <a:off x="7467957" y="1371600"/>
            <a:ext cx="4115872" cy="3352800"/>
          </a:xfrm>
        </p:spPr>
        <p:txBody>
          <a:bodyPr anchor="b">
            <a:noAutofit/>
          </a:bodyPr>
          <a:lstStyle>
            <a:lvl1pPr algn="l">
              <a:defRPr sz="48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11" name="Picture 10" descr="seprator band.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953974"/>
            <a:ext cx="12192000" cy="213308"/>
          </a:xfrm>
          <a:prstGeom prst="rect">
            <a:avLst/>
          </a:prstGeom>
        </p:spPr>
      </p:pic>
    </p:spTree>
    <p:extLst>
      <p:ext uri="{BB962C8B-B14F-4D97-AF65-F5344CB8AC3E}">
        <p14:creationId xmlns:p14="http://schemas.microsoft.com/office/powerpoint/2010/main" val="34349589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2050" name="Picture 2" descr="C:\Users\dell\Downloads\shutterstock_103795736.jpg"/>
          <p:cNvPicPr>
            <a:picLocks noChangeAspect="1" noChangeArrowheads="1"/>
          </p:cNvPicPr>
          <p:nvPr userDrawn="1"/>
        </p:nvPicPr>
        <p:blipFill>
          <a:blip r:embed="rId2"/>
          <a:stretch>
            <a:fillRect/>
          </a:stretch>
        </p:blipFill>
        <p:spPr bwMode="auto">
          <a:xfrm>
            <a:off x="-381099" y="-1071180"/>
            <a:ext cx="12650908" cy="7904760"/>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9" name="Rectangle 8"/>
          <p:cNvSpPr/>
          <p:nvPr userDrawn="1"/>
        </p:nvSpPr>
        <p:spPr>
          <a:xfrm>
            <a:off x="7263687" y="508009"/>
            <a:ext cx="4472582" cy="4471418"/>
          </a:xfrm>
          <a:prstGeom prst="rect">
            <a:avLst/>
          </a:prstGeom>
          <a:solidFill>
            <a:srgbClr val="FFC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hasCustomPrompt="1"/>
          </p:nvPr>
        </p:nvSpPr>
        <p:spPr>
          <a:xfrm>
            <a:off x="7467957" y="1371600"/>
            <a:ext cx="4115872" cy="3352800"/>
          </a:xfrm>
        </p:spPr>
        <p:txBody>
          <a:bodyPr anchor="b">
            <a:noAutofit/>
          </a:bodyPr>
          <a:lstStyle>
            <a:lvl1pPr algn="l">
              <a:defRPr sz="48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11" name="Picture 10" descr="seprator band.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953974"/>
            <a:ext cx="12192000" cy="213308"/>
          </a:xfrm>
          <a:prstGeom prst="rect">
            <a:avLst/>
          </a:prstGeom>
        </p:spPr>
      </p:pic>
    </p:spTree>
    <p:extLst>
      <p:ext uri="{BB962C8B-B14F-4D97-AF65-F5344CB8AC3E}">
        <p14:creationId xmlns:p14="http://schemas.microsoft.com/office/powerpoint/2010/main" val="36848945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3" y="440690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3" y="2906719"/>
            <a:ext cx="10363200" cy="15001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Tree>
    <p:extLst>
      <p:ext uri="{BB962C8B-B14F-4D97-AF65-F5344CB8AC3E}">
        <p14:creationId xmlns:p14="http://schemas.microsoft.com/office/powerpoint/2010/main" val="6402610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12802" y="1600201"/>
            <a:ext cx="7211483" cy="4525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227485" y="1600201"/>
            <a:ext cx="7211483" cy="4525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May 25, 2019</a:t>
            </a:r>
            <a:endParaRPr lang="en-US" dirty="0"/>
          </a:p>
        </p:txBody>
      </p:sp>
      <p:sp>
        <p:nvSpPr>
          <p:cNvPr id="6" name="Footer Placeholder 5"/>
          <p:cNvSpPr>
            <a:spLocks noGrp="1"/>
          </p:cNvSpPr>
          <p:nvPr>
            <p:ph type="ftr" sz="quarter" idx="11"/>
          </p:nvPr>
        </p:nvSpPr>
        <p:spPr/>
        <p:txBody>
          <a:bodyPr/>
          <a:lstStyle/>
          <a:p>
            <a:r>
              <a:rPr lang="en-US" smtClean="0"/>
              <a:t>CA Naresh Sheth</a:t>
            </a:r>
            <a:endParaRPr lang="en-US" dirty="0"/>
          </a:p>
        </p:txBody>
      </p:sp>
      <p:sp>
        <p:nvSpPr>
          <p:cNvPr id="7" name="Slide Number Placeholder 6"/>
          <p:cNvSpPr>
            <a:spLocks noGrp="1"/>
          </p:cNvSpPr>
          <p:nvPr>
            <p:ph type="sldNum" sz="quarter" idx="12"/>
          </p:nvPr>
        </p:nvSpPr>
        <p:spPr/>
        <p:txBody>
          <a:bodyPr/>
          <a:lstStyle/>
          <a:p>
            <a:fld id="{4C8C3E51-1EAE-4164-AD04-4563D0520E64}" type="slidenum">
              <a:rPr lang="en-US" smtClean="0"/>
              <a:pPr/>
              <a:t>‹#›</a:t>
            </a:fld>
            <a:endParaRPr lang="en-US" dirty="0"/>
          </a:p>
        </p:txBody>
      </p:sp>
    </p:spTree>
    <p:extLst>
      <p:ext uri="{BB962C8B-B14F-4D97-AF65-F5344CB8AC3E}">
        <p14:creationId xmlns:p14="http://schemas.microsoft.com/office/powerpoint/2010/main" val="4348530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4635"/>
            <a:ext cx="10972802"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1" y="1535116"/>
            <a:ext cx="5386917" cy="63976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1" y="2174881"/>
            <a:ext cx="5386917" cy="39512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0" y="1535116"/>
            <a:ext cx="5389033" cy="63976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0" y="2174881"/>
            <a:ext cx="5389033" cy="39512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May 25, 2019</a:t>
            </a:r>
            <a:endParaRPr lang="en-US" dirty="0"/>
          </a:p>
        </p:txBody>
      </p:sp>
      <p:sp>
        <p:nvSpPr>
          <p:cNvPr id="8" name="Footer Placeholder 7"/>
          <p:cNvSpPr>
            <a:spLocks noGrp="1"/>
          </p:cNvSpPr>
          <p:nvPr>
            <p:ph type="ftr" sz="quarter" idx="11"/>
          </p:nvPr>
        </p:nvSpPr>
        <p:spPr/>
        <p:txBody>
          <a:bodyPr/>
          <a:lstStyle/>
          <a:p>
            <a:r>
              <a:rPr lang="en-US" smtClean="0"/>
              <a:t>CA Naresh Sheth</a:t>
            </a:r>
            <a:endParaRPr lang="en-US" dirty="0"/>
          </a:p>
        </p:txBody>
      </p:sp>
      <p:sp>
        <p:nvSpPr>
          <p:cNvPr id="9" name="Slide Number Placeholder 8"/>
          <p:cNvSpPr>
            <a:spLocks noGrp="1"/>
          </p:cNvSpPr>
          <p:nvPr>
            <p:ph type="sldNum" sz="quarter" idx="12"/>
          </p:nvPr>
        </p:nvSpPr>
        <p:spPr/>
        <p:txBody>
          <a:bodyPr/>
          <a:lstStyle/>
          <a:p>
            <a:fld id="{4C8C3E51-1EAE-4164-AD04-4563D0520E64}" type="slidenum">
              <a:rPr lang="en-US" smtClean="0"/>
              <a:pPr/>
              <a:t>‹#›</a:t>
            </a:fld>
            <a:endParaRPr lang="en-US" dirty="0"/>
          </a:p>
        </p:txBody>
      </p:sp>
    </p:spTree>
    <p:extLst>
      <p:ext uri="{BB962C8B-B14F-4D97-AF65-F5344CB8AC3E}">
        <p14:creationId xmlns:p14="http://schemas.microsoft.com/office/powerpoint/2010/main" val="727349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1" name="Rectangle 10"/>
          <p:cNvSpPr/>
          <p:nvPr userDrawn="1"/>
        </p:nvSpPr>
        <p:spPr>
          <a:xfrm>
            <a:off x="-1" y="4631266"/>
            <a:ext cx="12192002" cy="237913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10" name="Rectangle 9"/>
          <p:cNvSpPr/>
          <p:nvPr userDrawn="1"/>
        </p:nvSpPr>
        <p:spPr>
          <a:xfrm>
            <a:off x="-2" y="1"/>
            <a:ext cx="12192000" cy="4631265"/>
          </a:xfrm>
          <a:prstGeom prst="rect">
            <a:avLst/>
          </a:prstGeom>
          <a:solidFill>
            <a:srgbClr val="5DD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3" name="Title 1"/>
          <p:cNvSpPr>
            <a:spLocks noGrp="1"/>
          </p:cNvSpPr>
          <p:nvPr>
            <p:ph type="title" hasCustomPrompt="1"/>
          </p:nvPr>
        </p:nvSpPr>
        <p:spPr>
          <a:xfrm>
            <a:off x="608174" y="533400"/>
            <a:ext cx="10975657" cy="3352800"/>
          </a:xfrm>
        </p:spPr>
        <p:txBody>
          <a:bodyPr anchor="ctr">
            <a:noAutofit/>
          </a:bodyPr>
          <a:lstStyle>
            <a:lvl1pPr algn="ctr">
              <a:defRPr sz="40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
        <p:nvSpPr>
          <p:cNvPr id="15" name="Freeform 5"/>
          <p:cNvSpPr>
            <a:spLocks/>
          </p:cNvSpPr>
          <p:nvPr userDrawn="1"/>
        </p:nvSpPr>
        <p:spPr bwMode="auto">
          <a:xfrm>
            <a:off x="2" y="1"/>
            <a:ext cx="12192000" cy="1495425"/>
          </a:xfrm>
          <a:custGeom>
            <a:avLst/>
            <a:gdLst/>
            <a:ahLst/>
            <a:cxnLst>
              <a:cxn ang="0">
                <a:pos x="83" y="0"/>
              </a:cxn>
              <a:cxn ang="0">
                <a:pos x="22951" y="0"/>
              </a:cxn>
              <a:cxn ang="0">
                <a:pos x="23034" y="0"/>
              </a:cxn>
              <a:cxn ang="0">
                <a:pos x="23034" y="1"/>
              </a:cxn>
              <a:cxn ang="0">
                <a:pos x="22866" y="169"/>
              </a:cxn>
              <a:cxn ang="0">
                <a:pos x="22866" y="169"/>
              </a:cxn>
              <a:cxn ang="0">
                <a:pos x="168" y="169"/>
              </a:cxn>
              <a:cxn ang="0">
                <a:pos x="168" y="2657"/>
              </a:cxn>
              <a:cxn ang="0">
                <a:pos x="0" y="2826"/>
              </a:cxn>
              <a:cxn ang="0">
                <a:pos x="0" y="2742"/>
              </a:cxn>
              <a:cxn ang="0">
                <a:pos x="0" y="84"/>
              </a:cxn>
              <a:cxn ang="0">
                <a:pos x="0" y="0"/>
              </a:cxn>
              <a:cxn ang="0">
                <a:pos x="83" y="0"/>
              </a:cxn>
            </a:cxnLst>
            <a:rect l="0" t="0" r="r" b="b"/>
            <a:pathLst>
              <a:path w="23034" h="2826">
                <a:moveTo>
                  <a:pt x="83" y="0"/>
                </a:moveTo>
                <a:lnTo>
                  <a:pt x="22951" y="0"/>
                </a:lnTo>
                <a:lnTo>
                  <a:pt x="23034" y="0"/>
                </a:lnTo>
                <a:lnTo>
                  <a:pt x="23034" y="1"/>
                </a:lnTo>
                <a:lnTo>
                  <a:pt x="22866" y="169"/>
                </a:lnTo>
                <a:lnTo>
                  <a:pt x="22866" y="169"/>
                </a:lnTo>
                <a:lnTo>
                  <a:pt x="168" y="169"/>
                </a:lnTo>
                <a:lnTo>
                  <a:pt x="168" y="2657"/>
                </a:lnTo>
                <a:lnTo>
                  <a:pt x="0" y="2826"/>
                </a:lnTo>
                <a:lnTo>
                  <a:pt x="0" y="2742"/>
                </a:lnTo>
                <a:lnTo>
                  <a:pt x="0" y="84"/>
                </a:lnTo>
                <a:lnTo>
                  <a:pt x="0" y="0"/>
                </a:lnTo>
                <a:lnTo>
                  <a:pt x="83"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16" name="Freeform 6"/>
          <p:cNvSpPr>
            <a:spLocks/>
          </p:cNvSpPr>
          <p:nvPr userDrawn="1"/>
        </p:nvSpPr>
        <p:spPr bwMode="auto">
          <a:xfrm>
            <a:off x="92767" y="3399893"/>
            <a:ext cx="12099237" cy="1316040"/>
          </a:xfrm>
          <a:custGeom>
            <a:avLst/>
            <a:gdLst/>
            <a:ahLst/>
            <a:cxnLst>
              <a:cxn ang="0">
                <a:pos x="22694" y="0"/>
              </a:cxn>
              <a:cxn ang="0">
                <a:pos x="22694" y="83"/>
              </a:cxn>
              <a:cxn ang="0">
                <a:pos x="22694" y="2401"/>
              </a:cxn>
              <a:cxn ang="0">
                <a:pos x="22694" y="2485"/>
              </a:cxn>
              <a:cxn ang="0">
                <a:pos x="22611" y="2485"/>
              </a:cxn>
              <a:cxn ang="0">
                <a:pos x="85" y="2485"/>
              </a:cxn>
              <a:cxn ang="0">
                <a:pos x="0" y="2485"/>
              </a:cxn>
              <a:cxn ang="0">
                <a:pos x="0" y="2485"/>
              </a:cxn>
              <a:cxn ang="0">
                <a:pos x="168" y="2316"/>
              </a:cxn>
              <a:cxn ang="0">
                <a:pos x="168" y="2316"/>
              </a:cxn>
              <a:cxn ang="0">
                <a:pos x="22526" y="2316"/>
              </a:cxn>
              <a:cxn ang="0">
                <a:pos x="22526" y="168"/>
              </a:cxn>
              <a:cxn ang="0">
                <a:pos x="22694" y="0"/>
              </a:cxn>
            </a:cxnLst>
            <a:rect l="0" t="0" r="r" b="b"/>
            <a:pathLst>
              <a:path w="22694" h="2485">
                <a:moveTo>
                  <a:pt x="22694" y="0"/>
                </a:moveTo>
                <a:lnTo>
                  <a:pt x="22694" y="83"/>
                </a:lnTo>
                <a:lnTo>
                  <a:pt x="22694" y="2401"/>
                </a:lnTo>
                <a:lnTo>
                  <a:pt x="22694" y="2485"/>
                </a:lnTo>
                <a:lnTo>
                  <a:pt x="22611" y="2485"/>
                </a:lnTo>
                <a:lnTo>
                  <a:pt x="85" y="2485"/>
                </a:lnTo>
                <a:lnTo>
                  <a:pt x="0" y="2485"/>
                </a:lnTo>
                <a:lnTo>
                  <a:pt x="0" y="2485"/>
                </a:lnTo>
                <a:lnTo>
                  <a:pt x="168" y="2316"/>
                </a:lnTo>
                <a:lnTo>
                  <a:pt x="168" y="2316"/>
                </a:lnTo>
                <a:lnTo>
                  <a:pt x="22526" y="2316"/>
                </a:lnTo>
                <a:lnTo>
                  <a:pt x="22526" y="168"/>
                </a:lnTo>
                <a:lnTo>
                  <a:pt x="22694" y="0"/>
                </a:lnTo>
                <a:close/>
              </a:path>
            </a:pathLst>
          </a:custGeom>
          <a:solidFill>
            <a:srgbClr val="FFCC29"/>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16106045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May 25, 2019</a:t>
            </a:r>
            <a:endParaRPr lang="en-US" dirty="0"/>
          </a:p>
        </p:txBody>
      </p:sp>
      <p:sp>
        <p:nvSpPr>
          <p:cNvPr id="4" name="Footer Placeholder 3"/>
          <p:cNvSpPr>
            <a:spLocks noGrp="1"/>
          </p:cNvSpPr>
          <p:nvPr>
            <p:ph type="ftr" sz="quarter" idx="11"/>
          </p:nvPr>
        </p:nvSpPr>
        <p:spPr/>
        <p:txBody>
          <a:bodyPr/>
          <a:lstStyle/>
          <a:p>
            <a:r>
              <a:rPr lang="en-US" smtClean="0"/>
              <a:t>CA Naresh Sheth</a:t>
            </a:r>
            <a:endParaRPr lang="en-US" dirty="0"/>
          </a:p>
        </p:txBody>
      </p:sp>
      <p:sp>
        <p:nvSpPr>
          <p:cNvPr id="5" name="Slide Number Placeholder 4"/>
          <p:cNvSpPr>
            <a:spLocks noGrp="1"/>
          </p:cNvSpPr>
          <p:nvPr>
            <p:ph type="sldNum" sz="quarter" idx="12"/>
          </p:nvPr>
        </p:nvSpPr>
        <p:spPr/>
        <p:txBody>
          <a:bodyPr/>
          <a:lstStyle/>
          <a:p>
            <a:fld id="{4C8C3E51-1EAE-4164-AD04-4563D0520E64}" type="slidenum">
              <a:rPr lang="en-US" smtClean="0"/>
              <a:pPr/>
              <a:t>‹#›</a:t>
            </a:fld>
            <a:endParaRPr lang="en-US" dirty="0"/>
          </a:p>
        </p:txBody>
      </p:sp>
    </p:spTree>
    <p:extLst>
      <p:ext uri="{BB962C8B-B14F-4D97-AF65-F5344CB8AC3E}">
        <p14:creationId xmlns:p14="http://schemas.microsoft.com/office/powerpoint/2010/main" val="11211614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May 25, 2019</a:t>
            </a:r>
            <a:endParaRPr lang="en-US" dirty="0"/>
          </a:p>
        </p:txBody>
      </p:sp>
      <p:sp>
        <p:nvSpPr>
          <p:cNvPr id="3" name="Footer Placeholder 2"/>
          <p:cNvSpPr>
            <a:spLocks noGrp="1"/>
          </p:cNvSpPr>
          <p:nvPr>
            <p:ph type="ftr" sz="quarter" idx="11"/>
          </p:nvPr>
        </p:nvSpPr>
        <p:spPr/>
        <p:txBody>
          <a:bodyPr/>
          <a:lstStyle/>
          <a:p>
            <a:r>
              <a:rPr lang="en-US" smtClean="0"/>
              <a:t>CA Naresh Sheth</a:t>
            </a:r>
            <a:endParaRPr lang="en-US" dirty="0"/>
          </a:p>
        </p:txBody>
      </p:sp>
      <p:sp>
        <p:nvSpPr>
          <p:cNvPr id="4" name="Slide Number Placeholder 3"/>
          <p:cNvSpPr>
            <a:spLocks noGrp="1"/>
          </p:cNvSpPr>
          <p:nvPr>
            <p:ph type="sldNum" sz="quarter" idx="12"/>
          </p:nvPr>
        </p:nvSpPr>
        <p:spPr/>
        <p:txBody>
          <a:bodyPr/>
          <a:lstStyle/>
          <a:p>
            <a:fld id="{4C8C3E51-1EAE-4164-AD04-4563D0520E64}" type="slidenum">
              <a:rPr lang="en-US" smtClean="0"/>
              <a:pPr/>
              <a:t>‹#›</a:t>
            </a:fld>
            <a:endParaRPr lang="en-US" dirty="0"/>
          </a:p>
        </p:txBody>
      </p:sp>
    </p:spTree>
    <p:extLst>
      <p:ext uri="{BB962C8B-B14F-4D97-AF65-F5344CB8AC3E}">
        <p14:creationId xmlns:p14="http://schemas.microsoft.com/office/powerpoint/2010/main" val="42452628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3"/>
            <a:ext cx="401108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2" y="1435107"/>
            <a:ext cx="401108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May 25, 2019</a:t>
            </a:r>
            <a:endParaRPr lang="en-US" dirty="0"/>
          </a:p>
        </p:txBody>
      </p:sp>
      <p:sp>
        <p:nvSpPr>
          <p:cNvPr id="6" name="Footer Placeholder 5"/>
          <p:cNvSpPr>
            <a:spLocks noGrp="1"/>
          </p:cNvSpPr>
          <p:nvPr>
            <p:ph type="ftr" sz="quarter" idx="11"/>
          </p:nvPr>
        </p:nvSpPr>
        <p:spPr/>
        <p:txBody>
          <a:bodyPr/>
          <a:lstStyle/>
          <a:p>
            <a:r>
              <a:rPr lang="en-US" smtClean="0"/>
              <a:t>CA Naresh Sheth</a:t>
            </a:r>
            <a:endParaRPr lang="en-US" dirty="0"/>
          </a:p>
        </p:txBody>
      </p:sp>
      <p:sp>
        <p:nvSpPr>
          <p:cNvPr id="7" name="Slide Number Placeholder 6"/>
          <p:cNvSpPr>
            <a:spLocks noGrp="1"/>
          </p:cNvSpPr>
          <p:nvPr>
            <p:ph type="sldNum" sz="quarter" idx="12"/>
          </p:nvPr>
        </p:nvSpPr>
        <p:spPr/>
        <p:txBody>
          <a:bodyPr/>
          <a:lstStyle/>
          <a:p>
            <a:fld id="{4C8C3E51-1EAE-4164-AD04-4563D0520E64}" type="slidenum">
              <a:rPr lang="en-US" smtClean="0"/>
              <a:pPr/>
              <a:t>‹#›</a:t>
            </a:fld>
            <a:endParaRPr lang="en-US" dirty="0"/>
          </a:p>
        </p:txBody>
      </p:sp>
    </p:spTree>
    <p:extLst>
      <p:ext uri="{BB962C8B-B14F-4D97-AF65-F5344CB8AC3E}">
        <p14:creationId xmlns:p14="http://schemas.microsoft.com/office/powerpoint/2010/main" val="17466610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4"/>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8" y="612773"/>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8" y="5367342"/>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May 25, 2019</a:t>
            </a:r>
            <a:endParaRPr lang="en-US" dirty="0"/>
          </a:p>
        </p:txBody>
      </p:sp>
      <p:sp>
        <p:nvSpPr>
          <p:cNvPr id="6" name="Footer Placeholder 5"/>
          <p:cNvSpPr>
            <a:spLocks noGrp="1"/>
          </p:cNvSpPr>
          <p:nvPr>
            <p:ph type="ftr" sz="quarter" idx="11"/>
          </p:nvPr>
        </p:nvSpPr>
        <p:spPr/>
        <p:txBody>
          <a:bodyPr/>
          <a:lstStyle/>
          <a:p>
            <a:r>
              <a:rPr lang="en-US" smtClean="0"/>
              <a:t>CA Naresh Sheth</a:t>
            </a:r>
            <a:endParaRPr lang="en-US" dirty="0"/>
          </a:p>
        </p:txBody>
      </p:sp>
      <p:sp>
        <p:nvSpPr>
          <p:cNvPr id="7" name="Slide Number Placeholder 6"/>
          <p:cNvSpPr>
            <a:spLocks noGrp="1"/>
          </p:cNvSpPr>
          <p:nvPr>
            <p:ph type="sldNum" sz="quarter" idx="12"/>
          </p:nvPr>
        </p:nvSpPr>
        <p:spPr/>
        <p:txBody>
          <a:bodyPr/>
          <a:lstStyle/>
          <a:p>
            <a:fld id="{4C8C3E51-1EAE-4164-AD04-4563D0520E64}" type="slidenum">
              <a:rPr lang="en-US" smtClean="0"/>
              <a:pPr/>
              <a:t>‹#›</a:t>
            </a:fld>
            <a:endParaRPr lang="en-US" dirty="0"/>
          </a:p>
        </p:txBody>
      </p:sp>
    </p:spTree>
    <p:extLst>
      <p:ext uri="{BB962C8B-B14F-4D97-AF65-F5344CB8AC3E}">
        <p14:creationId xmlns:p14="http://schemas.microsoft.com/office/powerpoint/2010/main" val="23427612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Tree>
    <p:extLst>
      <p:ext uri="{BB962C8B-B14F-4D97-AF65-F5344CB8AC3E}">
        <p14:creationId xmlns:p14="http://schemas.microsoft.com/office/powerpoint/2010/main" val="27403264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3485" y="274647"/>
            <a:ext cx="3655483" cy="58515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12802" y="274647"/>
            <a:ext cx="10767483" cy="58515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Tree>
    <p:extLst>
      <p:ext uri="{BB962C8B-B14F-4D97-AF65-F5344CB8AC3E}">
        <p14:creationId xmlns:p14="http://schemas.microsoft.com/office/powerpoint/2010/main" val="5622781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13" name="Rectangle 12"/>
          <p:cNvSpPr/>
          <p:nvPr userDrawn="1"/>
        </p:nvSpPr>
        <p:spPr>
          <a:xfrm>
            <a:off x="2"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Rectangle 17"/>
          <p:cNvSpPr/>
          <p:nvPr userDrawn="1"/>
        </p:nvSpPr>
        <p:spPr>
          <a:xfrm>
            <a:off x="1" y="3419862"/>
            <a:ext cx="4268313" cy="91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9" name="Rectangle 18"/>
          <p:cNvSpPr/>
          <p:nvPr userDrawn="1"/>
        </p:nvSpPr>
        <p:spPr>
          <a:xfrm>
            <a:off x="7923688" y="3419862"/>
            <a:ext cx="4268313" cy="91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IN" smtClean="0"/>
              <a:t>CA Naresh Sheth</a:t>
            </a:r>
            <a:endParaRPr lang="en-US" dirty="0"/>
          </a:p>
        </p:txBody>
      </p:sp>
      <p:sp>
        <p:nvSpPr>
          <p:cNvPr id="6" name="Slide Number Placeholder 5"/>
          <p:cNvSpPr>
            <a:spLocks noGrp="1"/>
          </p:cNvSpPr>
          <p:nvPr>
            <p:ph type="sldNum" sz="quarter" idx="12"/>
          </p:nvPr>
        </p:nvSpPr>
        <p:spPr/>
        <p:txBody>
          <a:bodyPr/>
          <a:lstStyle/>
          <a:p>
            <a:fld id="{4C8C3E51-1EAE-4164-AD04-4563D0520E64}" type="slidenum">
              <a:rPr lang="en-US" smtClean="0"/>
              <a:pPr/>
              <a:t>‹#›</a:t>
            </a:fld>
            <a:endParaRPr lang="en-US" dirty="0"/>
          </a:p>
        </p:txBody>
      </p:sp>
      <p:sp>
        <p:nvSpPr>
          <p:cNvPr id="63493" name="Freeform 5"/>
          <p:cNvSpPr>
            <a:spLocks/>
          </p:cNvSpPr>
          <p:nvPr userDrawn="1"/>
        </p:nvSpPr>
        <p:spPr bwMode="auto">
          <a:xfrm>
            <a:off x="3966609" y="1301756"/>
            <a:ext cx="4079350" cy="4433888"/>
          </a:xfrm>
          <a:custGeom>
            <a:avLst/>
            <a:gdLst/>
            <a:ahLst/>
            <a:cxnLst>
              <a:cxn ang="0">
                <a:pos x="278" y="0"/>
              </a:cxn>
              <a:cxn ang="0">
                <a:pos x="15133" y="0"/>
              </a:cxn>
              <a:cxn ang="0">
                <a:pos x="15411" y="0"/>
              </a:cxn>
              <a:cxn ang="0">
                <a:pos x="15411" y="2"/>
              </a:cxn>
              <a:cxn ang="0">
                <a:pos x="14856" y="557"/>
              </a:cxn>
              <a:cxn ang="0">
                <a:pos x="14856" y="555"/>
              </a:cxn>
              <a:cxn ang="0">
                <a:pos x="555" y="555"/>
              </a:cxn>
              <a:cxn ang="0">
                <a:pos x="555" y="16203"/>
              </a:cxn>
              <a:cxn ang="0">
                <a:pos x="0" y="16758"/>
              </a:cxn>
              <a:cxn ang="0">
                <a:pos x="0" y="16481"/>
              </a:cxn>
              <a:cxn ang="0">
                <a:pos x="0" y="277"/>
              </a:cxn>
              <a:cxn ang="0">
                <a:pos x="0" y="0"/>
              </a:cxn>
              <a:cxn ang="0">
                <a:pos x="278" y="0"/>
              </a:cxn>
            </a:cxnLst>
            <a:rect l="0" t="0" r="r" b="b"/>
            <a:pathLst>
              <a:path w="15411" h="16758">
                <a:moveTo>
                  <a:pt x="278" y="0"/>
                </a:moveTo>
                <a:lnTo>
                  <a:pt x="15133" y="0"/>
                </a:lnTo>
                <a:lnTo>
                  <a:pt x="15411" y="0"/>
                </a:lnTo>
                <a:lnTo>
                  <a:pt x="15411" y="2"/>
                </a:lnTo>
                <a:lnTo>
                  <a:pt x="14856" y="557"/>
                </a:lnTo>
                <a:lnTo>
                  <a:pt x="14856"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800" dirty="0"/>
          </a:p>
        </p:txBody>
      </p:sp>
      <p:sp>
        <p:nvSpPr>
          <p:cNvPr id="63492" name="Freeform 4"/>
          <p:cNvSpPr>
            <a:spLocks/>
          </p:cNvSpPr>
          <p:nvPr userDrawn="1"/>
        </p:nvSpPr>
        <p:spPr bwMode="auto">
          <a:xfrm>
            <a:off x="4146044" y="1122364"/>
            <a:ext cx="4079350" cy="4433888"/>
          </a:xfrm>
          <a:custGeom>
            <a:avLst/>
            <a:gdLst/>
            <a:ahLst/>
            <a:cxnLst>
              <a:cxn ang="0">
                <a:pos x="15411" y="0"/>
              </a:cxn>
              <a:cxn ang="0">
                <a:pos x="15411" y="275"/>
              </a:cxn>
              <a:cxn ang="0">
                <a:pos x="15411" y="16479"/>
              </a:cxn>
              <a:cxn ang="0">
                <a:pos x="15411" y="16757"/>
              </a:cxn>
              <a:cxn ang="0">
                <a:pos x="15133" y="16757"/>
              </a:cxn>
              <a:cxn ang="0">
                <a:pos x="278" y="16757"/>
              </a:cxn>
              <a:cxn ang="0">
                <a:pos x="0" y="16757"/>
              </a:cxn>
              <a:cxn ang="0">
                <a:pos x="0" y="16756"/>
              </a:cxn>
              <a:cxn ang="0">
                <a:pos x="555" y="16201"/>
              </a:cxn>
              <a:cxn ang="0">
                <a:pos x="555" y="16202"/>
              </a:cxn>
              <a:cxn ang="0">
                <a:pos x="14856" y="16202"/>
              </a:cxn>
              <a:cxn ang="0">
                <a:pos x="14856" y="555"/>
              </a:cxn>
              <a:cxn ang="0">
                <a:pos x="15411" y="0"/>
              </a:cxn>
            </a:cxnLst>
            <a:rect l="0" t="0" r="r" b="b"/>
            <a:pathLst>
              <a:path w="15411" h="16757">
                <a:moveTo>
                  <a:pt x="15411" y="0"/>
                </a:moveTo>
                <a:lnTo>
                  <a:pt x="15411" y="275"/>
                </a:lnTo>
                <a:lnTo>
                  <a:pt x="15411" y="16479"/>
                </a:lnTo>
                <a:lnTo>
                  <a:pt x="15411" y="16757"/>
                </a:lnTo>
                <a:lnTo>
                  <a:pt x="15133" y="16757"/>
                </a:lnTo>
                <a:lnTo>
                  <a:pt x="278" y="16757"/>
                </a:lnTo>
                <a:lnTo>
                  <a:pt x="0" y="16757"/>
                </a:lnTo>
                <a:lnTo>
                  <a:pt x="0" y="16756"/>
                </a:lnTo>
                <a:lnTo>
                  <a:pt x="555" y="16201"/>
                </a:lnTo>
                <a:lnTo>
                  <a:pt x="555" y="16202"/>
                </a:lnTo>
                <a:lnTo>
                  <a:pt x="14856" y="16202"/>
                </a:lnTo>
                <a:lnTo>
                  <a:pt x="14856" y="555"/>
                </a:lnTo>
                <a:lnTo>
                  <a:pt x="15411" y="0"/>
                </a:lnTo>
                <a:close/>
              </a:path>
            </a:pathLst>
          </a:custGeom>
          <a:solidFill>
            <a:srgbClr val="91D8F7"/>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41401466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14" name="Freeform 4"/>
          <p:cNvSpPr>
            <a:spLocks/>
          </p:cNvSpPr>
          <p:nvPr userDrawn="1"/>
        </p:nvSpPr>
        <p:spPr bwMode="auto">
          <a:xfrm>
            <a:off x="88926" y="88909"/>
            <a:ext cx="10484993" cy="1317623"/>
          </a:xfrm>
          <a:custGeom>
            <a:avLst/>
            <a:gdLst/>
            <a:ahLst/>
            <a:cxnLst>
              <a:cxn ang="0">
                <a:pos x="19810" y="0"/>
              </a:cxn>
              <a:cxn ang="0">
                <a:pos x="17686" y="2148"/>
              </a:cxn>
              <a:cxn ang="0">
                <a:pos x="340" y="2148"/>
              </a:cxn>
              <a:cxn ang="0">
                <a:pos x="340" y="2148"/>
              </a:cxn>
              <a:cxn ang="0">
                <a:pos x="0" y="2488"/>
              </a:cxn>
              <a:cxn ang="0">
                <a:pos x="0" y="0"/>
              </a:cxn>
              <a:cxn ang="0">
                <a:pos x="19810" y="0"/>
              </a:cxn>
            </a:cxnLst>
            <a:rect l="0" t="0" r="r" b="b"/>
            <a:pathLst>
              <a:path w="19810" h="2488">
                <a:moveTo>
                  <a:pt x="19810" y="0"/>
                </a:moveTo>
                <a:lnTo>
                  <a:pt x="17686" y="2148"/>
                </a:lnTo>
                <a:lnTo>
                  <a:pt x="340" y="2148"/>
                </a:lnTo>
                <a:lnTo>
                  <a:pt x="340" y="2148"/>
                </a:lnTo>
                <a:lnTo>
                  <a:pt x="0" y="2488"/>
                </a:lnTo>
                <a:lnTo>
                  <a:pt x="0" y="0"/>
                </a:lnTo>
                <a:lnTo>
                  <a:pt x="19810" y="0"/>
                </a:lnTo>
                <a:close/>
              </a:path>
            </a:pathLst>
          </a:custGeom>
          <a:solidFill>
            <a:schemeClr val="tx1">
              <a:lumMod val="65000"/>
              <a:lumOff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15" name="Freeform 5"/>
          <p:cNvSpPr>
            <a:spLocks/>
          </p:cNvSpPr>
          <p:nvPr userDrawn="1"/>
        </p:nvSpPr>
        <p:spPr bwMode="auto">
          <a:xfrm>
            <a:off x="2" y="1"/>
            <a:ext cx="12192000" cy="1495425"/>
          </a:xfrm>
          <a:custGeom>
            <a:avLst/>
            <a:gdLst/>
            <a:ahLst/>
            <a:cxnLst>
              <a:cxn ang="0">
                <a:pos x="83" y="0"/>
              </a:cxn>
              <a:cxn ang="0">
                <a:pos x="22951" y="0"/>
              </a:cxn>
              <a:cxn ang="0">
                <a:pos x="23034" y="0"/>
              </a:cxn>
              <a:cxn ang="0">
                <a:pos x="23034" y="1"/>
              </a:cxn>
              <a:cxn ang="0">
                <a:pos x="22866" y="169"/>
              </a:cxn>
              <a:cxn ang="0">
                <a:pos x="22866" y="169"/>
              </a:cxn>
              <a:cxn ang="0">
                <a:pos x="168" y="169"/>
              </a:cxn>
              <a:cxn ang="0">
                <a:pos x="168" y="2657"/>
              </a:cxn>
              <a:cxn ang="0">
                <a:pos x="0" y="2826"/>
              </a:cxn>
              <a:cxn ang="0">
                <a:pos x="0" y="2742"/>
              </a:cxn>
              <a:cxn ang="0">
                <a:pos x="0" y="84"/>
              </a:cxn>
              <a:cxn ang="0">
                <a:pos x="0" y="0"/>
              </a:cxn>
              <a:cxn ang="0">
                <a:pos x="83" y="0"/>
              </a:cxn>
            </a:cxnLst>
            <a:rect l="0" t="0" r="r" b="b"/>
            <a:pathLst>
              <a:path w="23034" h="2826">
                <a:moveTo>
                  <a:pt x="83" y="0"/>
                </a:moveTo>
                <a:lnTo>
                  <a:pt x="22951" y="0"/>
                </a:lnTo>
                <a:lnTo>
                  <a:pt x="23034" y="0"/>
                </a:lnTo>
                <a:lnTo>
                  <a:pt x="23034" y="1"/>
                </a:lnTo>
                <a:lnTo>
                  <a:pt x="22866" y="169"/>
                </a:lnTo>
                <a:lnTo>
                  <a:pt x="22866" y="169"/>
                </a:lnTo>
                <a:lnTo>
                  <a:pt x="168" y="169"/>
                </a:lnTo>
                <a:lnTo>
                  <a:pt x="168" y="2657"/>
                </a:lnTo>
                <a:lnTo>
                  <a:pt x="0" y="2826"/>
                </a:lnTo>
                <a:lnTo>
                  <a:pt x="0" y="2742"/>
                </a:lnTo>
                <a:lnTo>
                  <a:pt x="0" y="84"/>
                </a:lnTo>
                <a:lnTo>
                  <a:pt x="0" y="0"/>
                </a:lnTo>
                <a:lnTo>
                  <a:pt x="83" y="0"/>
                </a:ln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16" name="Freeform 6"/>
          <p:cNvSpPr>
            <a:spLocks/>
          </p:cNvSpPr>
          <p:nvPr userDrawn="1"/>
        </p:nvSpPr>
        <p:spPr bwMode="auto">
          <a:xfrm>
            <a:off x="179436" y="0"/>
            <a:ext cx="12012567" cy="1316040"/>
          </a:xfrm>
          <a:custGeom>
            <a:avLst/>
            <a:gdLst/>
            <a:ahLst/>
            <a:cxnLst>
              <a:cxn ang="0">
                <a:pos x="22694" y="0"/>
              </a:cxn>
              <a:cxn ang="0">
                <a:pos x="22694" y="83"/>
              </a:cxn>
              <a:cxn ang="0">
                <a:pos x="22694" y="2401"/>
              </a:cxn>
              <a:cxn ang="0">
                <a:pos x="22694" y="2485"/>
              </a:cxn>
              <a:cxn ang="0">
                <a:pos x="22611" y="2485"/>
              </a:cxn>
              <a:cxn ang="0">
                <a:pos x="85" y="2485"/>
              </a:cxn>
              <a:cxn ang="0">
                <a:pos x="0" y="2485"/>
              </a:cxn>
              <a:cxn ang="0">
                <a:pos x="0" y="2485"/>
              </a:cxn>
              <a:cxn ang="0">
                <a:pos x="168" y="2316"/>
              </a:cxn>
              <a:cxn ang="0">
                <a:pos x="168" y="2316"/>
              </a:cxn>
              <a:cxn ang="0">
                <a:pos x="22526" y="2316"/>
              </a:cxn>
              <a:cxn ang="0">
                <a:pos x="22526" y="168"/>
              </a:cxn>
              <a:cxn ang="0">
                <a:pos x="22694" y="0"/>
              </a:cxn>
            </a:cxnLst>
            <a:rect l="0" t="0" r="r" b="b"/>
            <a:pathLst>
              <a:path w="22694" h="2485">
                <a:moveTo>
                  <a:pt x="22694" y="0"/>
                </a:moveTo>
                <a:lnTo>
                  <a:pt x="22694" y="83"/>
                </a:lnTo>
                <a:lnTo>
                  <a:pt x="22694" y="2401"/>
                </a:lnTo>
                <a:lnTo>
                  <a:pt x="22694" y="2485"/>
                </a:lnTo>
                <a:lnTo>
                  <a:pt x="22611" y="2485"/>
                </a:lnTo>
                <a:lnTo>
                  <a:pt x="85" y="2485"/>
                </a:lnTo>
                <a:lnTo>
                  <a:pt x="0" y="2485"/>
                </a:lnTo>
                <a:lnTo>
                  <a:pt x="0" y="2485"/>
                </a:lnTo>
                <a:lnTo>
                  <a:pt x="168" y="2316"/>
                </a:lnTo>
                <a:lnTo>
                  <a:pt x="168" y="2316"/>
                </a:lnTo>
                <a:lnTo>
                  <a:pt x="22526" y="2316"/>
                </a:lnTo>
                <a:lnTo>
                  <a:pt x="22526" y="168"/>
                </a:lnTo>
                <a:lnTo>
                  <a:pt x="22694"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17" name="Title Placeholder 1"/>
          <p:cNvSpPr>
            <a:spLocks noGrp="1"/>
          </p:cNvSpPr>
          <p:nvPr>
            <p:ph type="title"/>
          </p:nvPr>
        </p:nvSpPr>
        <p:spPr>
          <a:xfrm>
            <a:off x="609601" y="274636"/>
            <a:ext cx="8230313" cy="715965"/>
          </a:xfrm>
          <a:prstGeom prst="rect">
            <a:avLst/>
          </a:prstGeom>
        </p:spPr>
        <p:txBody>
          <a:bodyPr vert="horz" lIns="0" tIns="0" rIns="0" bIns="0" rtlCol="0" anchor="ctr">
            <a:normAutofit/>
          </a:bodyPr>
          <a:lstStyle>
            <a:lvl1pPr>
              <a:defRPr sz="3200"/>
            </a:lvl1pPr>
          </a:lstStyle>
          <a:p>
            <a:r>
              <a:rPr lang="en-US" dirty="0" smtClean="0"/>
              <a:t>Click to edit Master title style</a:t>
            </a:r>
            <a:endParaRPr lang="en-US" dirty="0"/>
          </a:p>
        </p:txBody>
      </p:sp>
      <p:sp>
        <p:nvSpPr>
          <p:cNvPr id="18" name="Text Placeholder 2"/>
          <p:cNvSpPr>
            <a:spLocks noGrp="1"/>
          </p:cNvSpPr>
          <p:nvPr>
            <p:ph idx="1"/>
          </p:nvPr>
        </p:nvSpPr>
        <p:spPr>
          <a:xfrm>
            <a:off x="609603" y="1828801"/>
            <a:ext cx="10972802" cy="4297365"/>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Footer Placeholder 4"/>
          <p:cNvSpPr>
            <a:spLocks noGrp="1"/>
          </p:cNvSpPr>
          <p:nvPr>
            <p:ph type="ftr" sz="quarter" idx="3"/>
          </p:nvPr>
        </p:nvSpPr>
        <p:spPr>
          <a:xfrm>
            <a:off x="4165602" y="6356359"/>
            <a:ext cx="3860800" cy="36512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CA Naresh Sheth</a:t>
            </a:r>
            <a:endParaRPr lang="en-US" dirty="0"/>
          </a:p>
        </p:txBody>
      </p:sp>
      <p:sp>
        <p:nvSpPr>
          <p:cNvPr id="21" name="Slide Number Placeholder 5"/>
          <p:cNvSpPr>
            <a:spLocks noGrp="1"/>
          </p:cNvSpPr>
          <p:nvPr>
            <p:ph type="sldNum" sz="quarter" idx="4"/>
          </p:nvPr>
        </p:nvSpPr>
        <p:spPr>
          <a:xfrm>
            <a:off x="8737602" y="6356359"/>
            <a:ext cx="2844800" cy="365123"/>
          </a:xfrm>
          <a:prstGeom prst="rect">
            <a:avLst/>
          </a:prstGeom>
        </p:spPr>
        <p:txBody>
          <a:bodyPr vert="horz" lIns="91440" tIns="45720" rIns="91440" bIns="45720" rtlCol="0" anchor="ctr"/>
          <a:lstStyle>
            <a:lvl1pPr algn="r">
              <a:defRPr sz="1200">
                <a:solidFill>
                  <a:schemeClr val="tx1">
                    <a:tint val="75000"/>
                  </a:schemeClr>
                </a:solidFill>
              </a:defRPr>
            </a:lvl1pPr>
          </a:lstStyle>
          <a:p>
            <a:fld id="{4C8C3E51-1EAE-4164-AD04-4563D0520E64}" type="slidenum">
              <a:rPr lang="en-US" smtClean="0"/>
              <a:pPr/>
              <a:t>‹#›</a:t>
            </a:fld>
            <a:endParaRPr lang="en-US" dirty="0"/>
          </a:p>
        </p:txBody>
      </p:sp>
      <p:pic>
        <p:nvPicPr>
          <p:cNvPr id="22" name="Picture 21" descr="logo.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51632" y="400050"/>
            <a:ext cx="1494242" cy="457200"/>
          </a:xfrm>
          <a:prstGeom prst="rect">
            <a:avLst/>
          </a:prstGeom>
        </p:spPr>
      </p:pic>
      <p:sp>
        <p:nvSpPr>
          <p:cNvPr id="12" name="Rectangle 4"/>
          <p:cNvSpPr>
            <a:spLocks noGrp="1" noChangeArrowheads="1"/>
          </p:cNvSpPr>
          <p:nvPr>
            <p:ph type="dt" sz="half" idx="10"/>
          </p:nvPr>
        </p:nvSpPr>
        <p:spPr>
          <a:xfrm>
            <a:off x="457200" y="6400804"/>
            <a:ext cx="2133600" cy="320678"/>
          </a:xfrm>
        </p:spPr>
        <p:txBody>
          <a:bodyPr/>
          <a:lstStyle>
            <a:lvl1pPr>
              <a:defRPr>
                <a:solidFill>
                  <a:schemeClr val="bg1">
                    <a:lumMod val="50000"/>
                  </a:schemeClr>
                </a:solidFill>
              </a:defRPr>
            </a:lvl1pPr>
          </a:lstStyle>
          <a:p>
            <a:pPr>
              <a:defRPr/>
            </a:pPr>
            <a:r>
              <a:rPr lang="en-US" smtClean="0"/>
              <a:t>May 25, 2019</a:t>
            </a:r>
            <a:endParaRPr lang="en-US" dirty="0"/>
          </a:p>
        </p:txBody>
      </p:sp>
      <p:sp>
        <p:nvSpPr>
          <p:cNvPr id="2" name="Rectangle 1"/>
          <p:cNvSpPr/>
          <p:nvPr userDrawn="1"/>
        </p:nvSpPr>
        <p:spPr>
          <a:xfrm>
            <a:off x="10451632" y="400050"/>
            <a:ext cx="1594594" cy="5905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370029036"/>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4" name="Date Placeholder 3"/>
          <p:cNvSpPr>
            <a:spLocks noGrp="1"/>
          </p:cNvSpPr>
          <p:nvPr>
            <p:ph type="dt" sz="half" idx="10"/>
          </p:nvPr>
        </p:nvSpPr>
        <p:spPr/>
        <p:txBody>
          <a:bodyPr/>
          <a:lstStyle/>
          <a:p>
            <a:r>
              <a:rPr lang="en-US" smtClean="0">
                <a:solidFill>
                  <a:prstClr val="black">
                    <a:tint val="75000"/>
                  </a:prstClr>
                </a:solidFill>
              </a:rPr>
              <a:t>May 25, 2019</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CA Naresh Sheth</a:t>
            </a: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solidFill>
                  <a:prstClr val="black">
                    <a:tint val="75000"/>
                  </a:prstClr>
                </a:solidFill>
              </a:rPr>
              <a:pPr/>
              <a:t>‹#›</a:t>
            </a:fld>
            <a:endParaRPr lang="en-US" dirty="0">
              <a:solidFill>
                <a:prstClr val="black">
                  <a:tint val="75000"/>
                </a:prstClr>
              </a:solidFill>
            </a:endParaRPr>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7" name="Picture 6"/>
          <p:cNvPicPr>
            <a:picLocks noChangeAspect="1"/>
          </p:cNvPicPr>
          <p:nvPr userDrawn="1"/>
        </p:nvPicPr>
        <p:blipFill>
          <a:blip r:embed="rId2"/>
          <a:stretch>
            <a:fillRect/>
          </a:stretch>
        </p:blipFill>
        <p:spPr>
          <a:xfrm>
            <a:off x="1" y="1501142"/>
            <a:ext cx="7313932" cy="3909058"/>
          </a:xfrm>
          <a:prstGeom prst="rect">
            <a:avLst/>
          </a:prstGeom>
        </p:spPr>
      </p:pic>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Tree>
    <p:extLst>
      <p:ext uri="{BB962C8B-B14F-4D97-AF65-F5344CB8AC3E}">
        <p14:creationId xmlns:p14="http://schemas.microsoft.com/office/powerpoint/2010/main" val="2967554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4" name="Date Placeholder 3"/>
          <p:cNvSpPr>
            <a:spLocks noGrp="1"/>
          </p:cNvSpPr>
          <p:nvPr>
            <p:ph type="dt" sz="half" idx="10"/>
          </p:nvPr>
        </p:nvSpPr>
        <p:spPr/>
        <p:txBody>
          <a:bodyPr/>
          <a:lstStyle/>
          <a:p>
            <a:r>
              <a:rPr lang="en-US" smtClean="0">
                <a:solidFill>
                  <a:prstClr val="black">
                    <a:tint val="75000"/>
                  </a:prstClr>
                </a:solidFill>
              </a:rPr>
              <a:t>May 25, 2019</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CA Naresh Sheth</a:t>
            </a: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solidFill>
                  <a:prstClr val="black">
                    <a:tint val="75000"/>
                  </a:prstClr>
                </a:solidFill>
              </a:rPr>
              <a:pPr/>
              <a:t>‹#›</a:t>
            </a:fld>
            <a:endParaRPr lang="en-US" dirty="0">
              <a:solidFill>
                <a:prstClr val="black">
                  <a:tint val="75000"/>
                </a:prstClr>
              </a:solidFill>
            </a:endParaRPr>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pic>
        <p:nvPicPr>
          <p:cNvPr id="3" name="Picture 2"/>
          <p:cNvPicPr>
            <a:picLocks noChangeAspect="1"/>
          </p:cNvPicPr>
          <p:nvPr userDrawn="1"/>
        </p:nvPicPr>
        <p:blipFill>
          <a:blip r:embed="rId2"/>
          <a:stretch>
            <a:fillRect/>
          </a:stretch>
        </p:blipFill>
        <p:spPr>
          <a:xfrm>
            <a:off x="0" y="1301756"/>
            <a:ext cx="7239296" cy="4141431"/>
          </a:xfrm>
          <a:prstGeom prst="rect">
            <a:avLst/>
          </a:prstGeom>
        </p:spPr>
      </p:pic>
    </p:spTree>
    <p:extLst>
      <p:ext uri="{BB962C8B-B14F-4D97-AF65-F5344CB8AC3E}">
        <p14:creationId xmlns:p14="http://schemas.microsoft.com/office/powerpoint/2010/main" val="3145454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 y="1447801"/>
            <a:ext cx="7925275" cy="3962385"/>
          </a:xfrm>
          <a:prstGeom prst="rect">
            <a:avLst/>
          </a:prstGeom>
          <a:noFill/>
          <a:ln>
            <a:noFill/>
          </a:ln>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16423743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4" name="Date Placeholder 3"/>
          <p:cNvSpPr>
            <a:spLocks noGrp="1"/>
          </p:cNvSpPr>
          <p:nvPr>
            <p:ph type="dt" sz="half" idx="10"/>
          </p:nvPr>
        </p:nvSpPr>
        <p:spPr/>
        <p:txBody>
          <a:bodyPr/>
          <a:lstStyle/>
          <a:p>
            <a:r>
              <a:rPr lang="en-US" smtClean="0">
                <a:solidFill>
                  <a:prstClr val="black">
                    <a:tint val="75000"/>
                  </a:prstClr>
                </a:solidFill>
              </a:rPr>
              <a:t>May 25, 2019</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CA Naresh Sheth</a:t>
            </a: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solidFill>
                  <a:prstClr val="black">
                    <a:tint val="75000"/>
                  </a:prstClr>
                </a:solidFill>
              </a:rPr>
              <a:pPr/>
              <a:t>‹#›</a:t>
            </a:fld>
            <a:endParaRPr lang="en-US" dirty="0">
              <a:solidFill>
                <a:prstClr val="black">
                  <a:tint val="75000"/>
                </a:prstClr>
              </a:solidFill>
            </a:endParaRPr>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pic>
        <p:nvPicPr>
          <p:cNvPr id="7" name="Picture 6"/>
          <p:cNvPicPr>
            <a:picLocks noChangeAspect="1"/>
          </p:cNvPicPr>
          <p:nvPr userDrawn="1"/>
        </p:nvPicPr>
        <p:blipFill>
          <a:blip r:embed="rId2"/>
          <a:stretch>
            <a:fillRect/>
          </a:stretch>
        </p:blipFill>
        <p:spPr>
          <a:xfrm>
            <a:off x="0" y="1301756"/>
            <a:ext cx="7250412" cy="4138265"/>
          </a:xfrm>
          <a:prstGeom prst="rect">
            <a:avLst/>
          </a:prstGeom>
        </p:spPr>
      </p:pic>
    </p:spTree>
    <p:extLst>
      <p:ext uri="{BB962C8B-B14F-4D97-AF65-F5344CB8AC3E}">
        <p14:creationId xmlns:p14="http://schemas.microsoft.com/office/powerpoint/2010/main" val="20775171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4" name="Date Placeholder 3"/>
          <p:cNvSpPr>
            <a:spLocks noGrp="1"/>
          </p:cNvSpPr>
          <p:nvPr>
            <p:ph type="dt" sz="half" idx="10"/>
          </p:nvPr>
        </p:nvSpPr>
        <p:spPr/>
        <p:txBody>
          <a:bodyPr/>
          <a:lstStyle/>
          <a:p>
            <a:r>
              <a:rPr lang="en-US" smtClean="0">
                <a:solidFill>
                  <a:prstClr val="black">
                    <a:tint val="75000"/>
                  </a:prstClr>
                </a:solidFill>
              </a:rPr>
              <a:t>May 25, 2019</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CA Naresh Sheth</a:t>
            </a: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solidFill>
                  <a:prstClr val="black">
                    <a:tint val="75000"/>
                  </a:prstClr>
                </a:solidFill>
              </a:rPr>
              <a:pPr/>
              <a:t>‹#›</a:t>
            </a:fld>
            <a:endParaRPr lang="en-US" dirty="0">
              <a:solidFill>
                <a:prstClr val="black">
                  <a:tint val="75000"/>
                </a:prstClr>
              </a:solidFill>
            </a:endParaRPr>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7" name="Picture 6"/>
          <p:cNvPicPr>
            <a:picLocks noChangeAspect="1"/>
          </p:cNvPicPr>
          <p:nvPr userDrawn="1"/>
        </p:nvPicPr>
        <p:blipFill>
          <a:blip r:embed="rId2"/>
          <a:stretch>
            <a:fillRect/>
          </a:stretch>
        </p:blipFill>
        <p:spPr>
          <a:xfrm>
            <a:off x="1" y="1501142"/>
            <a:ext cx="7313932" cy="3909058"/>
          </a:xfrm>
          <a:prstGeom prst="rect">
            <a:avLst/>
          </a:prstGeom>
        </p:spPr>
      </p:pic>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Tree>
    <p:extLst>
      <p:ext uri="{BB962C8B-B14F-4D97-AF65-F5344CB8AC3E}">
        <p14:creationId xmlns:p14="http://schemas.microsoft.com/office/powerpoint/2010/main" val="383533429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4" name="Date Placeholder 3"/>
          <p:cNvSpPr>
            <a:spLocks noGrp="1"/>
          </p:cNvSpPr>
          <p:nvPr>
            <p:ph type="dt" sz="half" idx="10"/>
          </p:nvPr>
        </p:nvSpPr>
        <p:spPr/>
        <p:txBody>
          <a:bodyPr/>
          <a:lstStyle/>
          <a:p>
            <a:r>
              <a:rPr lang="en-US" smtClean="0">
                <a:solidFill>
                  <a:prstClr val="black">
                    <a:tint val="75000"/>
                  </a:prstClr>
                </a:solidFill>
              </a:rPr>
              <a:t>May 25, 2019</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CA Naresh Sheth</a:t>
            </a: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solidFill>
                  <a:prstClr val="black">
                    <a:tint val="75000"/>
                  </a:prstClr>
                </a:solidFill>
              </a:rPr>
              <a:pPr/>
              <a:t>‹#›</a:t>
            </a:fld>
            <a:endParaRPr lang="en-US" dirty="0">
              <a:solidFill>
                <a:prstClr val="black">
                  <a:tint val="75000"/>
                </a:prstClr>
              </a:solidFill>
            </a:endParaRPr>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pic>
        <p:nvPicPr>
          <p:cNvPr id="3" name="Picture 2"/>
          <p:cNvPicPr>
            <a:picLocks noChangeAspect="1"/>
          </p:cNvPicPr>
          <p:nvPr userDrawn="1"/>
        </p:nvPicPr>
        <p:blipFill>
          <a:blip r:embed="rId2"/>
          <a:stretch>
            <a:fillRect/>
          </a:stretch>
        </p:blipFill>
        <p:spPr>
          <a:xfrm>
            <a:off x="0" y="1301756"/>
            <a:ext cx="7239296" cy="4141431"/>
          </a:xfrm>
          <a:prstGeom prst="rect">
            <a:avLst/>
          </a:prstGeom>
        </p:spPr>
      </p:pic>
    </p:spTree>
    <p:extLst>
      <p:ext uri="{BB962C8B-B14F-4D97-AF65-F5344CB8AC3E}">
        <p14:creationId xmlns:p14="http://schemas.microsoft.com/office/powerpoint/2010/main" val="128965169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4" name="Date Placeholder 3"/>
          <p:cNvSpPr>
            <a:spLocks noGrp="1"/>
          </p:cNvSpPr>
          <p:nvPr>
            <p:ph type="dt" sz="half" idx="10"/>
          </p:nvPr>
        </p:nvSpPr>
        <p:spPr/>
        <p:txBody>
          <a:bodyPr/>
          <a:lstStyle/>
          <a:p>
            <a:r>
              <a:rPr lang="en-US" smtClean="0">
                <a:solidFill>
                  <a:prstClr val="black">
                    <a:tint val="75000"/>
                  </a:prstClr>
                </a:solidFill>
              </a:rPr>
              <a:t>May 25, 2019</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CA Naresh Sheth</a:t>
            </a: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solidFill>
                  <a:prstClr val="black">
                    <a:tint val="75000"/>
                  </a:prstClr>
                </a:solidFill>
              </a:rPr>
              <a:pPr/>
              <a:t>‹#›</a:t>
            </a:fld>
            <a:endParaRPr lang="en-US" dirty="0">
              <a:solidFill>
                <a:prstClr val="black">
                  <a:tint val="75000"/>
                </a:prstClr>
              </a:solidFill>
            </a:endParaRPr>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pic>
        <p:nvPicPr>
          <p:cNvPr id="7" name="Picture 6"/>
          <p:cNvPicPr>
            <a:picLocks noChangeAspect="1"/>
          </p:cNvPicPr>
          <p:nvPr userDrawn="1"/>
        </p:nvPicPr>
        <p:blipFill>
          <a:blip r:embed="rId2"/>
          <a:stretch>
            <a:fillRect/>
          </a:stretch>
        </p:blipFill>
        <p:spPr>
          <a:xfrm>
            <a:off x="0" y="1301756"/>
            <a:ext cx="7250412" cy="4138265"/>
          </a:xfrm>
          <a:prstGeom prst="rect">
            <a:avLst/>
          </a:prstGeom>
        </p:spPr>
      </p:pic>
    </p:spTree>
    <p:extLst>
      <p:ext uri="{BB962C8B-B14F-4D97-AF65-F5344CB8AC3E}">
        <p14:creationId xmlns:p14="http://schemas.microsoft.com/office/powerpoint/2010/main" val="3346560046"/>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14" name="Freeform 4"/>
          <p:cNvSpPr>
            <a:spLocks/>
          </p:cNvSpPr>
          <p:nvPr userDrawn="1"/>
        </p:nvSpPr>
        <p:spPr bwMode="auto">
          <a:xfrm>
            <a:off x="88926" y="88909"/>
            <a:ext cx="10484993" cy="1317623"/>
          </a:xfrm>
          <a:custGeom>
            <a:avLst/>
            <a:gdLst/>
            <a:ahLst/>
            <a:cxnLst>
              <a:cxn ang="0">
                <a:pos x="19810" y="0"/>
              </a:cxn>
              <a:cxn ang="0">
                <a:pos x="17686" y="2148"/>
              </a:cxn>
              <a:cxn ang="0">
                <a:pos x="340" y="2148"/>
              </a:cxn>
              <a:cxn ang="0">
                <a:pos x="340" y="2148"/>
              </a:cxn>
              <a:cxn ang="0">
                <a:pos x="0" y="2488"/>
              </a:cxn>
              <a:cxn ang="0">
                <a:pos x="0" y="0"/>
              </a:cxn>
              <a:cxn ang="0">
                <a:pos x="19810" y="0"/>
              </a:cxn>
            </a:cxnLst>
            <a:rect l="0" t="0" r="r" b="b"/>
            <a:pathLst>
              <a:path w="19810" h="2488">
                <a:moveTo>
                  <a:pt x="19810" y="0"/>
                </a:moveTo>
                <a:lnTo>
                  <a:pt x="17686" y="2148"/>
                </a:lnTo>
                <a:lnTo>
                  <a:pt x="340" y="2148"/>
                </a:lnTo>
                <a:lnTo>
                  <a:pt x="340" y="2148"/>
                </a:lnTo>
                <a:lnTo>
                  <a:pt x="0" y="2488"/>
                </a:lnTo>
                <a:lnTo>
                  <a:pt x="0" y="0"/>
                </a:lnTo>
                <a:lnTo>
                  <a:pt x="19810" y="0"/>
                </a:lnTo>
                <a:close/>
              </a:path>
            </a:pathLst>
          </a:custGeom>
          <a:solidFill>
            <a:schemeClr val="tx1">
              <a:lumMod val="65000"/>
              <a:lumOff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15" name="Freeform 5"/>
          <p:cNvSpPr>
            <a:spLocks/>
          </p:cNvSpPr>
          <p:nvPr userDrawn="1"/>
        </p:nvSpPr>
        <p:spPr bwMode="auto">
          <a:xfrm>
            <a:off x="2" y="1"/>
            <a:ext cx="12192000" cy="1495425"/>
          </a:xfrm>
          <a:custGeom>
            <a:avLst/>
            <a:gdLst/>
            <a:ahLst/>
            <a:cxnLst>
              <a:cxn ang="0">
                <a:pos x="83" y="0"/>
              </a:cxn>
              <a:cxn ang="0">
                <a:pos x="22951" y="0"/>
              </a:cxn>
              <a:cxn ang="0">
                <a:pos x="23034" y="0"/>
              </a:cxn>
              <a:cxn ang="0">
                <a:pos x="23034" y="1"/>
              </a:cxn>
              <a:cxn ang="0">
                <a:pos x="22866" y="169"/>
              </a:cxn>
              <a:cxn ang="0">
                <a:pos x="22866" y="169"/>
              </a:cxn>
              <a:cxn ang="0">
                <a:pos x="168" y="169"/>
              </a:cxn>
              <a:cxn ang="0">
                <a:pos x="168" y="2657"/>
              </a:cxn>
              <a:cxn ang="0">
                <a:pos x="0" y="2826"/>
              </a:cxn>
              <a:cxn ang="0">
                <a:pos x="0" y="2742"/>
              </a:cxn>
              <a:cxn ang="0">
                <a:pos x="0" y="84"/>
              </a:cxn>
              <a:cxn ang="0">
                <a:pos x="0" y="0"/>
              </a:cxn>
              <a:cxn ang="0">
                <a:pos x="83" y="0"/>
              </a:cxn>
            </a:cxnLst>
            <a:rect l="0" t="0" r="r" b="b"/>
            <a:pathLst>
              <a:path w="23034" h="2826">
                <a:moveTo>
                  <a:pt x="83" y="0"/>
                </a:moveTo>
                <a:lnTo>
                  <a:pt x="22951" y="0"/>
                </a:lnTo>
                <a:lnTo>
                  <a:pt x="23034" y="0"/>
                </a:lnTo>
                <a:lnTo>
                  <a:pt x="23034" y="1"/>
                </a:lnTo>
                <a:lnTo>
                  <a:pt x="22866" y="169"/>
                </a:lnTo>
                <a:lnTo>
                  <a:pt x="22866" y="169"/>
                </a:lnTo>
                <a:lnTo>
                  <a:pt x="168" y="169"/>
                </a:lnTo>
                <a:lnTo>
                  <a:pt x="168" y="2657"/>
                </a:lnTo>
                <a:lnTo>
                  <a:pt x="0" y="2826"/>
                </a:lnTo>
                <a:lnTo>
                  <a:pt x="0" y="2742"/>
                </a:lnTo>
                <a:lnTo>
                  <a:pt x="0" y="84"/>
                </a:lnTo>
                <a:lnTo>
                  <a:pt x="0" y="0"/>
                </a:lnTo>
                <a:lnTo>
                  <a:pt x="83" y="0"/>
                </a:ln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16" name="Freeform 6"/>
          <p:cNvSpPr>
            <a:spLocks/>
          </p:cNvSpPr>
          <p:nvPr userDrawn="1"/>
        </p:nvSpPr>
        <p:spPr bwMode="auto">
          <a:xfrm>
            <a:off x="179436" y="0"/>
            <a:ext cx="12012567" cy="1316040"/>
          </a:xfrm>
          <a:custGeom>
            <a:avLst/>
            <a:gdLst/>
            <a:ahLst/>
            <a:cxnLst>
              <a:cxn ang="0">
                <a:pos x="22694" y="0"/>
              </a:cxn>
              <a:cxn ang="0">
                <a:pos x="22694" y="83"/>
              </a:cxn>
              <a:cxn ang="0">
                <a:pos x="22694" y="2401"/>
              </a:cxn>
              <a:cxn ang="0">
                <a:pos x="22694" y="2485"/>
              </a:cxn>
              <a:cxn ang="0">
                <a:pos x="22611" y="2485"/>
              </a:cxn>
              <a:cxn ang="0">
                <a:pos x="85" y="2485"/>
              </a:cxn>
              <a:cxn ang="0">
                <a:pos x="0" y="2485"/>
              </a:cxn>
              <a:cxn ang="0">
                <a:pos x="0" y="2485"/>
              </a:cxn>
              <a:cxn ang="0">
                <a:pos x="168" y="2316"/>
              </a:cxn>
              <a:cxn ang="0">
                <a:pos x="168" y="2316"/>
              </a:cxn>
              <a:cxn ang="0">
                <a:pos x="22526" y="2316"/>
              </a:cxn>
              <a:cxn ang="0">
                <a:pos x="22526" y="168"/>
              </a:cxn>
              <a:cxn ang="0">
                <a:pos x="22694" y="0"/>
              </a:cxn>
            </a:cxnLst>
            <a:rect l="0" t="0" r="r" b="b"/>
            <a:pathLst>
              <a:path w="22694" h="2485">
                <a:moveTo>
                  <a:pt x="22694" y="0"/>
                </a:moveTo>
                <a:lnTo>
                  <a:pt x="22694" y="83"/>
                </a:lnTo>
                <a:lnTo>
                  <a:pt x="22694" y="2401"/>
                </a:lnTo>
                <a:lnTo>
                  <a:pt x="22694" y="2485"/>
                </a:lnTo>
                <a:lnTo>
                  <a:pt x="22611" y="2485"/>
                </a:lnTo>
                <a:lnTo>
                  <a:pt x="85" y="2485"/>
                </a:lnTo>
                <a:lnTo>
                  <a:pt x="0" y="2485"/>
                </a:lnTo>
                <a:lnTo>
                  <a:pt x="0" y="2485"/>
                </a:lnTo>
                <a:lnTo>
                  <a:pt x="168" y="2316"/>
                </a:lnTo>
                <a:lnTo>
                  <a:pt x="168" y="2316"/>
                </a:lnTo>
                <a:lnTo>
                  <a:pt x="22526" y="2316"/>
                </a:lnTo>
                <a:lnTo>
                  <a:pt x="22526" y="168"/>
                </a:lnTo>
                <a:lnTo>
                  <a:pt x="22694"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17" name="Title Placeholder 1"/>
          <p:cNvSpPr>
            <a:spLocks noGrp="1"/>
          </p:cNvSpPr>
          <p:nvPr>
            <p:ph type="title"/>
          </p:nvPr>
        </p:nvSpPr>
        <p:spPr>
          <a:xfrm>
            <a:off x="609601" y="274636"/>
            <a:ext cx="8230313" cy="715965"/>
          </a:xfrm>
          <a:prstGeom prst="rect">
            <a:avLst/>
          </a:prstGeom>
        </p:spPr>
        <p:txBody>
          <a:bodyPr vert="horz" lIns="0" tIns="0" rIns="0" bIns="0" rtlCol="0" anchor="ctr">
            <a:normAutofit/>
          </a:bodyPr>
          <a:lstStyle>
            <a:lvl1pPr>
              <a:defRPr sz="3200"/>
            </a:lvl1pPr>
          </a:lstStyle>
          <a:p>
            <a:r>
              <a:rPr lang="en-US" dirty="0" smtClean="0"/>
              <a:t>Click to edit Master title style</a:t>
            </a:r>
            <a:endParaRPr lang="en-US" dirty="0"/>
          </a:p>
        </p:txBody>
      </p:sp>
      <p:sp>
        <p:nvSpPr>
          <p:cNvPr id="18" name="Text Placeholder 2"/>
          <p:cNvSpPr>
            <a:spLocks noGrp="1"/>
          </p:cNvSpPr>
          <p:nvPr>
            <p:ph idx="1"/>
          </p:nvPr>
        </p:nvSpPr>
        <p:spPr>
          <a:xfrm>
            <a:off x="609603" y="1828801"/>
            <a:ext cx="10972802" cy="4297365"/>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Footer Placeholder 4"/>
          <p:cNvSpPr>
            <a:spLocks noGrp="1"/>
          </p:cNvSpPr>
          <p:nvPr>
            <p:ph type="ftr" sz="quarter" idx="3"/>
          </p:nvPr>
        </p:nvSpPr>
        <p:spPr>
          <a:xfrm>
            <a:off x="4165602" y="6356359"/>
            <a:ext cx="3860800" cy="36512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CA Naresh Sheth</a:t>
            </a:r>
            <a:endParaRPr lang="en-US" dirty="0">
              <a:solidFill>
                <a:prstClr val="black">
                  <a:tint val="75000"/>
                </a:prstClr>
              </a:solidFill>
            </a:endParaRPr>
          </a:p>
        </p:txBody>
      </p:sp>
      <p:sp>
        <p:nvSpPr>
          <p:cNvPr id="21" name="Slide Number Placeholder 5"/>
          <p:cNvSpPr>
            <a:spLocks noGrp="1"/>
          </p:cNvSpPr>
          <p:nvPr>
            <p:ph type="sldNum" sz="quarter" idx="4"/>
          </p:nvPr>
        </p:nvSpPr>
        <p:spPr>
          <a:xfrm>
            <a:off x="8737602" y="6356359"/>
            <a:ext cx="2844800" cy="365123"/>
          </a:xfrm>
          <a:prstGeom prst="rect">
            <a:avLst/>
          </a:prstGeom>
        </p:spPr>
        <p:txBody>
          <a:bodyPr vert="horz" lIns="91440" tIns="45720" rIns="91440" bIns="45720" rtlCol="0" anchor="ctr"/>
          <a:lstStyle>
            <a:lvl1pPr algn="r">
              <a:defRPr sz="1200">
                <a:solidFill>
                  <a:schemeClr val="tx1">
                    <a:tint val="75000"/>
                  </a:schemeClr>
                </a:solidFill>
              </a:defRPr>
            </a:lvl1pPr>
          </a:lstStyle>
          <a:p>
            <a:fld id="{4C8C3E51-1EAE-4164-AD04-4563D0520E64}" type="slidenum">
              <a:rPr lang="en-US" smtClean="0">
                <a:solidFill>
                  <a:prstClr val="black">
                    <a:tint val="75000"/>
                  </a:prstClr>
                </a:solidFill>
              </a:rPr>
              <a:pPr/>
              <a:t>‹#›</a:t>
            </a:fld>
            <a:endParaRPr lang="en-US" dirty="0">
              <a:solidFill>
                <a:prstClr val="black">
                  <a:tint val="75000"/>
                </a:prstClr>
              </a:solidFill>
            </a:endParaRPr>
          </a:p>
        </p:txBody>
      </p:sp>
      <p:sp>
        <p:nvSpPr>
          <p:cNvPr id="12" name="Rectangle 4"/>
          <p:cNvSpPr>
            <a:spLocks noGrp="1" noChangeArrowheads="1"/>
          </p:cNvSpPr>
          <p:nvPr>
            <p:ph type="dt" sz="half" idx="10"/>
          </p:nvPr>
        </p:nvSpPr>
        <p:spPr>
          <a:xfrm>
            <a:off x="457200" y="6400804"/>
            <a:ext cx="2133600" cy="320678"/>
          </a:xfrm>
        </p:spPr>
        <p:txBody>
          <a:bodyPr/>
          <a:lstStyle>
            <a:lvl1pPr>
              <a:defRPr>
                <a:solidFill>
                  <a:schemeClr val="bg1">
                    <a:lumMod val="50000"/>
                  </a:schemeClr>
                </a:solidFill>
              </a:defRPr>
            </a:lvl1pPr>
          </a:lstStyle>
          <a:p>
            <a:pPr>
              <a:defRPr/>
            </a:pPr>
            <a:r>
              <a:rPr lang="en-US" smtClean="0">
                <a:solidFill>
                  <a:prstClr val="white">
                    <a:lumMod val="50000"/>
                  </a:prstClr>
                </a:solidFill>
              </a:rPr>
              <a:t>May 25, 2019</a:t>
            </a:r>
            <a:endParaRPr lang="en-US" dirty="0">
              <a:solidFill>
                <a:prstClr val="white">
                  <a:lumMod val="50000"/>
                </a:prstClr>
              </a:solidFill>
            </a:endParaRPr>
          </a:p>
        </p:txBody>
      </p:sp>
      <p:sp>
        <p:nvSpPr>
          <p:cNvPr id="2" name="TextBox 1"/>
          <p:cNvSpPr txBox="1"/>
          <p:nvPr userDrawn="1"/>
        </p:nvSpPr>
        <p:spPr>
          <a:xfrm>
            <a:off x="10160002" y="1920085"/>
            <a:ext cx="1595924" cy="586583"/>
          </a:xfrm>
          <a:prstGeom prst="rect">
            <a:avLst/>
          </a:prstGeom>
          <a:noFill/>
        </p:spPr>
        <p:txBody>
          <a:bodyPr wrap="square" rtlCol="0">
            <a:spAutoFit/>
          </a:bodyPr>
          <a:lstStyle/>
          <a:p>
            <a:endParaRPr lang="en-IN" dirty="0">
              <a:solidFill>
                <a:prstClr val="black"/>
              </a:solidFill>
            </a:endParaRPr>
          </a:p>
        </p:txBody>
      </p:sp>
      <p:sp>
        <p:nvSpPr>
          <p:cNvPr id="3" name="TextBox 2"/>
          <p:cNvSpPr txBox="1"/>
          <p:nvPr userDrawn="1"/>
        </p:nvSpPr>
        <p:spPr>
          <a:xfrm>
            <a:off x="10312366" y="364728"/>
            <a:ext cx="1747112" cy="586583"/>
          </a:xfrm>
          <a:prstGeom prst="rect">
            <a:avLst/>
          </a:prstGeom>
          <a:solidFill>
            <a:schemeClr val="bg1"/>
          </a:solidFill>
        </p:spPr>
        <p:txBody>
          <a:bodyPr wrap="square" rtlCol="0">
            <a:spAutoFit/>
          </a:bodyPr>
          <a:lstStyle/>
          <a:p>
            <a:endParaRPr lang="en-IN" dirty="0">
              <a:solidFill>
                <a:prstClr val="black"/>
              </a:solidFill>
            </a:endParaRPr>
          </a:p>
        </p:txBody>
      </p:sp>
      <p:sp>
        <p:nvSpPr>
          <p:cNvPr id="4" name="Rectangle 2"/>
          <p:cNvSpPr>
            <a:spLocks noChangeArrowheads="1"/>
          </p:cNvSpPr>
          <p:nvPr userDrawn="1"/>
        </p:nvSpPr>
        <p:spPr bwMode="auto">
          <a:xfrm>
            <a:off x="5381802" y="333313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dirty="0">
              <a:solidFill>
                <a:prstClr val="black"/>
              </a:solidFill>
            </a:endParaRPr>
          </a:p>
        </p:txBody>
      </p:sp>
    </p:spTree>
    <p:extLst>
      <p:ext uri="{BB962C8B-B14F-4D97-AF65-F5344CB8AC3E}">
        <p14:creationId xmlns:p14="http://schemas.microsoft.com/office/powerpoint/2010/main" val="1376031239"/>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13" name="Rectangle 12"/>
          <p:cNvSpPr/>
          <p:nvPr userDrawn="1"/>
        </p:nvSpPr>
        <p:spPr>
          <a:xfrm>
            <a:off x="2"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18" name="Rectangle 17"/>
          <p:cNvSpPr/>
          <p:nvPr userDrawn="1"/>
        </p:nvSpPr>
        <p:spPr>
          <a:xfrm>
            <a:off x="1" y="3419862"/>
            <a:ext cx="4268313" cy="91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19" name="Rectangle 18"/>
          <p:cNvSpPr/>
          <p:nvPr userDrawn="1"/>
        </p:nvSpPr>
        <p:spPr>
          <a:xfrm>
            <a:off x="7923688" y="3419862"/>
            <a:ext cx="4268313" cy="91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4" name="Date Placeholder 3"/>
          <p:cNvSpPr>
            <a:spLocks noGrp="1"/>
          </p:cNvSpPr>
          <p:nvPr>
            <p:ph type="dt" sz="half" idx="10"/>
          </p:nvPr>
        </p:nvSpPr>
        <p:spPr/>
        <p:txBody>
          <a:bodyPr/>
          <a:lstStyle/>
          <a:p>
            <a:r>
              <a:rPr lang="en-US" smtClean="0">
                <a:solidFill>
                  <a:prstClr val="black">
                    <a:tint val="75000"/>
                  </a:prstClr>
                </a:solidFill>
              </a:rPr>
              <a:t>May 25, 2019</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IN" smtClean="0">
                <a:solidFill>
                  <a:prstClr val="black">
                    <a:tint val="75000"/>
                  </a:prstClr>
                </a:solidFill>
              </a:rPr>
              <a:t>CA Naresh Sheth</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C8C3E51-1EAE-4164-AD04-4563D0520E64}" type="slidenum">
              <a:rPr lang="en-US" smtClean="0">
                <a:solidFill>
                  <a:prstClr val="black">
                    <a:tint val="75000"/>
                  </a:prstClr>
                </a:solidFill>
              </a:rPr>
              <a:pPr/>
              <a:t>‹#›</a:t>
            </a:fld>
            <a:endParaRPr lang="en-US" dirty="0">
              <a:solidFill>
                <a:prstClr val="black">
                  <a:tint val="75000"/>
                </a:prstClr>
              </a:solidFill>
            </a:endParaRPr>
          </a:p>
        </p:txBody>
      </p:sp>
      <p:sp>
        <p:nvSpPr>
          <p:cNvPr id="63493" name="Freeform 5"/>
          <p:cNvSpPr>
            <a:spLocks/>
          </p:cNvSpPr>
          <p:nvPr userDrawn="1"/>
        </p:nvSpPr>
        <p:spPr bwMode="auto">
          <a:xfrm>
            <a:off x="3966609" y="1301756"/>
            <a:ext cx="4079350" cy="4433888"/>
          </a:xfrm>
          <a:custGeom>
            <a:avLst/>
            <a:gdLst/>
            <a:ahLst/>
            <a:cxnLst>
              <a:cxn ang="0">
                <a:pos x="278" y="0"/>
              </a:cxn>
              <a:cxn ang="0">
                <a:pos x="15133" y="0"/>
              </a:cxn>
              <a:cxn ang="0">
                <a:pos x="15411" y="0"/>
              </a:cxn>
              <a:cxn ang="0">
                <a:pos x="15411" y="2"/>
              </a:cxn>
              <a:cxn ang="0">
                <a:pos x="14856" y="557"/>
              </a:cxn>
              <a:cxn ang="0">
                <a:pos x="14856" y="555"/>
              </a:cxn>
              <a:cxn ang="0">
                <a:pos x="555" y="555"/>
              </a:cxn>
              <a:cxn ang="0">
                <a:pos x="555" y="16203"/>
              </a:cxn>
              <a:cxn ang="0">
                <a:pos x="0" y="16758"/>
              </a:cxn>
              <a:cxn ang="0">
                <a:pos x="0" y="16481"/>
              </a:cxn>
              <a:cxn ang="0">
                <a:pos x="0" y="277"/>
              </a:cxn>
              <a:cxn ang="0">
                <a:pos x="0" y="0"/>
              </a:cxn>
              <a:cxn ang="0">
                <a:pos x="278" y="0"/>
              </a:cxn>
            </a:cxnLst>
            <a:rect l="0" t="0" r="r" b="b"/>
            <a:pathLst>
              <a:path w="15411" h="16758">
                <a:moveTo>
                  <a:pt x="278" y="0"/>
                </a:moveTo>
                <a:lnTo>
                  <a:pt x="15133" y="0"/>
                </a:lnTo>
                <a:lnTo>
                  <a:pt x="15411" y="0"/>
                </a:lnTo>
                <a:lnTo>
                  <a:pt x="15411" y="2"/>
                </a:lnTo>
                <a:lnTo>
                  <a:pt x="14856" y="557"/>
                </a:lnTo>
                <a:lnTo>
                  <a:pt x="14856"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63492" name="Freeform 4"/>
          <p:cNvSpPr>
            <a:spLocks/>
          </p:cNvSpPr>
          <p:nvPr userDrawn="1"/>
        </p:nvSpPr>
        <p:spPr bwMode="auto">
          <a:xfrm>
            <a:off x="4146044" y="1122364"/>
            <a:ext cx="4079350" cy="4433888"/>
          </a:xfrm>
          <a:custGeom>
            <a:avLst/>
            <a:gdLst/>
            <a:ahLst/>
            <a:cxnLst>
              <a:cxn ang="0">
                <a:pos x="15411" y="0"/>
              </a:cxn>
              <a:cxn ang="0">
                <a:pos x="15411" y="275"/>
              </a:cxn>
              <a:cxn ang="0">
                <a:pos x="15411" y="16479"/>
              </a:cxn>
              <a:cxn ang="0">
                <a:pos x="15411" y="16757"/>
              </a:cxn>
              <a:cxn ang="0">
                <a:pos x="15133" y="16757"/>
              </a:cxn>
              <a:cxn ang="0">
                <a:pos x="278" y="16757"/>
              </a:cxn>
              <a:cxn ang="0">
                <a:pos x="0" y="16757"/>
              </a:cxn>
              <a:cxn ang="0">
                <a:pos x="0" y="16756"/>
              </a:cxn>
              <a:cxn ang="0">
                <a:pos x="555" y="16201"/>
              </a:cxn>
              <a:cxn ang="0">
                <a:pos x="555" y="16202"/>
              </a:cxn>
              <a:cxn ang="0">
                <a:pos x="14856" y="16202"/>
              </a:cxn>
              <a:cxn ang="0">
                <a:pos x="14856" y="555"/>
              </a:cxn>
              <a:cxn ang="0">
                <a:pos x="15411" y="0"/>
              </a:cxn>
            </a:cxnLst>
            <a:rect l="0" t="0" r="r" b="b"/>
            <a:pathLst>
              <a:path w="15411" h="16757">
                <a:moveTo>
                  <a:pt x="15411" y="0"/>
                </a:moveTo>
                <a:lnTo>
                  <a:pt x="15411" y="275"/>
                </a:lnTo>
                <a:lnTo>
                  <a:pt x="15411" y="16479"/>
                </a:lnTo>
                <a:lnTo>
                  <a:pt x="15411" y="16757"/>
                </a:lnTo>
                <a:lnTo>
                  <a:pt x="15133" y="16757"/>
                </a:lnTo>
                <a:lnTo>
                  <a:pt x="278" y="16757"/>
                </a:lnTo>
                <a:lnTo>
                  <a:pt x="0" y="16757"/>
                </a:lnTo>
                <a:lnTo>
                  <a:pt x="0" y="16756"/>
                </a:lnTo>
                <a:lnTo>
                  <a:pt x="555" y="16201"/>
                </a:lnTo>
                <a:lnTo>
                  <a:pt x="555" y="16202"/>
                </a:lnTo>
                <a:lnTo>
                  <a:pt x="14856" y="16202"/>
                </a:lnTo>
                <a:lnTo>
                  <a:pt x="14856" y="555"/>
                </a:lnTo>
                <a:lnTo>
                  <a:pt x="15411" y="0"/>
                </a:lnTo>
                <a:close/>
              </a:path>
            </a:pathLst>
          </a:custGeom>
          <a:solidFill>
            <a:srgbClr val="91D8F7"/>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Tree>
    <p:extLst>
      <p:ext uri="{BB962C8B-B14F-4D97-AF65-F5344CB8AC3E}">
        <p14:creationId xmlns:p14="http://schemas.microsoft.com/office/powerpoint/2010/main" val="420572242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2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chemeClr val="tx2">
                    <a:lumMod val="75000"/>
                  </a:schemeClr>
                </a:solidFill>
              </a:defRPr>
            </a:lvl1pPr>
          </a:lstStyle>
          <a:p>
            <a:r>
              <a:rPr lang="en-US" smtClean="0">
                <a:solidFill>
                  <a:srgbClr val="1F497D">
                    <a:lumMod val="75000"/>
                  </a:srgbClr>
                </a:solidFill>
              </a:rPr>
              <a:t>May 25, 2019</a:t>
            </a:r>
            <a:endParaRPr lang="en-US" dirty="0">
              <a:solidFill>
                <a:srgbClr val="1F497D">
                  <a:lumMod val="75000"/>
                </a:srgbClr>
              </a:solidFill>
            </a:endParaRPr>
          </a:p>
        </p:txBody>
      </p:sp>
      <p:sp>
        <p:nvSpPr>
          <p:cNvPr id="5" name="Footer Placeholder 4"/>
          <p:cNvSpPr>
            <a:spLocks noGrp="1"/>
          </p:cNvSpPr>
          <p:nvPr>
            <p:ph type="ftr" sz="quarter" idx="11"/>
          </p:nvPr>
        </p:nvSpPr>
        <p:spPr/>
        <p:txBody>
          <a:bodyPr/>
          <a:lstStyle>
            <a:lvl1pPr>
              <a:defRPr>
                <a:solidFill>
                  <a:schemeClr val="tx2">
                    <a:lumMod val="75000"/>
                  </a:schemeClr>
                </a:solidFill>
              </a:defRPr>
            </a:lvl1pPr>
          </a:lstStyle>
          <a:p>
            <a:r>
              <a:rPr lang="en-US" smtClean="0">
                <a:solidFill>
                  <a:srgbClr val="1F497D">
                    <a:lumMod val="75000"/>
                  </a:srgbClr>
                </a:solidFill>
              </a:rPr>
              <a:t>CA Naresh Sheth</a:t>
            </a:r>
            <a:endParaRPr lang="en-US" dirty="0">
              <a:solidFill>
                <a:srgbClr val="1F497D">
                  <a:lumMod val="75000"/>
                </a:srgbClr>
              </a:solidFill>
            </a:endParaRPr>
          </a:p>
        </p:txBody>
      </p:sp>
      <p:sp>
        <p:nvSpPr>
          <p:cNvPr id="6" name="Slide Number Placeholder 5"/>
          <p:cNvSpPr>
            <a:spLocks noGrp="1"/>
          </p:cNvSpPr>
          <p:nvPr>
            <p:ph type="sldNum" sz="quarter" idx="12"/>
          </p:nvPr>
        </p:nvSpPr>
        <p:spPr/>
        <p:txBody>
          <a:bodyPr/>
          <a:lstStyle>
            <a:lvl1pPr>
              <a:defRPr>
                <a:solidFill>
                  <a:schemeClr val="tx2">
                    <a:lumMod val="75000"/>
                  </a:schemeClr>
                </a:solidFill>
              </a:defRPr>
            </a:lvl1pPr>
          </a:lstStyle>
          <a:p>
            <a:fld id="{B6F15528-21DE-4FAA-801E-634DDDAF4B2B}" type="slidenum">
              <a:rPr lang="en-US" smtClean="0">
                <a:solidFill>
                  <a:srgbClr val="1F497D">
                    <a:lumMod val="75000"/>
                  </a:srgbClr>
                </a:solidFill>
              </a:rPr>
              <a:pPr/>
              <a:t>‹#›</a:t>
            </a:fld>
            <a:endParaRPr lang="en-US" dirty="0">
              <a:solidFill>
                <a:srgbClr val="1F497D">
                  <a:lumMod val="75000"/>
                </a:srgbClr>
              </a:solidFill>
            </a:endParaRPr>
          </a:p>
        </p:txBody>
      </p:sp>
    </p:spTree>
    <p:extLst>
      <p:ext uri="{BB962C8B-B14F-4D97-AF65-F5344CB8AC3E}">
        <p14:creationId xmlns:p14="http://schemas.microsoft.com/office/powerpoint/2010/main" val="3880815086"/>
      </p:ext>
    </p:extLst>
  </p:cSld>
  <p:clrMapOvr>
    <a:masterClrMapping/>
  </p:clrMapOvr>
  <p:transition spd="slow">
    <p:wedg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1858392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209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13" name="Picture 12" descr="logo2.jpg"/>
          <p:cNvPicPr>
            <a:picLocks noGrp="1" noChangeAspect="1"/>
          </p:cNvPicPr>
          <p:nvPr isPhoto="1" userDrawn="1"/>
        </p:nvPicPr>
        <p:blipFill rotWithShape="1">
          <a:blip r:embed="rId2" cstate="email">
            <a:lum/>
            <a:extLst>
              <a:ext uri="{28A0092B-C50C-407E-A947-70E740481C1C}">
                <a14:useLocalDpi xmlns:a14="http://schemas.microsoft.com/office/drawing/2010/main"/>
              </a:ext>
            </a:extLst>
          </a:blip>
          <a:srcRect/>
          <a:stretch/>
        </p:blipFill>
        <p:spPr>
          <a:xfrm>
            <a:off x="608172" y="1295404"/>
            <a:ext cx="6554907" cy="4216403"/>
          </a:xfrm>
          <a:prstGeom prst="rect">
            <a:avLst/>
          </a:prstGeom>
          <a:noFill/>
          <a:ln>
            <a:noFill/>
          </a:ln>
        </p:spPr>
      </p:pic>
    </p:spTree>
    <p:extLst>
      <p:ext uri="{BB962C8B-B14F-4D97-AF65-F5344CB8AC3E}">
        <p14:creationId xmlns:p14="http://schemas.microsoft.com/office/powerpoint/2010/main" val="4024517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4780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pic>
        <p:nvPicPr>
          <p:cNvPr id="11" name="Picture 10" descr="banner.jpg"/>
          <p:cNvPicPr>
            <a:picLocks noGrp="1" noChangeAspect="1"/>
          </p:cNvPicPr>
          <p:nvPr isPhoto="1" userDrawn="1"/>
        </p:nvPicPr>
        <p:blipFill rotWithShape="1">
          <a:blip r:embed="rId2" cstate="email">
            <a:lum/>
            <a:extLst>
              <a:ext uri="{28A0092B-C50C-407E-A947-70E740481C1C}">
                <a14:useLocalDpi xmlns:a14="http://schemas.microsoft.com/office/drawing/2010/main"/>
              </a:ext>
            </a:extLst>
          </a:blip>
          <a:srcRect/>
          <a:stretch/>
        </p:blipFill>
        <p:spPr>
          <a:xfrm>
            <a:off x="32733" y="1447801"/>
            <a:ext cx="7187987" cy="3900765"/>
          </a:xfrm>
          <a:prstGeom prst="rect">
            <a:avLst/>
          </a:prstGeom>
          <a:noFill/>
          <a:ln>
            <a:noFill/>
          </a:ln>
        </p:spPr>
      </p:pic>
    </p:spTree>
    <p:extLst>
      <p:ext uri="{BB962C8B-B14F-4D97-AF65-F5344CB8AC3E}">
        <p14:creationId xmlns:p14="http://schemas.microsoft.com/office/powerpoint/2010/main" val="464510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12" name="Rectangle 11"/>
          <p:cNvSpPr/>
          <p:nvPr userDrawn="1"/>
        </p:nvSpPr>
        <p:spPr>
          <a:xfrm>
            <a:off x="2"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3" name="Picture 2" descr="C:\Users\dell\Downloads\shutterstock_103795736.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 y="1447800"/>
            <a:ext cx="7239297" cy="3979410"/>
          </a:xfrm>
          <a:prstGeom prst="rect">
            <a:avLst/>
          </a:prstGeom>
          <a:noFill/>
        </p:spPr>
      </p:pic>
      <p:sp>
        <p:nvSpPr>
          <p:cNvPr id="4" name="Date Placeholder 3"/>
          <p:cNvSpPr>
            <a:spLocks noGrp="1"/>
          </p:cNvSpPr>
          <p:nvPr>
            <p:ph type="dt" sz="half" idx="10"/>
          </p:nvPr>
        </p:nvSpPr>
        <p:spPr/>
        <p:txBody>
          <a:bodyPr/>
          <a:lstStyle/>
          <a:p>
            <a:r>
              <a:rPr lang="en-US" smtClean="0"/>
              <a:t>May 25, 2019</a:t>
            </a:r>
            <a:endParaRPr lang="en-US" dirty="0"/>
          </a:p>
        </p:txBody>
      </p:sp>
      <p:sp>
        <p:nvSpPr>
          <p:cNvPr id="5" name="Footer Placeholder 4"/>
          <p:cNvSpPr>
            <a:spLocks noGrp="1"/>
          </p:cNvSpPr>
          <p:nvPr>
            <p:ph type="ftr" sz="quarter" idx="11"/>
          </p:nvPr>
        </p:nvSpPr>
        <p:spPr/>
        <p:txBody>
          <a:bodyPr/>
          <a:lstStyle/>
          <a:p>
            <a:r>
              <a:rPr lang="en-US" smtClean="0"/>
              <a:t>CA Naresh Sheth</a:t>
            </a:r>
            <a:endParaRPr lang="en-US" dirty="0"/>
          </a:p>
        </p:txBody>
      </p:sp>
      <p:sp>
        <p:nvSpPr>
          <p:cNvPr id="6" name="Slide Number Placeholder 5"/>
          <p:cNvSpPr>
            <a:spLocks noGrp="1"/>
          </p:cNvSpPr>
          <p:nvPr>
            <p:ph type="sldNum" sz="quarter" idx="12"/>
          </p:nvPr>
        </p:nvSpPr>
        <p:spPr>
          <a:xfrm>
            <a:off x="8737604" y="6356359"/>
            <a:ext cx="3445445" cy="365123"/>
          </a:xfrm>
        </p:spPr>
        <p:txBody>
          <a:bodyPr/>
          <a:lstStyle/>
          <a:p>
            <a:fld id="{4C8C3E51-1EAE-4164-AD04-4563D0520E64}" type="slidenum">
              <a:rPr lang="en-US" smtClean="0"/>
              <a:pPr/>
              <a:t>‹#›</a:t>
            </a:fld>
            <a:endParaRPr lang="en-US" dirty="0"/>
          </a:p>
        </p:txBody>
      </p:sp>
      <p:sp>
        <p:nvSpPr>
          <p:cNvPr id="15" name="Rectangle 14"/>
          <p:cNvSpPr/>
          <p:nvPr userDrawn="1"/>
        </p:nvSpPr>
        <p:spPr>
          <a:xfrm>
            <a:off x="7313932" y="1464810"/>
            <a:ext cx="4878072" cy="3962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0420" name="Freeform 4"/>
          <p:cNvSpPr>
            <a:spLocks/>
          </p:cNvSpPr>
          <p:nvPr userDrawn="1"/>
        </p:nvSpPr>
        <p:spPr bwMode="auto">
          <a:xfrm>
            <a:off x="7418735" y="1122364"/>
            <a:ext cx="4077762" cy="4433888"/>
          </a:xfrm>
          <a:custGeom>
            <a:avLst/>
            <a:gdLst/>
            <a:ahLst/>
            <a:cxnLst>
              <a:cxn ang="0">
                <a:pos x="15406" y="0"/>
              </a:cxn>
              <a:cxn ang="0">
                <a:pos x="15406" y="275"/>
              </a:cxn>
              <a:cxn ang="0">
                <a:pos x="15406" y="16479"/>
              </a:cxn>
              <a:cxn ang="0">
                <a:pos x="15406" y="16757"/>
              </a:cxn>
              <a:cxn ang="0">
                <a:pos x="15128" y="16757"/>
              </a:cxn>
              <a:cxn ang="0">
                <a:pos x="278" y="16757"/>
              </a:cxn>
              <a:cxn ang="0">
                <a:pos x="0" y="16757"/>
              </a:cxn>
              <a:cxn ang="0">
                <a:pos x="0" y="16756"/>
              </a:cxn>
              <a:cxn ang="0">
                <a:pos x="555" y="16201"/>
              </a:cxn>
              <a:cxn ang="0">
                <a:pos x="555" y="16202"/>
              </a:cxn>
              <a:cxn ang="0">
                <a:pos x="14851" y="16202"/>
              </a:cxn>
              <a:cxn ang="0">
                <a:pos x="14851" y="555"/>
              </a:cxn>
              <a:cxn ang="0">
                <a:pos x="15406" y="0"/>
              </a:cxn>
            </a:cxnLst>
            <a:rect l="0" t="0" r="r" b="b"/>
            <a:pathLst>
              <a:path w="15406" h="16757">
                <a:moveTo>
                  <a:pt x="15406" y="0"/>
                </a:moveTo>
                <a:lnTo>
                  <a:pt x="15406" y="275"/>
                </a:lnTo>
                <a:lnTo>
                  <a:pt x="15406" y="16479"/>
                </a:lnTo>
                <a:lnTo>
                  <a:pt x="15406" y="16757"/>
                </a:lnTo>
                <a:lnTo>
                  <a:pt x="15128" y="16757"/>
                </a:lnTo>
                <a:lnTo>
                  <a:pt x="278" y="16757"/>
                </a:lnTo>
                <a:lnTo>
                  <a:pt x="0" y="16757"/>
                </a:lnTo>
                <a:lnTo>
                  <a:pt x="0" y="16756"/>
                </a:lnTo>
                <a:lnTo>
                  <a:pt x="555" y="16201"/>
                </a:lnTo>
                <a:lnTo>
                  <a:pt x="555" y="16202"/>
                </a:lnTo>
                <a:lnTo>
                  <a:pt x="14851" y="16202"/>
                </a:lnTo>
                <a:lnTo>
                  <a:pt x="14851" y="555"/>
                </a:lnTo>
                <a:lnTo>
                  <a:pt x="15406"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0421" name="Freeform 5"/>
          <p:cNvSpPr>
            <a:spLocks/>
          </p:cNvSpPr>
          <p:nvPr userDrawn="1"/>
        </p:nvSpPr>
        <p:spPr bwMode="auto">
          <a:xfrm>
            <a:off x="7239298" y="1301756"/>
            <a:ext cx="4077762" cy="4433888"/>
          </a:xfrm>
          <a:custGeom>
            <a:avLst/>
            <a:gdLst/>
            <a:ahLst/>
            <a:cxnLst>
              <a:cxn ang="0">
                <a:pos x="278" y="0"/>
              </a:cxn>
              <a:cxn ang="0">
                <a:pos x="15128" y="0"/>
              </a:cxn>
              <a:cxn ang="0">
                <a:pos x="15406" y="0"/>
              </a:cxn>
              <a:cxn ang="0">
                <a:pos x="15406" y="2"/>
              </a:cxn>
              <a:cxn ang="0">
                <a:pos x="14851" y="557"/>
              </a:cxn>
              <a:cxn ang="0">
                <a:pos x="14851" y="555"/>
              </a:cxn>
              <a:cxn ang="0">
                <a:pos x="555" y="555"/>
              </a:cxn>
              <a:cxn ang="0">
                <a:pos x="555" y="16203"/>
              </a:cxn>
              <a:cxn ang="0">
                <a:pos x="0" y="16758"/>
              </a:cxn>
              <a:cxn ang="0">
                <a:pos x="0" y="16481"/>
              </a:cxn>
              <a:cxn ang="0">
                <a:pos x="0" y="277"/>
              </a:cxn>
              <a:cxn ang="0">
                <a:pos x="0" y="0"/>
              </a:cxn>
              <a:cxn ang="0">
                <a:pos x="278" y="0"/>
              </a:cxn>
            </a:cxnLst>
            <a:rect l="0" t="0" r="r" b="b"/>
            <a:pathLst>
              <a:path w="15406" h="16758">
                <a:moveTo>
                  <a:pt x="278" y="0"/>
                </a:moveTo>
                <a:lnTo>
                  <a:pt x="15128" y="0"/>
                </a:lnTo>
                <a:lnTo>
                  <a:pt x="15406" y="0"/>
                </a:lnTo>
                <a:lnTo>
                  <a:pt x="15406" y="2"/>
                </a:lnTo>
                <a:lnTo>
                  <a:pt x="14851" y="557"/>
                </a:lnTo>
                <a:lnTo>
                  <a:pt x="14851" y="555"/>
                </a:lnTo>
                <a:lnTo>
                  <a:pt x="555" y="555"/>
                </a:lnTo>
                <a:lnTo>
                  <a:pt x="555" y="16203"/>
                </a:lnTo>
                <a:lnTo>
                  <a:pt x="0" y="16758"/>
                </a:lnTo>
                <a:lnTo>
                  <a:pt x="0" y="16481"/>
                </a:lnTo>
                <a:lnTo>
                  <a:pt x="0" y="277"/>
                </a:lnTo>
                <a:lnTo>
                  <a:pt x="0" y="0"/>
                </a:lnTo>
                <a:lnTo>
                  <a:pt x="278" y="0"/>
                </a:lnTo>
                <a:close/>
              </a:path>
            </a:pathLst>
          </a:custGeom>
          <a:solidFill>
            <a:srgbClr val="FFCC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1"/>
          <p:cNvSpPr>
            <a:spLocks noGrp="1"/>
          </p:cNvSpPr>
          <p:nvPr>
            <p:ph type="title" hasCustomPrompt="1"/>
          </p:nvPr>
        </p:nvSpPr>
        <p:spPr>
          <a:xfrm>
            <a:off x="7391738" y="2057400"/>
            <a:ext cx="3963433" cy="2743200"/>
          </a:xfrm>
        </p:spPr>
        <p:txBody>
          <a:bodyPr anchor="ctr">
            <a:noAutofit/>
          </a:bodyPr>
          <a:lstStyle>
            <a:lvl1pPr algn="ctr">
              <a:defRPr sz="3600">
                <a:solidFill>
                  <a:schemeClr val="bg1"/>
                </a:solidFill>
                <a:latin typeface="Segoe UI Light" pitchFamily="34" charset="0"/>
              </a:defRPr>
            </a:lvl1pPr>
          </a:lstStyle>
          <a:p>
            <a:r>
              <a:rPr lang="en-US" dirty="0" smtClean="0"/>
              <a:t>REAL ESTATE</a:t>
            </a:r>
            <a:br>
              <a:rPr lang="en-US" dirty="0" smtClean="0"/>
            </a:br>
            <a:r>
              <a:rPr lang="en-US" dirty="0" smtClean="0"/>
              <a:t>ADVISORY</a:t>
            </a:r>
            <a:br>
              <a:rPr lang="en-US" dirty="0" smtClean="0"/>
            </a:br>
            <a:r>
              <a:rPr lang="en-US" dirty="0" smtClean="0"/>
              <a:t>SERVICES</a:t>
            </a:r>
            <a:endParaRPr lang="en-US" dirty="0"/>
          </a:p>
        </p:txBody>
      </p:sp>
    </p:spTree>
    <p:extLst>
      <p:ext uri="{BB962C8B-B14F-4D97-AF65-F5344CB8AC3E}">
        <p14:creationId xmlns:p14="http://schemas.microsoft.com/office/powerpoint/2010/main" val="394118352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theme" Target="../theme/theme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4516" name="Freeform 4"/>
          <p:cNvSpPr>
            <a:spLocks/>
          </p:cNvSpPr>
          <p:nvPr userDrawn="1"/>
        </p:nvSpPr>
        <p:spPr bwMode="auto">
          <a:xfrm>
            <a:off x="88926" y="88909"/>
            <a:ext cx="10484993" cy="1317623"/>
          </a:xfrm>
          <a:custGeom>
            <a:avLst/>
            <a:gdLst/>
            <a:ahLst/>
            <a:cxnLst>
              <a:cxn ang="0">
                <a:pos x="19810" y="0"/>
              </a:cxn>
              <a:cxn ang="0">
                <a:pos x="17686" y="2148"/>
              </a:cxn>
              <a:cxn ang="0">
                <a:pos x="340" y="2148"/>
              </a:cxn>
              <a:cxn ang="0">
                <a:pos x="340" y="2148"/>
              </a:cxn>
              <a:cxn ang="0">
                <a:pos x="0" y="2488"/>
              </a:cxn>
              <a:cxn ang="0">
                <a:pos x="0" y="0"/>
              </a:cxn>
              <a:cxn ang="0">
                <a:pos x="19810" y="0"/>
              </a:cxn>
            </a:cxnLst>
            <a:rect l="0" t="0" r="r" b="b"/>
            <a:pathLst>
              <a:path w="19810" h="2488">
                <a:moveTo>
                  <a:pt x="19810" y="0"/>
                </a:moveTo>
                <a:lnTo>
                  <a:pt x="17686" y="2148"/>
                </a:lnTo>
                <a:lnTo>
                  <a:pt x="340" y="2148"/>
                </a:lnTo>
                <a:lnTo>
                  <a:pt x="340" y="2148"/>
                </a:lnTo>
                <a:lnTo>
                  <a:pt x="0" y="2488"/>
                </a:lnTo>
                <a:lnTo>
                  <a:pt x="0" y="0"/>
                </a:lnTo>
                <a:lnTo>
                  <a:pt x="19810" y="0"/>
                </a:lnTo>
                <a:close/>
              </a:path>
            </a:pathLst>
          </a:custGeom>
          <a:solidFill>
            <a:schemeClr val="tx1">
              <a:lumMod val="65000"/>
              <a:lumOff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4517" name="Freeform 5"/>
          <p:cNvSpPr>
            <a:spLocks/>
          </p:cNvSpPr>
          <p:nvPr userDrawn="1"/>
        </p:nvSpPr>
        <p:spPr bwMode="auto">
          <a:xfrm>
            <a:off x="2" y="1"/>
            <a:ext cx="12192000" cy="1495425"/>
          </a:xfrm>
          <a:custGeom>
            <a:avLst/>
            <a:gdLst/>
            <a:ahLst/>
            <a:cxnLst>
              <a:cxn ang="0">
                <a:pos x="83" y="0"/>
              </a:cxn>
              <a:cxn ang="0">
                <a:pos x="22951" y="0"/>
              </a:cxn>
              <a:cxn ang="0">
                <a:pos x="23034" y="0"/>
              </a:cxn>
              <a:cxn ang="0">
                <a:pos x="23034" y="1"/>
              </a:cxn>
              <a:cxn ang="0">
                <a:pos x="22866" y="169"/>
              </a:cxn>
              <a:cxn ang="0">
                <a:pos x="22866" y="169"/>
              </a:cxn>
              <a:cxn ang="0">
                <a:pos x="168" y="169"/>
              </a:cxn>
              <a:cxn ang="0">
                <a:pos x="168" y="2657"/>
              </a:cxn>
              <a:cxn ang="0">
                <a:pos x="0" y="2826"/>
              </a:cxn>
              <a:cxn ang="0">
                <a:pos x="0" y="2742"/>
              </a:cxn>
              <a:cxn ang="0">
                <a:pos x="0" y="84"/>
              </a:cxn>
              <a:cxn ang="0">
                <a:pos x="0" y="0"/>
              </a:cxn>
              <a:cxn ang="0">
                <a:pos x="83" y="0"/>
              </a:cxn>
            </a:cxnLst>
            <a:rect l="0" t="0" r="r" b="b"/>
            <a:pathLst>
              <a:path w="23034" h="2826">
                <a:moveTo>
                  <a:pt x="83" y="0"/>
                </a:moveTo>
                <a:lnTo>
                  <a:pt x="22951" y="0"/>
                </a:lnTo>
                <a:lnTo>
                  <a:pt x="23034" y="0"/>
                </a:lnTo>
                <a:lnTo>
                  <a:pt x="23034" y="1"/>
                </a:lnTo>
                <a:lnTo>
                  <a:pt x="22866" y="169"/>
                </a:lnTo>
                <a:lnTo>
                  <a:pt x="22866" y="169"/>
                </a:lnTo>
                <a:lnTo>
                  <a:pt x="168" y="169"/>
                </a:lnTo>
                <a:lnTo>
                  <a:pt x="168" y="2657"/>
                </a:lnTo>
                <a:lnTo>
                  <a:pt x="0" y="2826"/>
                </a:lnTo>
                <a:lnTo>
                  <a:pt x="0" y="2742"/>
                </a:lnTo>
                <a:lnTo>
                  <a:pt x="0" y="84"/>
                </a:lnTo>
                <a:lnTo>
                  <a:pt x="0" y="0"/>
                </a:lnTo>
                <a:lnTo>
                  <a:pt x="83" y="0"/>
                </a:ln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4518" name="Freeform 6"/>
          <p:cNvSpPr>
            <a:spLocks/>
          </p:cNvSpPr>
          <p:nvPr userDrawn="1"/>
        </p:nvSpPr>
        <p:spPr bwMode="auto">
          <a:xfrm>
            <a:off x="179436" y="0"/>
            <a:ext cx="12012567" cy="1316040"/>
          </a:xfrm>
          <a:custGeom>
            <a:avLst/>
            <a:gdLst/>
            <a:ahLst/>
            <a:cxnLst>
              <a:cxn ang="0">
                <a:pos x="22694" y="0"/>
              </a:cxn>
              <a:cxn ang="0">
                <a:pos x="22694" y="83"/>
              </a:cxn>
              <a:cxn ang="0">
                <a:pos x="22694" y="2401"/>
              </a:cxn>
              <a:cxn ang="0">
                <a:pos x="22694" y="2485"/>
              </a:cxn>
              <a:cxn ang="0">
                <a:pos x="22611" y="2485"/>
              </a:cxn>
              <a:cxn ang="0">
                <a:pos x="85" y="2485"/>
              </a:cxn>
              <a:cxn ang="0">
                <a:pos x="0" y="2485"/>
              </a:cxn>
              <a:cxn ang="0">
                <a:pos x="0" y="2485"/>
              </a:cxn>
              <a:cxn ang="0">
                <a:pos x="168" y="2316"/>
              </a:cxn>
              <a:cxn ang="0">
                <a:pos x="168" y="2316"/>
              </a:cxn>
              <a:cxn ang="0">
                <a:pos x="22526" y="2316"/>
              </a:cxn>
              <a:cxn ang="0">
                <a:pos x="22526" y="168"/>
              </a:cxn>
              <a:cxn ang="0">
                <a:pos x="22694" y="0"/>
              </a:cxn>
            </a:cxnLst>
            <a:rect l="0" t="0" r="r" b="b"/>
            <a:pathLst>
              <a:path w="22694" h="2485">
                <a:moveTo>
                  <a:pt x="22694" y="0"/>
                </a:moveTo>
                <a:lnTo>
                  <a:pt x="22694" y="83"/>
                </a:lnTo>
                <a:lnTo>
                  <a:pt x="22694" y="2401"/>
                </a:lnTo>
                <a:lnTo>
                  <a:pt x="22694" y="2485"/>
                </a:lnTo>
                <a:lnTo>
                  <a:pt x="22611" y="2485"/>
                </a:lnTo>
                <a:lnTo>
                  <a:pt x="85" y="2485"/>
                </a:lnTo>
                <a:lnTo>
                  <a:pt x="0" y="2485"/>
                </a:lnTo>
                <a:lnTo>
                  <a:pt x="0" y="2485"/>
                </a:lnTo>
                <a:lnTo>
                  <a:pt x="168" y="2316"/>
                </a:lnTo>
                <a:lnTo>
                  <a:pt x="168" y="2316"/>
                </a:lnTo>
                <a:lnTo>
                  <a:pt x="22526" y="2316"/>
                </a:lnTo>
                <a:lnTo>
                  <a:pt x="22526" y="168"/>
                </a:lnTo>
                <a:lnTo>
                  <a:pt x="22694"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 name="Title Placeholder 1"/>
          <p:cNvSpPr>
            <a:spLocks noGrp="1"/>
          </p:cNvSpPr>
          <p:nvPr userDrawn="1">
            <p:ph type="title"/>
          </p:nvPr>
        </p:nvSpPr>
        <p:spPr>
          <a:xfrm>
            <a:off x="609601" y="274636"/>
            <a:ext cx="8230313" cy="715965"/>
          </a:xfrm>
          <a:prstGeom prst="rect">
            <a:avLst/>
          </a:prstGeom>
        </p:spPr>
        <p:txBody>
          <a:bodyPr vert="horz" lIns="0" tIns="0" rIns="0" bIns="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609603" y="1828801"/>
            <a:ext cx="10972802" cy="4297365"/>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userDrawn="1">
            <p:ph type="dt" sz="half" idx="2"/>
          </p:nvPr>
        </p:nvSpPr>
        <p:spPr>
          <a:xfrm>
            <a:off x="609600" y="6356359"/>
            <a:ext cx="2844800" cy="365123"/>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May 25, 2019</a:t>
            </a:r>
            <a:endParaRPr lang="en-US" dirty="0"/>
          </a:p>
        </p:txBody>
      </p:sp>
      <p:sp>
        <p:nvSpPr>
          <p:cNvPr id="5" name="Footer Placeholder 4"/>
          <p:cNvSpPr>
            <a:spLocks noGrp="1"/>
          </p:cNvSpPr>
          <p:nvPr userDrawn="1">
            <p:ph type="ftr" sz="quarter" idx="3"/>
          </p:nvPr>
        </p:nvSpPr>
        <p:spPr>
          <a:xfrm>
            <a:off x="4165602" y="6356359"/>
            <a:ext cx="3860800" cy="36512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CA Naresh Sheth</a:t>
            </a:r>
            <a:endParaRPr lang="en-US" dirty="0"/>
          </a:p>
        </p:txBody>
      </p:sp>
      <p:sp>
        <p:nvSpPr>
          <p:cNvPr id="6" name="Slide Number Placeholder 5"/>
          <p:cNvSpPr>
            <a:spLocks noGrp="1"/>
          </p:cNvSpPr>
          <p:nvPr userDrawn="1">
            <p:ph type="sldNum" sz="quarter" idx="4"/>
          </p:nvPr>
        </p:nvSpPr>
        <p:spPr>
          <a:xfrm>
            <a:off x="8737602" y="6356359"/>
            <a:ext cx="2844800" cy="365123"/>
          </a:xfrm>
          <a:prstGeom prst="rect">
            <a:avLst/>
          </a:prstGeom>
        </p:spPr>
        <p:txBody>
          <a:bodyPr vert="horz" lIns="91440" tIns="45720" rIns="91440" bIns="45720" rtlCol="0" anchor="ctr"/>
          <a:lstStyle>
            <a:lvl1pPr algn="r">
              <a:defRPr sz="1200">
                <a:solidFill>
                  <a:schemeClr val="tx1">
                    <a:tint val="75000"/>
                  </a:schemeClr>
                </a:solidFill>
              </a:defRPr>
            </a:lvl1pPr>
          </a:lstStyle>
          <a:p>
            <a:fld id="{4C8C3E51-1EAE-4164-AD04-4563D0520E64}" type="slidenum">
              <a:rPr lang="en-US" smtClean="0"/>
              <a:pPr/>
              <a:t>‹#›</a:t>
            </a:fld>
            <a:endParaRPr lang="en-US" dirty="0"/>
          </a:p>
        </p:txBody>
      </p:sp>
      <p:pic>
        <p:nvPicPr>
          <p:cNvPr id="8" name="Picture 7" descr="logo.png"/>
          <p:cNvPicPr>
            <a:picLocks noChangeAspect="1"/>
          </p:cNvPicPr>
          <p:nvPr userDrawn="1"/>
        </p:nvPicPr>
        <p:blipFill>
          <a:blip r:embed="rId39" cstate="email">
            <a:extLst>
              <a:ext uri="{28A0092B-C50C-407E-A947-70E740481C1C}">
                <a14:useLocalDpi xmlns:a14="http://schemas.microsoft.com/office/drawing/2010/main"/>
              </a:ext>
            </a:extLst>
          </a:blip>
          <a:stretch>
            <a:fillRect/>
          </a:stretch>
        </p:blipFill>
        <p:spPr>
          <a:xfrm>
            <a:off x="10451632" y="400050"/>
            <a:ext cx="1494242" cy="457200"/>
          </a:xfrm>
          <a:prstGeom prst="rect">
            <a:avLst/>
          </a:prstGeom>
        </p:spPr>
      </p:pic>
    </p:spTree>
    <p:extLst>
      <p:ext uri="{BB962C8B-B14F-4D97-AF65-F5344CB8AC3E}">
        <p14:creationId xmlns:p14="http://schemas.microsoft.com/office/powerpoint/2010/main" val="2364597698"/>
      </p:ext>
    </p:extLst>
  </p:cSld>
  <p:clrMap bg1="lt1" tx1="dk1" bg2="lt2" tx2="dk2" accent1="accent1" accent2="accent2" accent3="accent3" accent4="accent4" accent5="accent5" accent6="accent6" hlink="hlink" folHlink="folHlink"/>
  <p:sldLayoutIdLst>
    <p:sldLayoutId id="2147483694" r:id="rId1"/>
    <p:sldLayoutId id="2147483661" r:id="rId2"/>
    <p:sldLayoutId id="2147483662" r:id="rId3"/>
    <p:sldLayoutId id="2147483663" r:id="rId4"/>
    <p:sldLayoutId id="2147483695" r:id="rId5"/>
    <p:sldLayoutId id="2147483696"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83" r:id="rId26"/>
    <p:sldLayoutId id="2147483684" r:id="rId27"/>
    <p:sldLayoutId id="2147483685" r:id="rId28"/>
    <p:sldLayoutId id="2147483686" r:id="rId29"/>
    <p:sldLayoutId id="2147483687" r:id="rId30"/>
    <p:sldLayoutId id="2147483688" r:id="rId31"/>
    <p:sldLayoutId id="2147483689" r:id="rId32"/>
    <p:sldLayoutId id="2147483690" r:id="rId33"/>
    <p:sldLayoutId id="2147483691" r:id="rId34"/>
    <p:sldLayoutId id="2147483692" r:id="rId35"/>
    <p:sldLayoutId id="2147483704" r:id="rId36"/>
    <p:sldLayoutId id="2147483715" r:id="rId37"/>
  </p:sldLayoutIdLst>
  <p:hf hdr="0"/>
  <p:txStyles>
    <p:titleStyle>
      <a:lvl1pPr algn="l" defTabSz="914400" rtl="0" eaLnBrk="1" latinLnBrk="0" hangingPunct="1">
        <a:spcBef>
          <a:spcPct val="0"/>
        </a:spcBef>
        <a:buNone/>
        <a:defRPr sz="2400" kern="1200">
          <a:solidFill>
            <a:schemeClr val="bg1"/>
          </a:solidFill>
          <a:latin typeface="+mj-lt"/>
          <a:ea typeface="+mj-ea"/>
          <a:cs typeface="+mj-cs"/>
        </a:defRPr>
      </a:lvl1pPr>
    </p:titleStyle>
    <p:bodyStyle>
      <a:lvl1pPr marL="228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1pPr>
      <a:lvl2pPr marL="457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6858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3pPr>
      <a:lvl4pPr marL="9144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4pPr>
      <a:lvl5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4516" name="Freeform 4"/>
          <p:cNvSpPr>
            <a:spLocks/>
          </p:cNvSpPr>
          <p:nvPr userDrawn="1"/>
        </p:nvSpPr>
        <p:spPr bwMode="auto">
          <a:xfrm>
            <a:off x="88926" y="88909"/>
            <a:ext cx="10484993" cy="1317623"/>
          </a:xfrm>
          <a:custGeom>
            <a:avLst/>
            <a:gdLst/>
            <a:ahLst/>
            <a:cxnLst>
              <a:cxn ang="0">
                <a:pos x="19810" y="0"/>
              </a:cxn>
              <a:cxn ang="0">
                <a:pos x="17686" y="2148"/>
              </a:cxn>
              <a:cxn ang="0">
                <a:pos x="340" y="2148"/>
              </a:cxn>
              <a:cxn ang="0">
                <a:pos x="340" y="2148"/>
              </a:cxn>
              <a:cxn ang="0">
                <a:pos x="0" y="2488"/>
              </a:cxn>
              <a:cxn ang="0">
                <a:pos x="0" y="0"/>
              </a:cxn>
              <a:cxn ang="0">
                <a:pos x="19810" y="0"/>
              </a:cxn>
            </a:cxnLst>
            <a:rect l="0" t="0" r="r" b="b"/>
            <a:pathLst>
              <a:path w="19810" h="2488">
                <a:moveTo>
                  <a:pt x="19810" y="0"/>
                </a:moveTo>
                <a:lnTo>
                  <a:pt x="17686" y="2148"/>
                </a:lnTo>
                <a:lnTo>
                  <a:pt x="340" y="2148"/>
                </a:lnTo>
                <a:lnTo>
                  <a:pt x="340" y="2148"/>
                </a:lnTo>
                <a:lnTo>
                  <a:pt x="0" y="2488"/>
                </a:lnTo>
                <a:lnTo>
                  <a:pt x="0" y="0"/>
                </a:lnTo>
                <a:lnTo>
                  <a:pt x="19810" y="0"/>
                </a:lnTo>
                <a:close/>
              </a:path>
            </a:pathLst>
          </a:custGeom>
          <a:solidFill>
            <a:schemeClr val="tx1">
              <a:lumMod val="65000"/>
              <a:lumOff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64517" name="Freeform 5"/>
          <p:cNvSpPr>
            <a:spLocks/>
          </p:cNvSpPr>
          <p:nvPr userDrawn="1"/>
        </p:nvSpPr>
        <p:spPr bwMode="auto">
          <a:xfrm>
            <a:off x="2" y="1"/>
            <a:ext cx="12192000" cy="1495425"/>
          </a:xfrm>
          <a:custGeom>
            <a:avLst/>
            <a:gdLst/>
            <a:ahLst/>
            <a:cxnLst>
              <a:cxn ang="0">
                <a:pos x="83" y="0"/>
              </a:cxn>
              <a:cxn ang="0">
                <a:pos x="22951" y="0"/>
              </a:cxn>
              <a:cxn ang="0">
                <a:pos x="23034" y="0"/>
              </a:cxn>
              <a:cxn ang="0">
                <a:pos x="23034" y="1"/>
              </a:cxn>
              <a:cxn ang="0">
                <a:pos x="22866" y="169"/>
              </a:cxn>
              <a:cxn ang="0">
                <a:pos x="22866" y="169"/>
              </a:cxn>
              <a:cxn ang="0">
                <a:pos x="168" y="169"/>
              </a:cxn>
              <a:cxn ang="0">
                <a:pos x="168" y="2657"/>
              </a:cxn>
              <a:cxn ang="0">
                <a:pos x="0" y="2826"/>
              </a:cxn>
              <a:cxn ang="0">
                <a:pos x="0" y="2742"/>
              </a:cxn>
              <a:cxn ang="0">
                <a:pos x="0" y="84"/>
              </a:cxn>
              <a:cxn ang="0">
                <a:pos x="0" y="0"/>
              </a:cxn>
              <a:cxn ang="0">
                <a:pos x="83" y="0"/>
              </a:cxn>
            </a:cxnLst>
            <a:rect l="0" t="0" r="r" b="b"/>
            <a:pathLst>
              <a:path w="23034" h="2826">
                <a:moveTo>
                  <a:pt x="83" y="0"/>
                </a:moveTo>
                <a:lnTo>
                  <a:pt x="22951" y="0"/>
                </a:lnTo>
                <a:lnTo>
                  <a:pt x="23034" y="0"/>
                </a:lnTo>
                <a:lnTo>
                  <a:pt x="23034" y="1"/>
                </a:lnTo>
                <a:lnTo>
                  <a:pt x="22866" y="169"/>
                </a:lnTo>
                <a:lnTo>
                  <a:pt x="22866" y="169"/>
                </a:lnTo>
                <a:lnTo>
                  <a:pt x="168" y="169"/>
                </a:lnTo>
                <a:lnTo>
                  <a:pt x="168" y="2657"/>
                </a:lnTo>
                <a:lnTo>
                  <a:pt x="0" y="2826"/>
                </a:lnTo>
                <a:lnTo>
                  <a:pt x="0" y="2742"/>
                </a:lnTo>
                <a:lnTo>
                  <a:pt x="0" y="84"/>
                </a:lnTo>
                <a:lnTo>
                  <a:pt x="0" y="0"/>
                </a:lnTo>
                <a:lnTo>
                  <a:pt x="83" y="0"/>
                </a:ln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64518" name="Freeform 6"/>
          <p:cNvSpPr>
            <a:spLocks/>
          </p:cNvSpPr>
          <p:nvPr userDrawn="1"/>
        </p:nvSpPr>
        <p:spPr bwMode="auto">
          <a:xfrm>
            <a:off x="179436" y="0"/>
            <a:ext cx="12012567" cy="1316040"/>
          </a:xfrm>
          <a:custGeom>
            <a:avLst/>
            <a:gdLst/>
            <a:ahLst/>
            <a:cxnLst>
              <a:cxn ang="0">
                <a:pos x="22694" y="0"/>
              </a:cxn>
              <a:cxn ang="0">
                <a:pos x="22694" y="83"/>
              </a:cxn>
              <a:cxn ang="0">
                <a:pos x="22694" y="2401"/>
              </a:cxn>
              <a:cxn ang="0">
                <a:pos x="22694" y="2485"/>
              </a:cxn>
              <a:cxn ang="0">
                <a:pos x="22611" y="2485"/>
              </a:cxn>
              <a:cxn ang="0">
                <a:pos x="85" y="2485"/>
              </a:cxn>
              <a:cxn ang="0">
                <a:pos x="0" y="2485"/>
              </a:cxn>
              <a:cxn ang="0">
                <a:pos x="0" y="2485"/>
              </a:cxn>
              <a:cxn ang="0">
                <a:pos x="168" y="2316"/>
              </a:cxn>
              <a:cxn ang="0">
                <a:pos x="168" y="2316"/>
              </a:cxn>
              <a:cxn ang="0">
                <a:pos x="22526" y="2316"/>
              </a:cxn>
              <a:cxn ang="0">
                <a:pos x="22526" y="168"/>
              </a:cxn>
              <a:cxn ang="0">
                <a:pos x="22694" y="0"/>
              </a:cxn>
            </a:cxnLst>
            <a:rect l="0" t="0" r="r" b="b"/>
            <a:pathLst>
              <a:path w="22694" h="2485">
                <a:moveTo>
                  <a:pt x="22694" y="0"/>
                </a:moveTo>
                <a:lnTo>
                  <a:pt x="22694" y="83"/>
                </a:lnTo>
                <a:lnTo>
                  <a:pt x="22694" y="2401"/>
                </a:lnTo>
                <a:lnTo>
                  <a:pt x="22694" y="2485"/>
                </a:lnTo>
                <a:lnTo>
                  <a:pt x="22611" y="2485"/>
                </a:lnTo>
                <a:lnTo>
                  <a:pt x="85" y="2485"/>
                </a:lnTo>
                <a:lnTo>
                  <a:pt x="0" y="2485"/>
                </a:lnTo>
                <a:lnTo>
                  <a:pt x="0" y="2485"/>
                </a:lnTo>
                <a:lnTo>
                  <a:pt x="168" y="2316"/>
                </a:lnTo>
                <a:lnTo>
                  <a:pt x="168" y="2316"/>
                </a:lnTo>
                <a:lnTo>
                  <a:pt x="22526" y="2316"/>
                </a:lnTo>
                <a:lnTo>
                  <a:pt x="22526" y="168"/>
                </a:lnTo>
                <a:lnTo>
                  <a:pt x="22694"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2" name="Title Placeholder 1"/>
          <p:cNvSpPr>
            <a:spLocks noGrp="1"/>
          </p:cNvSpPr>
          <p:nvPr userDrawn="1">
            <p:ph type="title"/>
          </p:nvPr>
        </p:nvSpPr>
        <p:spPr>
          <a:xfrm>
            <a:off x="609601" y="274636"/>
            <a:ext cx="8230313" cy="715965"/>
          </a:xfrm>
          <a:prstGeom prst="rect">
            <a:avLst/>
          </a:prstGeom>
        </p:spPr>
        <p:txBody>
          <a:bodyPr vert="horz" lIns="0" tIns="0" rIns="0" bIns="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609603" y="1828801"/>
            <a:ext cx="10972802" cy="4297365"/>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userDrawn="1">
            <p:ph type="dt" sz="half" idx="2"/>
          </p:nvPr>
        </p:nvSpPr>
        <p:spPr>
          <a:xfrm>
            <a:off x="609600" y="6356359"/>
            <a:ext cx="2844800" cy="365123"/>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solidFill>
                  <a:prstClr val="black">
                    <a:tint val="75000"/>
                  </a:prstClr>
                </a:solidFill>
              </a:rPr>
              <a:t>May 25, 2019</a:t>
            </a:r>
            <a:endParaRPr lang="en-US" dirty="0">
              <a:solidFill>
                <a:prstClr val="black">
                  <a:tint val="75000"/>
                </a:prstClr>
              </a:solidFill>
            </a:endParaRPr>
          </a:p>
        </p:txBody>
      </p:sp>
      <p:sp>
        <p:nvSpPr>
          <p:cNvPr id="5" name="Footer Placeholder 4"/>
          <p:cNvSpPr>
            <a:spLocks noGrp="1"/>
          </p:cNvSpPr>
          <p:nvPr userDrawn="1">
            <p:ph type="ftr" sz="quarter" idx="3"/>
          </p:nvPr>
        </p:nvSpPr>
        <p:spPr>
          <a:xfrm>
            <a:off x="4165602" y="6356359"/>
            <a:ext cx="3860800" cy="36512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CA Naresh Sheth</a:t>
            </a:r>
            <a:endParaRPr lang="en-US" dirty="0">
              <a:solidFill>
                <a:prstClr val="black">
                  <a:tint val="75000"/>
                </a:prstClr>
              </a:solidFill>
            </a:endParaRPr>
          </a:p>
        </p:txBody>
      </p:sp>
      <p:sp>
        <p:nvSpPr>
          <p:cNvPr id="6" name="Slide Number Placeholder 5"/>
          <p:cNvSpPr>
            <a:spLocks noGrp="1"/>
          </p:cNvSpPr>
          <p:nvPr userDrawn="1">
            <p:ph type="sldNum" sz="quarter" idx="4"/>
          </p:nvPr>
        </p:nvSpPr>
        <p:spPr>
          <a:xfrm>
            <a:off x="8737602" y="6356359"/>
            <a:ext cx="2844800" cy="365123"/>
          </a:xfrm>
          <a:prstGeom prst="rect">
            <a:avLst/>
          </a:prstGeom>
        </p:spPr>
        <p:txBody>
          <a:bodyPr vert="horz" lIns="91440" tIns="45720" rIns="91440" bIns="45720" rtlCol="0" anchor="ctr"/>
          <a:lstStyle>
            <a:lvl1pPr algn="r">
              <a:defRPr sz="1200">
                <a:solidFill>
                  <a:schemeClr val="tx1">
                    <a:tint val="75000"/>
                  </a:schemeClr>
                </a:solidFill>
              </a:defRPr>
            </a:lvl1pPr>
          </a:lstStyle>
          <a:p>
            <a:fld id="{4C8C3E51-1EAE-4164-AD04-4563D0520E64}" type="slidenum">
              <a:rPr lang="en-US" smtClean="0">
                <a:solidFill>
                  <a:prstClr val="black">
                    <a:tint val="75000"/>
                  </a:prstClr>
                </a:solidFill>
              </a:rPr>
              <a:pPr/>
              <a:t>‹#›</a:t>
            </a:fld>
            <a:endParaRPr lang="en-US" dirty="0">
              <a:solidFill>
                <a:prstClr val="black">
                  <a:tint val="75000"/>
                </a:prstClr>
              </a:solidFill>
            </a:endParaRPr>
          </a:p>
        </p:txBody>
      </p:sp>
      <p:pic>
        <p:nvPicPr>
          <p:cNvPr id="8" name="Picture 7" descr="logo.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451632" y="400050"/>
            <a:ext cx="1494242" cy="457200"/>
          </a:xfrm>
          <a:prstGeom prst="rect">
            <a:avLst/>
          </a:prstGeom>
        </p:spPr>
      </p:pic>
    </p:spTree>
    <p:extLst>
      <p:ext uri="{BB962C8B-B14F-4D97-AF65-F5344CB8AC3E}">
        <p14:creationId xmlns:p14="http://schemas.microsoft.com/office/powerpoint/2010/main" val="193435310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Lst>
  <p:hf hdr="0"/>
  <p:txStyles>
    <p:titleStyle>
      <a:lvl1pPr algn="l" defTabSz="914400" rtl="0" eaLnBrk="1" latinLnBrk="0" hangingPunct="1">
        <a:spcBef>
          <a:spcPct val="0"/>
        </a:spcBef>
        <a:buNone/>
        <a:defRPr sz="2400" kern="1200">
          <a:solidFill>
            <a:schemeClr val="bg1"/>
          </a:solidFill>
          <a:latin typeface="+mj-lt"/>
          <a:ea typeface="+mj-ea"/>
          <a:cs typeface="+mj-cs"/>
        </a:defRPr>
      </a:lvl1pPr>
    </p:titleStyle>
    <p:bodyStyle>
      <a:lvl1pPr marL="228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1pPr>
      <a:lvl2pPr marL="457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6858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3pPr>
      <a:lvl4pPr marL="9144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4pPr>
      <a:lvl5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4516" name="Freeform 4"/>
          <p:cNvSpPr>
            <a:spLocks/>
          </p:cNvSpPr>
          <p:nvPr userDrawn="1"/>
        </p:nvSpPr>
        <p:spPr bwMode="auto">
          <a:xfrm>
            <a:off x="88926" y="88909"/>
            <a:ext cx="10484993" cy="1317623"/>
          </a:xfrm>
          <a:custGeom>
            <a:avLst/>
            <a:gdLst/>
            <a:ahLst/>
            <a:cxnLst>
              <a:cxn ang="0">
                <a:pos x="19810" y="0"/>
              </a:cxn>
              <a:cxn ang="0">
                <a:pos x="17686" y="2148"/>
              </a:cxn>
              <a:cxn ang="0">
                <a:pos x="340" y="2148"/>
              </a:cxn>
              <a:cxn ang="0">
                <a:pos x="340" y="2148"/>
              </a:cxn>
              <a:cxn ang="0">
                <a:pos x="0" y="2488"/>
              </a:cxn>
              <a:cxn ang="0">
                <a:pos x="0" y="0"/>
              </a:cxn>
              <a:cxn ang="0">
                <a:pos x="19810" y="0"/>
              </a:cxn>
            </a:cxnLst>
            <a:rect l="0" t="0" r="r" b="b"/>
            <a:pathLst>
              <a:path w="19810" h="2488">
                <a:moveTo>
                  <a:pt x="19810" y="0"/>
                </a:moveTo>
                <a:lnTo>
                  <a:pt x="17686" y="2148"/>
                </a:lnTo>
                <a:lnTo>
                  <a:pt x="340" y="2148"/>
                </a:lnTo>
                <a:lnTo>
                  <a:pt x="340" y="2148"/>
                </a:lnTo>
                <a:lnTo>
                  <a:pt x="0" y="2488"/>
                </a:lnTo>
                <a:lnTo>
                  <a:pt x="0" y="0"/>
                </a:lnTo>
                <a:lnTo>
                  <a:pt x="19810" y="0"/>
                </a:lnTo>
                <a:close/>
              </a:path>
            </a:pathLst>
          </a:custGeom>
          <a:solidFill>
            <a:schemeClr val="tx1">
              <a:lumMod val="65000"/>
              <a:lumOff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64517" name="Freeform 5"/>
          <p:cNvSpPr>
            <a:spLocks/>
          </p:cNvSpPr>
          <p:nvPr userDrawn="1"/>
        </p:nvSpPr>
        <p:spPr bwMode="auto">
          <a:xfrm>
            <a:off x="2" y="1"/>
            <a:ext cx="12192000" cy="1495425"/>
          </a:xfrm>
          <a:custGeom>
            <a:avLst/>
            <a:gdLst/>
            <a:ahLst/>
            <a:cxnLst>
              <a:cxn ang="0">
                <a:pos x="83" y="0"/>
              </a:cxn>
              <a:cxn ang="0">
                <a:pos x="22951" y="0"/>
              </a:cxn>
              <a:cxn ang="0">
                <a:pos x="23034" y="0"/>
              </a:cxn>
              <a:cxn ang="0">
                <a:pos x="23034" y="1"/>
              </a:cxn>
              <a:cxn ang="0">
                <a:pos x="22866" y="169"/>
              </a:cxn>
              <a:cxn ang="0">
                <a:pos x="22866" y="169"/>
              </a:cxn>
              <a:cxn ang="0">
                <a:pos x="168" y="169"/>
              </a:cxn>
              <a:cxn ang="0">
                <a:pos x="168" y="2657"/>
              </a:cxn>
              <a:cxn ang="0">
                <a:pos x="0" y="2826"/>
              </a:cxn>
              <a:cxn ang="0">
                <a:pos x="0" y="2742"/>
              </a:cxn>
              <a:cxn ang="0">
                <a:pos x="0" y="84"/>
              </a:cxn>
              <a:cxn ang="0">
                <a:pos x="0" y="0"/>
              </a:cxn>
              <a:cxn ang="0">
                <a:pos x="83" y="0"/>
              </a:cxn>
            </a:cxnLst>
            <a:rect l="0" t="0" r="r" b="b"/>
            <a:pathLst>
              <a:path w="23034" h="2826">
                <a:moveTo>
                  <a:pt x="83" y="0"/>
                </a:moveTo>
                <a:lnTo>
                  <a:pt x="22951" y="0"/>
                </a:lnTo>
                <a:lnTo>
                  <a:pt x="23034" y="0"/>
                </a:lnTo>
                <a:lnTo>
                  <a:pt x="23034" y="1"/>
                </a:lnTo>
                <a:lnTo>
                  <a:pt x="22866" y="169"/>
                </a:lnTo>
                <a:lnTo>
                  <a:pt x="22866" y="169"/>
                </a:lnTo>
                <a:lnTo>
                  <a:pt x="168" y="169"/>
                </a:lnTo>
                <a:lnTo>
                  <a:pt x="168" y="2657"/>
                </a:lnTo>
                <a:lnTo>
                  <a:pt x="0" y="2826"/>
                </a:lnTo>
                <a:lnTo>
                  <a:pt x="0" y="2742"/>
                </a:lnTo>
                <a:lnTo>
                  <a:pt x="0" y="84"/>
                </a:lnTo>
                <a:lnTo>
                  <a:pt x="0" y="0"/>
                </a:lnTo>
                <a:lnTo>
                  <a:pt x="83" y="0"/>
                </a:ln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64518" name="Freeform 6"/>
          <p:cNvSpPr>
            <a:spLocks/>
          </p:cNvSpPr>
          <p:nvPr userDrawn="1"/>
        </p:nvSpPr>
        <p:spPr bwMode="auto">
          <a:xfrm>
            <a:off x="179436" y="0"/>
            <a:ext cx="12012567" cy="1316040"/>
          </a:xfrm>
          <a:custGeom>
            <a:avLst/>
            <a:gdLst/>
            <a:ahLst/>
            <a:cxnLst>
              <a:cxn ang="0">
                <a:pos x="22694" y="0"/>
              </a:cxn>
              <a:cxn ang="0">
                <a:pos x="22694" y="83"/>
              </a:cxn>
              <a:cxn ang="0">
                <a:pos x="22694" y="2401"/>
              </a:cxn>
              <a:cxn ang="0">
                <a:pos x="22694" y="2485"/>
              </a:cxn>
              <a:cxn ang="0">
                <a:pos x="22611" y="2485"/>
              </a:cxn>
              <a:cxn ang="0">
                <a:pos x="85" y="2485"/>
              </a:cxn>
              <a:cxn ang="0">
                <a:pos x="0" y="2485"/>
              </a:cxn>
              <a:cxn ang="0">
                <a:pos x="0" y="2485"/>
              </a:cxn>
              <a:cxn ang="0">
                <a:pos x="168" y="2316"/>
              </a:cxn>
              <a:cxn ang="0">
                <a:pos x="168" y="2316"/>
              </a:cxn>
              <a:cxn ang="0">
                <a:pos x="22526" y="2316"/>
              </a:cxn>
              <a:cxn ang="0">
                <a:pos x="22526" y="168"/>
              </a:cxn>
              <a:cxn ang="0">
                <a:pos x="22694" y="0"/>
              </a:cxn>
            </a:cxnLst>
            <a:rect l="0" t="0" r="r" b="b"/>
            <a:pathLst>
              <a:path w="22694" h="2485">
                <a:moveTo>
                  <a:pt x="22694" y="0"/>
                </a:moveTo>
                <a:lnTo>
                  <a:pt x="22694" y="83"/>
                </a:lnTo>
                <a:lnTo>
                  <a:pt x="22694" y="2401"/>
                </a:lnTo>
                <a:lnTo>
                  <a:pt x="22694" y="2485"/>
                </a:lnTo>
                <a:lnTo>
                  <a:pt x="22611" y="2485"/>
                </a:lnTo>
                <a:lnTo>
                  <a:pt x="85" y="2485"/>
                </a:lnTo>
                <a:lnTo>
                  <a:pt x="0" y="2485"/>
                </a:lnTo>
                <a:lnTo>
                  <a:pt x="0" y="2485"/>
                </a:lnTo>
                <a:lnTo>
                  <a:pt x="168" y="2316"/>
                </a:lnTo>
                <a:lnTo>
                  <a:pt x="168" y="2316"/>
                </a:lnTo>
                <a:lnTo>
                  <a:pt x="22526" y="2316"/>
                </a:lnTo>
                <a:lnTo>
                  <a:pt x="22526" y="168"/>
                </a:lnTo>
                <a:lnTo>
                  <a:pt x="22694" y="0"/>
                </a:lnTo>
                <a:close/>
              </a:path>
            </a:pathLst>
          </a:custGeom>
          <a:solidFill>
            <a:srgbClr val="5DD5FF"/>
          </a:solidFill>
          <a:ln w="9525">
            <a:noFill/>
            <a:round/>
            <a:headEnd/>
            <a:tailEnd/>
          </a:ln>
        </p:spPr>
        <p:txBody>
          <a:bodyPr vert="horz" wrap="square" lIns="91440" tIns="45720" rIns="91440" bIns="45720" numCol="1" anchor="t" anchorCtr="0" compatLnSpc="1">
            <a:prstTxWarp prst="textNoShape">
              <a:avLst/>
            </a:prstTxWarp>
          </a:bodyPr>
          <a:lstStyle/>
          <a:p>
            <a:endParaRPr lang="en-US" sz="1800" dirty="0">
              <a:solidFill>
                <a:prstClr val="black"/>
              </a:solidFill>
            </a:endParaRPr>
          </a:p>
        </p:txBody>
      </p:sp>
      <p:sp>
        <p:nvSpPr>
          <p:cNvPr id="2" name="Title Placeholder 1"/>
          <p:cNvSpPr>
            <a:spLocks noGrp="1"/>
          </p:cNvSpPr>
          <p:nvPr userDrawn="1">
            <p:ph type="title"/>
          </p:nvPr>
        </p:nvSpPr>
        <p:spPr>
          <a:xfrm>
            <a:off x="609601" y="274636"/>
            <a:ext cx="8230313" cy="715965"/>
          </a:xfrm>
          <a:prstGeom prst="rect">
            <a:avLst/>
          </a:prstGeom>
        </p:spPr>
        <p:txBody>
          <a:bodyPr vert="horz" lIns="0" tIns="0" rIns="0" bIns="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609603" y="1828801"/>
            <a:ext cx="10972802" cy="4297365"/>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userDrawn="1">
            <p:ph type="dt" sz="half" idx="2"/>
          </p:nvPr>
        </p:nvSpPr>
        <p:spPr>
          <a:xfrm>
            <a:off x="609600" y="6356359"/>
            <a:ext cx="2844800" cy="365123"/>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solidFill>
                  <a:prstClr val="black">
                    <a:tint val="75000"/>
                  </a:prstClr>
                </a:solidFill>
              </a:rPr>
              <a:t>May 25, 2019</a:t>
            </a:r>
            <a:endParaRPr lang="en-US" dirty="0">
              <a:solidFill>
                <a:prstClr val="black">
                  <a:tint val="75000"/>
                </a:prstClr>
              </a:solidFill>
            </a:endParaRPr>
          </a:p>
        </p:txBody>
      </p:sp>
      <p:sp>
        <p:nvSpPr>
          <p:cNvPr id="5" name="Footer Placeholder 4"/>
          <p:cNvSpPr>
            <a:spLocks noGrp="1"/>
          </p:cNvSpPr>
          <p:nvPr userDrawn="1">
            <p:ph type="ftr" sz="quarter" idx="3"/>
          </p:nvPr>
        </p:nvSpPr>
        <p:spPr>
          <a:xfrm>
            <a:off x="4165602" y="6356359"/>
            <a:ext cx="3860800" cy="365123"/>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CA Naresh Sheth</a:t>
            </a:r>
            <a:endParaRPr lang="en-US" dirty="0">
              <a:solidFill>
                <a:prstClr val="black">
                  <a:tint val="75000"/>
                </a:prstClr>
              </a:solidFill>
            </a:endParaRPr>
          </a:p>
        </p:txBody>
      </p:sp>
      <p:sp>
        <p:nvSpPr>
          <p:cNvPr id="6" name="Slide Number Placeholder 5"/>
          <p:cNvSpPr>
            <a:spLocks noGrp="1"/>
          </p:cNvSpPr>
          <p:nvPr userDrawn="1">
            <p:ph type="sldNum" sz="quarter" idx="4"/>
          </p:nvPr>
        </p:nvSpPr>
        <p:spPr>
          <a:xfrm>
            <a:off x="8737602" y="6356359"/>
            <a:ext cx="2844800" cy="365123"/>
          </a:xfrm>
          <a:prstGeom prst="rect">
            <a:avLst/>
          </a:prstGeom>
        </p:spPr>
        <p:txBody>
          <a:bodyPr vert="horz" lIns="91440" tIns="45720" rIns="91440" bIns="45720" rtlCol="0" anchor="ctr"/>
          <a:lstStyle>
            <a:lvl1pPr algn="r">
              <a:defRPr sz="1200">
                <a:solidFill>
                  <a:schemeClr val="tx1">
                    <a:tint val="75000"/>
                  </a:schemeClr>
                </a:solidFill>
              </a:defRPr>
            </a:lvl1pPr>
          </a:lstStyle>
          <a:p>
            <a:fld id="{4C8C3E51-1EAE-4164-AD04-4563D0520E6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1579417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2" r:id="rId5"/>
    <p:sldLayoutId id="2147483714" r:id="rId6"/>
  </p:sldLayoutIdLst>
  <p:timing>
    <p:tnLst>
      <p:par>
        <p:cTn id="1" dur="indefinite" restart="never" nodeType="tmRoot"/>
      </p:par>
    </p:tnLst>
  </p:timing>
  <p:hf hdr="0"/>
  <p:txStyles>
    <p:titleStyle>
      <a:lvl1pPr algn="l" defTabSz="914400" rtl="0" eaLnBrk="1" latinLnBrk="0" hangingPunct="1">
        <a:spcBef>
          <a:spcPct val="0"/>
        </a:spcBef>
        <a:buNone/>
        <a:defRPr sz="2400" kern="1200">
          <a:solidFill>
            <a:schemeClr val="bg1"/>
          </a:solidFill>
          <a:latin typeface="+mj-lt"/>
          <a:ea typeface="+mj-ea"/>
          <a:cs typeface="+mj-cs"/>
        </a:defRPr>
      </a:lvl1pPr>
    </p:titleStyle>
    <p:bodyStyle>
      <a:lvl1pPr marL="228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1pPr>
      <a:lvl2pPr marL="457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6858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3pPr>
      <a:lvl4pPr marL="9144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4pPr>
      <a:lvl5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510994" y="1600200"/>
            <a:ext cx="11152090" cy="4343400"/>
          </a:xfrm>
          <a:prstGeom prst="rect">
            <a:avLst/>
          </a:prstGeom>
          <a:noFill/>
          <a:ln w="19050">
            <a:solidFill>
              <a:schemeClr val="tx1"/>
            </a:solidFill>
          </a:ln>
        </p:spPr>
        <p:txBody>
          <a:bodyPr vert="horz" lIns="0" tIns="0" rIns="0" bIns="0" rtlCol="0">
            <a:noAutofit/>
          </a:bodyPr>
          <a:lstStyle>
            <a:lvl1pPr marL="228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1pPr>
            <a:lvl2pPr marL="457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6858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3pPr>
            <a:lvl4pPr marL="9144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4pPr>
            <a:lvl5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84463" indent="-2416175" defTabSz="1073150">
              <a:lnSpc>
                <a:spcPct val="200000"/>
              </a:lnSpc>
              <a:spcBef>
                <a:spcPts val="1000"/>
              </a:spcBef>
              <a:spcAft>
                <a:spcPts val="1000"/>
              </a:spcAft>
              <a:buNone/>
              <a:tabLst>
                <a:tab pos="2151063" algn="l"/>
              </a:tabLst>
            </a:pPr>
            <a:r>
              <a:rPr lang="en-US" altLang="en-US" sz="2000" b="1" dirty="0" smtClean="0">
                <a:latin typeface="+mj-lt"/>
              </a:rPr>
              <a:t>Event                 	</a:t>
            </a:r>
            <a:r>
              <a:rPr lang="en-US" altLang="en-US" sz="2000" dirty="0" smtClean="0">
                <a:latin typeface="+mj-lt"/>
              </a:rPr>
              <a:t>:	Regional Tax Conclave on GST </a:t>
            </a:r>
            <a:endParaRPr lang="en-US" altLang="en-US" sz="2000" b="1" dirty="0" smtClean="0">
              <a:latin typeface="+mj-lt"/>
            </a:endParaRPr>
          </a:p>
          <a:p>
            <a:pPr marL="2684463" indent="-2416175" defTabSz="1073150">
              <a:lnSpc>
                <a:spcPct val="200000"/>
              </a:lnSpc>
              <a:spcBef>
                <a:spcPts val="1000"/>
              </a:spcBef>
              <a:spcAft>
                <a:spcPts val="1000"/>
              </a:spcAft>
              <a:buNone/>
              <a:tabLst>
                <a:tab pos="2151063" algn="l"/>
              </a:tabLst>
            </a:pPr>
            <a:r>
              <a:rPr lang="en-US" altLang="en-US" sz="2000" b="1" dirty="0" smtClean="0">
                <a:latin typeface="+mj-lt"/>
              </a:rPr>
              <a:t>Subject</a:t>
            </a:r>
            <a:r>
              <a:rPr lang="en-US" altLang="en-US" sz="2000" dirty="0" smtClean="0">
                <a:latin typeface="+mj-lt"/>
              </a:rPr>
              <a:t>    </a:t>
            </a:r>
            <a:r>
              <a:rPr lang="en-US" altLang="en-US" sz="2000" dirty="0" smtClean="0">
                <a:latin typeface="+mj-lt"/>
              </a:rPr>
              <a:t>	:	</a:t>
            </a:r>
            <a:r>
              <a:rPr lang="en-US" altLang="en-US" sz="2000" dirty="0" smtClean="0"/>
              <a:t>GST Audit, Form 9C and Issues </a:t>
            </a:r>
            <a:endParaRPr lang="en-US" altLang="en-US" sz="2000" dirty="0" smtClean="0">
              <a:latin typeface="+mj-lt"/>
            </a:endParaRPr>
          </a:p>
          <a:p>
            <a:pPr marL="2684463" indent="-2416175" defTabSz="1073150">
              <a:lnSpc>
                <a:spcPct val="200000"/>
              </a:lnSpc>
              <a:spcBef>
                <a:spcPts val="1000"/>
              </a:spcBef>
              <a:spcAft>
                <a:spcPts val="1000"/>
              </a:spcAft>
              <a:buNone/>
              <a:tabLst>
                <a:tab pos="2151063" algn="l"/>
              </a:tabLst>
            </a:pPr>
            <a:r>
              <a:rPr lang="en-US" altLang="en-US" sz="2000" b="1" dirty="0" smtClean="0">
                <a:latin typeface="+mj-lt"/>
              </a:rPr>
              <a:t>Date &amp; Day</a:t>
            </a:r>
            <a:r>
              <a:rPr lang="en-US" altLang="en-US" sz="2000" dirty="0" smtClean="0">
                <a:latin typeface="+mj-lt"/>
              </a:rPr>
              <a:t>	: 	</a:t>
            </a:r>
            <a:r>
              <a:rPr lang="en-US" altLang="en-US" sz="2000" dirty="0" smtClean="0"/>
              <a:t>Saturday, 25</a:t>
            </a:r>
            <a:r>
              <a:rPr lang="en-US" altLang="en-US" sz="2000" baseline="30000" dirty="0" smtClean="0"/>
              <a:t>th</a:t>
            </a:r>
            <a:r>
              <a:rPr lang="en-US" altLang="en-US" sz="2000" dirty="0" smtClean="0"/>
              <a:t> May, 2019</a:t>
            </a:r>
            <a:endParaRPr lang="en-US" altLang="en-US" sz="2000" dirty="0" smtClean="0">
              <a:latin typeface="+mj-lt"/>
            </a:endParaRPr>
          </a:p>
          <a:p>
            <a:pPr marL="2684463" indent="-2416175" defTabSz="1073150">
              <a:lnSpc>
                <a:spcPct val="200000"/>
              </a:lnSpc>
              <a:spcBef>
                <a:spcPts val="1000"/>
              </a:spcBef>
              <a:spcAft>
                <a:spcPts val="1000"/>
              </a:spcAft>
              <a:buNone/>
              <a:tabLst>
                <a:tab pos="2151063" algn="l"/>
              </a:tabLst>
            </a:pPr>
            <a:r>
              <a:rPr lang="en-US" altLang="en-US" sz="2000" b="1" dirty="0" smtClean="0">
                <a:latin typeface="+mj-lt"/>
              </a:rPr>
              <a:t>Venue</a:t>
            </a:r>
            <a:r>
              <a:rPr lang="en-US" altLang="en-US" sz="2000" dirty="0" smtClean="0">
                <a:latin typeface="+mj-lt"/>
              </a:rPr>
              <a:t>	: 	Hotel Centre Point, Ramdas </a:t>
            </a:r>
            <a:r>
              <a:rPr lang="en-US" altLang="en-US" sz="2000" dirty="0" err="1" smtClean="0">
                <a:latin typeface="+mj-lt"/>
              </a:rPr>
              <a:t>peth</a:t>
            </a:r>
            <a:r>
              <a:rPr lang="en-US" altLang="en-US" sz="2000" dirty="0" smtClean="0">
                <a:latin typeface="+mj-lt"/>
              </a:rPr>
              <a:t>, Nagpur</a:t>
            </a:r>
            <a:endParaRPr lang="en-US" sz="2000" dirty="0" smtClean="0">
              <a:latin typeface="+mj-lt"/>
            </a:endParaRPr>
          </a:p>
          <a:p>
            <a:pPr marL="2684463" indent="-2416175" defTabSz="1073150">
              <a:lnSpc>
                <a:spcPct val="200000"/>
              </a:lnSpc>
              <a:spcBef>
                <a:spcPts val="1000"/>
              </a:spcBef>
              <a:spcAft>
                <a:spcPts val="1000"/>
              </a:spcAft>
              <a:buNone/>
              <a:tabLst>
                <a:tab pos="2151063" algn="l"/>
              </a:tabLst>
            </a:pPr>
            <a:r>
              <a:rPr lang="en-IN" sz="2000" dirty="0" smtClean="0"/>
              <a:t> </a:t>
            </a:r>
            <a:r>
              <a:rPr lang="en-US" altLang="en-US" sz="2000" b="1" dirty="0" smtClean="0">
                <a:latin typeface="+mj-lt"/>
              </a:rPr>
              <a:t>Faculty</a:t>
            </a:r>
            <a:r>
              <a:rPr lang="en-US" altLang="en-US" sz="2000" dirty="0" smtClean="0">
                <a:latin typeface="+mj-lt"/>
              </a:rPr>
              <a:t>	: 	CA Naresh Sheth</a:t>
            </a:r>
          </a:p>
        </p:txBody>
      </p:sp>
      <p:sp>
        <p:nvSpPr>
          <p:cNvPr id="4" name="Footer Placeholder 3"/>
          <p:cNvSpPr>
            <a:spLocks noGrp="1"/>
          </p:cNvSpPr>
          <p:nvPr>
            <p:ph type="ftr" sz="quarter" idx="3"/>
          </p:nvPr>
        </p:nvSpPr>
        <p:spPr/>
        <p:txBody>
          <a:bodyPr/>
          <a:lstStyle/>
          <a:p>
            <a:r>
              <a:rPr lang="en-US" dirty="0" smtClean="0"/>
              <a:t>CA Naresh Sheth</a:t>
            </a:r>
            <a:endParaRPr lang="en-US" dirty="0"/>
          </a:p>
        </p:txBody>
      </p:sp>
      <p:sp>
        <p:nvSpPr>
          <p:cNvPr id="5" name="Slide Number Placeholder 4"/>
          <p:cNvSpPr>
            <a:spLocks noGrp="1"/>
          </p:cNvSpPr>
          <p:nvPr>
            <p:ph type="sldNum" sz="quarter" idx="4"/>
          </p:nvPr>
        </p:nvSpPr>
        <p:spPr/>
        <p:txBody>
          <a:bodyPr/>
          <a:lstStyle/>
          <a:p>
            <a:fld id="{4C8C3E51-1EAE-4164-AD04-4563D0520E64}" type="slidenum">
              <a:rPr lang="en-US" smtClean="0"/>
              <a:pPr/>
              <a:t>1</a:t>
            </a:fld>
            <a:endParaRPr lang="en-US" dirty="0"/>
          </a:p>
        </p:txBody>
      </p:sp>
      <p:sp>
        <p:nvSpPr>
          <p:cNvPr id="6" name="Date Placeholder 5"/>
          <p:cNvSpPr>
            <a:spLocks noGrp="1"/>
          </p:cNvSpPr>
          <p:nvPr>
            <p:ph type="dt" sz="half" idx="10"/>
          </p:nvPr>
        </p:nvSpPr>
        <p:spPr/>
        <p:txBody>
          <a:bodyPr/>
          <a:lstStyle/>
          <a:p>
            <a:pPr>
              <a:defRPr/>
            </a:pPr>
            <a:r>
              <a:rPr lang="en-US" smtClean="0"/>
              <a:t>May 25, 2019</a:t>
            </a:r>
            <a:endParaRPr lang="en-US" dirty="0"/>
          </a:p>
        </p:txBody>
      </p:sp>
      <p:sp>
        <p:nvSpPr>
          <p:cNvPr id="8" name="Title 1"/>
          <p:cNvSpPr txBox="1">
            <a:spLocks/>
          </p:cNvSpPr>
          <p:nvPr/>
        </p:nvSpPr>
        <p:spPr>
          <a:xfrm>
            <a:off x="507289" y="305098"/>
            <a:ext cx="8230313" cy="715965"/>
          </a:xfrm>
          <a:prstGeom prst="rect">
            <a:avLst/>
          </a:prstGeom>
        </p:spPr>
        <p:txBody>
          <a:bodyPr vert="horz" lIns="0" tIns="0" rIns="0" bIns="0" rtlCol="0" anchor="ctr">
            <a:normAutofit fontScale="97500"/>
          </a:bodyPr>
          <a:lstStyle>
            <a:lvl1pPr algn="l" defTabSz="914400" rtl="0" eaLnBrk="1" latinLnBrk="0" hangingPunct="1">
              <a:spcBef>
                <a:spcPct val="0"/>
              </a:spcBef>
              <a:buNone/>
              <a:defRPr sz="3200" kern="1200">
                <a:solidFill>
                  <a:schemeClr val="bg1"/>
                </a:solidFill>
                <a:latin typeface="+mj-lt"/>
                <a:ea typeface="+mj-ea"/>
                <a:cs typeface="+mj-cs"/>
              </a:defRPr>
            </a:lvl1pPr>
          </a:lstStyle>
          <a:p>
            <a:r>
              <a:rPr lang="en-IN" dirty="0" smtClean="0"/>
              <a:t>Nagpur Branch of WIRC of ICAI</a:t>
            </a:r>
            <a:r>
              <a:rPr lang="en-IN" dirty="0" smtClean="0"/>
              <a:t>	</a:t>
            </a:r>
            <a:endParaRPr lang="en-IN" dirty="0">
              <a:latin typeface="Eras Bold ITC" panose="020B0907030504020204" pitchFamily="34" charset="0"/>
            </a:endParaRPr>
          </a:p>
        </p:txBody>
      </p:sp>
    </p:spTree>
    <p:extLst>
      <p:ext uri="{BB962C8B-B14F-4D97-AF65-F5344CB8AC3E}">
        <p14:creationId xmlns:p14="http://schemas.microsoft.com/office/powerpoint/2010/main" val="22194166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47742"/>
            <a:ext cx="8230313" cy="715965"/>
          </a:xfrm>
        </p:spPr>
        <p:txBody>
          <a:bodyPr>
            <a:normAutofit/>
          </a:bodyPr>
          <a:lstStyle/>
          <a:p>
            <a:r>
              <a:rPr lang="en-US" dirty="0" smtClean="0"/>
              <a:t>Section 44(2) – Submission of Audit Report</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10</a:t>
            </a:fld>
            <a:endParaRPr lang="en-US" dirty="0"/>
          </a:p>
        </p:txBody>
      </p:sp>
      <p:sp>
        <p:nvSpPr>
          <p:cNvPr id="7" name="TextBox 6"/>
          <p:cNvSpPr txBox="1"/>
          <p:nvPr/>
        </p:nvSpPr>
        <p:spPr>
          <a:xfrm>
            <a:off x="112061" y="1441698"/>
            <a:ext cx="11806518" cy="4987712"/>
          </a:xfrm>
          <a:prstGeom prst="rect">
            <a:avLst/>
          </a:prstGeom>
          <a:noFill/>
        </p:spPr>
        <p:txBody>
          <a:bodyPr wrap="square" rtlCol="0">
            <a:spAutoFit/>
          </a:bodyPr>
          <a:lstStyle/>
          <a:p>
            <a:pPr marL="342900" indent="-342900" algn="just">
              <a:lnSpc>
                <a:spcPct val="150000"/>
              </a:lnSpc>
              <a:spcBef>
                <a:spcPts val="900"/>
              </a:spcBef>
              <a:spcAft>
                <a:spcPts val="900"/>
              </a:spcAft>
              <a:buFont typeface="Wingdings" panose="05000000000000000000" pitchFamily="2" charset="2"/>
              <a:buChar char="Ø"/>
            </a:pPr>
            <a:r>
              <a:rPr lang="en-IN" b="1" dirty="0" smtClean="0"/>
              <a:t>Every registered person required to get his accounts audited under Provisions of Section 35(5) </a:t>
            </a:r>
          </a:p>
          <a:p>
            <a:pPr marL="800093" lvl="1" indent="-342900" algn="just">
              <a:lnSpc>
                <a:spcPct val="150000"/>
              </a:lnSpc>
              <a:spcBef>
                <a:spcPts val="900"/>
              </a:spcBef>
              <a:spcAft>
                <a:spcPts val="900"/>
              </a:spcAft>
              <a:buFont typeface="Arial" panose="020B0604020202020204" pitchFamily="34" charset="0"/>
              <a:buChar char="•"/>
            </a:pPr>
            <a:r>
              <a:rPr lang="en-IN" dirty="0"/>
              <a:t>Shall </a:t>
            </a:r>
            <a:r>
              <a:rPr lang="en-IN" dirty="0" smtClean="0"/>
              <a:t>furnish, </a:t>
            </a:r>
            <a:r>
              <a:rPr lang="en-IN" dirty="0"/>
              <a:t>electronically, the </a:t>
            </a:r>
            <a:r>
              <a:rPr lang="en-IN" b="1" dirty="0"/>
              <a:t>annual </a:t>
            </a:r>
            <a:r>
              <a:rPr lang="en-IN" b="1" dirty="0" smtClean="0"/>
              <a:t>return</a:t>
            </a:r>
            <a:r>
              <a:rPr lang="en-IN" dirty="0" smtClean="0"/>
              <a:t> (“</a:t>
            </a:r>
            <a:r>
              <a:rPr lang="en-IN" b="1" dirty="0" smtClean="0"/>
              <a:t>AR</a:t>
            </a:r>
            <a:r>
              <a:rPr lang="en-IN" dirty="0" smtClean="0"/>
              <a:t>”)</a:t>
            </a:r>
          </a:p>
          <a:p>
            <a:pPr marL="800093" lvl="1" indent="-342900" algn="just">
              <a:lnSpc>
                <a:spcPct val="150000"/>
              </a:lnSpc>
              <a:spcBef>
                <a:spcPts val="900"/>
              </a:spcBef>
              <a:spcAft>
                <a:spcPts val="900"/>
              </a:spcAft>
              <a:buFont typeface="Arial" panose="020B0604020202020204" pitchFamily="34" charset="0"/>
              <a:buChar char="•"/>
            </a:pPr>
            <a:r>
              <a:rPr lang="en-IN" dirty="0" smtClean="0"/>
              <a:t>along </a:t>
            </a:r>
            <a:r>
              <a:rPr lang="en-IN" dirty="0"/>
              <a:t>with </a:t>
            </a:r>
            <a:r>
              <a:rPr lang="en-IN" dirty="0" smtClean="0"/>
              <a:t>a copy of </a:t>
            </a:r>
            <a:r>
              <a:rPr lang="en-IN" b="1" dirty="0" smtClean="0"/>
              <a:t>audited</a:t>
            </a:r>
            <a:r>
              <a:rPr lang="en-IN" dirty="0" smtClean="0"/>
              <a:t> </a:t>
            </a:r>
            <a:r>
              <a:rPr lang="en-IN" b="1" dirty="0"/>
              <a:t>annual </a:t>
            </a:r>
            <a:r>
              <a:rPr lang="en-IN" b="1" dirty="0" smtClean="0"/>
              <a:t>accounts</a:t>
            </a:r>
            <a:r>
              <a:rPr lang="en-IN" dirty="0" smtClean="0"/>
              <a:t>; and </a:t>
            </a:r>
          </a:p>
          <a:p>
            <a:pPr marL="800093" lvl="1" indent="-342900" algn="just">
              <a:lnSpc>
                <a:spcPct val="150000"/>
              </a:lnSpc>
              <a:spcBef>
                <a:spcPts val="900"/>
              </a:spcBef>
              <a:spcAft>
                <a:spcPts val="900"/>
              </a:spcAft>
              <a:buFont typeface="Arial" panose="020B0604020202020204" pitchFamily="34" charset="0"/>
              <a:buChar char="•"/>
            </a:pPr>
            <a:r>
              <a:rPr lang="en-IN" dirty="0"/>
              <a:t>a</a:t>
            </a:r>
            <a:r>
              <a:rPr lang="en-IN" dirty="0" smtClean="0"/>
              <a:t> reconciliation statement, reconciling value of supplies declared </a:t>
            </a:r>
            <a:r>
              <a:rPr lang="en-IN" b="1" dirty="0" smtClean="0"/>
              <a:t>in the return furnished for the financial year </a:t>
            </a:r>
            <a:r>
              <a:rPr lang="en-IN" dirty="0" smtClean="0"/>
              <a:t>with the </a:t>
            </a:r>
            <a:r>
              <a:rPr lang="en-IN" b="1" dirty="0" smtClean="0"/>
              <a:t>audited annual financial statements</a:t>
            </a:r>
            <a:r>
              <a:rPr lang="en-IN" dirty="0" smtClean="0"/>
              <a:t>; and</a:t>
            </a:r>
          </a:p>
          <a:p>
            <a:pPr marL="800093" lvl="1" indent="-342900" algn="just">
              <a:lnSpc>
                <a:spcPct val="150000"/>
              </a:lnSpc>
              <a:spcBef>
                <a:spcPts val="900"/>
              </a:spcBef>
              <a:spcAft>
                <a:spcPts val="900"/>
              </a:spcAft>
              <a:buFont typeface="Arial" panose="020B0604020202020204" pitchFamily="34" charset="0"/>
              <a:buChar char="•"/>
            </a:pPr>
            <a:r>
              <a:rPr lang="en-IN" dirty="0" smtClean="0"/>
              <a:t>Such other particulars as may be prescribed</a:t>
            </a:r>
            <a:endParaRPr lang="en-IN" b="1" dirty="0" smtClean="0"/>
          </a:p>
          <a:p>
            <a:pPr marL="342900" lvl="1" indent="-342900" algn="just">
              <a:lnSpc>
                <a:spcPct val="150000"/>
              </a:lnSpc>
              <a:spcBef>
                <a:spcPts val="900"/>
              </a:spcBef>
              <a:spcAft>
                <a:spcPts val="900"/>
              </a:spcAft>
              <a:buFont typeface="Wingdings" panose="05000000000000000000" pitchFamily="2" charset="2"/>
              <a:buChar char="Ø"/>
            </a:pPr>
            <a:r>
              <a:rPr lang="en-IN" b="1" dirty="0" smtClean="0"/>
              <a:t>Issue </a:t>
            </a:r>
            <a:r>
              <a:rPr lang="en-IN" dirty="0" smtClean="0"/>
              <a:t>– Casual taxable person and non resident taxable person is obliged to get their account audited if turnover exceeds prescribed limit. However, they are not required to file AR. The audit in Form 9C means reconciliation of AR with </a:t>
            </a:r>
            <a:r>
              <a:rPr lang="en-IN" dirty="0"/>
              <a:t>a</a:t>
            </a:r>
            <a:r>
              <a:rPr lang="en-IN" dirty="0" smtClean="0"/>
              <a:t>udited accounts. Whether audit is necessary under this situation?</a:t>
            </a:r>
          </a:p>
        </p:txBody>
      </p:sp>
      <p:sp>
        <p:nvSpPr>
          <p:cNvPr id="8"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14454870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 Naresh Sheth</a:t>
            </a:r>
            <a:endParaRPr lang="en-US" dirty="0"/>
          </a:p>
        </p:txBody>
      </p:sp>
      <p:sp>
        <p:nvSpPr>
          <p:cNvPr id="4" name="Slide Number Placeholder 3"/>
          <p:cNvSpPr>
            <a:spLocks noGrp="1"/>
          </p:cNvSpPr>
          <p:nvPr>
            <p:ph type="sldNum" sz="quarter" idx="12"/>
          </p:nvPr>
        </p:nvSpPr>
        <p:spPr>
          <a:xfrm>
            <a:off x="8737605" y="6356359"/>
            <a:ext cx="2920996" cy="365123"/>
          </a:xfrm>
        </p:spPr>
        <p:txBody>
          <a:bodyPr/>
          <a:lstStyle/>
          <a:p>
            <a:fld id="{4C8C3E51-1EAE-4164-AD04-4563D0520E64}" type="slidenum">
              <a:rPr lang="en-US" smtClean="0"/>
              <a:pPr/>
              <a:t>11</a:t>
            </a:fld>
            <a:endParaRPr lang="en-US" dirty="0"/>
          </a:p>
        </p:txBody>
      </p:sp>
      <p:sp>
        <p:nvSpPr>
          <p:cNvPr id="5" name="Title 4"/>
          <p:cNvSpPr>
            <a:spLocks noGrp="1"/>
          </p:cNvSpPr>
          <p:nvPr>
            <p:ph type="title"/>
          </p:nvPr>
        </p:nvSpPr>
        <p:spPr/>
        <p:txBody>
          <a:bodyPr/>
          <a:lstStyle/>
          <a:p>
            <a:r>
              <a:rPr lang="en-US" dirty="0" smtClean="0"/>
              <a:t>GSTR Form </a:t>
            </a:r>
            <a:r>
              <a:rPr lang="en-US" dirty="0" smtClean="0"/>
              <a:t>9C – Basics</a:t>
            </a:r>
            <a:endParaRPr lang="en-US" dirty="0"/>
          </a:p>
        </p:txBody>
      </p:sp>
      <p:sp>
        <p:nvSpPr>
          <p:cNvPr id="6"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37687292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US" dirty="0" smtClean="0"/>
              <a:t>CA Naresh Sheth</a:t>
            </a:r>
            <a:endParaRPr lang="en-US" dirty="0"/>
          </a:p>
        </p:txBody>
      </p:sp>
      <p:sp>
        <p:nvSpPr>
          <p:cNvPr id="5" name="Slide Number Placeholder 4"/>
          <p:cNvSpPr>
            <a:spLocks noGrp="1"/>
          </p:cNvSpPr>
          <p:nvPr>
            <p:ph type="sldNum" sz="quarter" idx="4"/>
          </p:nvPr>
        </p:nvSpPr>
        <p:spPr/>
        <p:txBody>
          <a:bodyPr/>
          <a:lstStyle/>
          <a:p>
            <a:fld id="{4C8C3E51-1EAE-4164-AD04-4563D0520E64}" type="slidenum">
              <a:rPr lang="en-US" smtClean="0"/>
              <a:pPr/>
              <a:t>12</a:t>
            </a:fld>
            <a:endParaRPr lang="en-US" dirty="0"/>
          </a:p>
        </p:txBody>
      </p:sp>
      <p:sp>
        <p:nvSpPr>
          <p:cNvPr id="6" name="Date Placeholder 5"/>
          <p:cNvSpPr>
            <a:spLocks noGrp="1"/>
          </p:cNvSpPr>
          <p:nvPr>
            <p:ph type="dt" sz="half" idx="10"/>
          </p:nvPr>
        </p:nvSpPr>
        <p:spPr/>
        <p:txBody>
          <a:bodyPr/>
          <a:lstStyle/>
          <a:p>
            <a:pPr>
              <a:defRPr/>
            </a:pPr>
            <a:r>
              <a:rPr lang="en-US" smtClean="0"/>
              <a:t>May 25, 2019</a:t>
            </a:r>
            <a:endParaRPr lang="en-US" dirty="0"/>
          </a:p>
        </p:txBody>
      </p:sp>
      <p:sp>
        <p:nvSpPr>
          <p:cNvPr id="7" name="Title 1"/>
          <p:cNvSpPr txBox="1">
            <a:spLocks/>
          </p:cNvSpPr>
          <p:nvPr/>
        </p:nvSpPr>
        <p:spPr>
          <a:xfrm>
            <a:off x="137255" y="1295793"/>
            <a:ext cx="11709001" cy="5212587"/>
          </a:xfrm>
          <a:prstGeom prst="rect">
            <a:avLst/>
          </a:prstGeom>
        </p:spPr>
        <p:txBody>
          <a:bodyPr vert="horz" lIns="0" tIns="0" rIns="0" bIns="0" rtlCol="0" anchor="t">
            <a:noAutofit/>
          </a:bodyPr>
          <a:lstStyle>
            <a:lvl1pPr algn="l" defTabSz="914400" rtl="0" eaLnBrk="1" latinLnBrk="0" hangingPunct="1">
              <a:spcBef>
                <a:spcPct val="0"/>
              </a:spcBef>
              <a:buNone/>
              <a:defRPr sz="3200" kern="1200">
                <a:solidFill>
                  <a:schemeClr val="bg1"/>
                </a:solidFill>
                <a:latin typeface="+mj-lt"/>
                <a:ea typeface="+mj-ea"/>
                <a:cs typeface="+mj-cs"/>
              </a:defRPr>
            </a:lvl1pPr>
          </a:lstStyle>
          <a:p>
            <a:pPr marL="342900" indent="-342900" algn="just">
              <a:lnSpc>
                <a:spcPct val="150000"/>
              </a:lnSpc>
              <a:spcBef>
                <a:spcPts val="600"/>
              </a:spcBef>
              <a:spcAft>
                <a:spcPts val="600"/>
              </a:spcAft>
              <a:buFont typeface="Wingdings" panose="05000000000000000000" pitchFamily="2" charset="2"/>
              <a:buChar char="Ø"/>
            </a:pPr>
            <a:r>
              <a:rPr lang="en-IN" sz="1800" dirty="0" smtClean="0">
                <a:solidFill>
                  <a:schemeClr val="tx1"/>
                </a:solidFill>
              </a:rPr>
              <a:t>Form </a:t>
            </a:r>
            <a:r>
              <a:rPr lang="en-IN" sz="1800" dirty="0">
                <a:solidFill>
                  <a:schemeClr val="tx1"/>
                </a:solidFill>
              </a:rPr>
              <a:t>GSTR 9C consists of following two parts:</a:t>
            </a:r>
          </a:p>
          <a:p>
            <a:pPr marL="800093" lvl="1" indent="-342900" algn="just">
              <a:lnSpc>
                <a:spcPct val="150000"/>
              </a:lnSpc>
              <a:spcBef>
                <a:spcPts val="600"/>
              </a:spcBef>
              <a:spcAft>
                <a:spcPts val="600"/>
              </a:spcAft>
              <a:buFont typeface="Arial" panose="020B0604020202020204" pitchFamily="34" charset="0"/>
              <a:buChar char="•"/>
            </a:pPr>
            <a:r>
              <a:rPr lang="en-IN" sz="1800" b="1" dirty="0"/>
              <a:t>Part A – Reconciliation between Annual return and Audited Financial statements of the auditee</a:t>
            </a:r>
          </a:p>
          <a:p>
            <a:pPr marL="1257289" lvl="2" indent="-342900" algn="just">
              <a:lnSpc>
                <a:spcPct val="150000"/>
              </a:lnSpc>
              <a:spcBef>
                <a:spcPts val="600"/>
              </a:spcBef>
              <a:spcAft>
                <a:spcPts val="600"/>
              </a:spcAft>
              <a:buFont typeface="Wingdings" panose="05000000000000000000" pitchFamily="2" charset="2"/>
              <a:buChar char="§"/>
            </a:pPr>
            <a:r>
              <a:rPr lang="en-IN" sz="1800" dirty="0"/>
              <a:t>This is not to be signed by auditee</a:t>
            </a:r>
          </a:p>
          <a:p>
            <a:pPr marL="1257289" lvl="2" indent="-342900" algn="just">
              <a:lnSpc>
                <a:spcPct val="150000"/>
              </a:lnSpc>
              <a:spcBef>
                <a:spcPts val="600"/>
              </a:spcBef>
              <a:spcAft>
                <a:spcPts val="600"/>
              </a:spcAft>
              <a:buFont typeface="Wingdings" panose="05000000000000000000" pitchFamily="2" charset="2"/>
              <a:buChar char="§"/>
            </a:pPr>
            <a:r>
              <a:rPr lang="en-IN" sz="1800" dirty="0"/>
              <a:t>This is to be signed only by the auditor</a:t>
            </a:r>
          </a:p>
          <a:p>
            <a:pPr marL="1257289" lvl="2" indent="-342900" algn="just">
              <a:lnSpc>
                <a:spcPct val="150000"/>
              </a:lnSpc>
              <a:spcBef>
                <a:spcPts val="600"/>
              </a:spcBef>
              <a:spcAft>
                <a:spcPts val="600"/>
              </a:spcAft>
              <a:buFont typeface="Wingdings" panose="05000000000000000000" pitchFamily="2" charset="2"/>
              <a:buChar char="§"/>
            </a:pPr>
            <a:r>
              <a:rPr lang="en-IN" sz="1800" dirty="0"/>
              <a:t>Auditor has to </a:t>
            </a:r>
            <a:r>
              <a:rPr lang="en-IN" sz="1800" b="1" dirty="0"/>
              <a:t>solemnly affirm</a:t>
            </a:r>
            <a:r>
              <a:rPr lang="en-IN" sz="1800" dirty="0"/>
              <a:t> that  information given therein is true and correct and nothing is </a:t>
            </a:r>
            <a:r>
              <a:rPr lang="en-IN" sz="1800" dirty="0" smtClean="0"/>
              <a:t>concealed</a:t>
            </a:r>
          </a:p>
          <a:p>
            <a:pPr marL="1257289" lvl="2" indent="-342900" algn="just">
              <a:lnSpc>
                <a:spcPct val="150000"/>
              </a:lnSpc>
              <a:spcBef>
                <a:spcPts val="600"/>
              </a:spcBef>
              <a:spcAft>
                <a:spcPts val="600"/>
              </a:spcAft>
              <a:buFont typeface="Wingdings" panose="05000000000000000000" pitchFamily="2" charset="2"/>
              <a:buChar char="§"/>
            </a:pPr>
            <a:r>
              <a:rPr lang="en-IN" sz="1800" dirty="0" smtClean="0"/>
              <a:t>Term </a:t>
            </a:r>
            <a:r>
              <a:rPr lang="en-IN" sz="1800" b="1" dirty="0"/>
              <a:t>solemnly affirm</a:t>
            </a:r>
            <a:r>
              <a:rPr lang="en-IN" sz="1800" dirty="0"/>
              <a:t> is a cause of concern for auditor</a:t>
            </a:r>
          </a:p>
          <a:p>
            <a:pPr marL="1257289" lvl="2" indent="-342900" algn="just">
              <a:lnSpc>
                <a:spcPct val="150000"/>
              </a:lnSpc>
              <a:spcBef>
                <a:spcPts val="600"/>
              </a:spcBef>
              <a:spcAft>
                <a:spcPts val="600"/>
              </a:spcAft>
              <a:buFont typeface="Wingdings" panose="05000000000000000000" pitchFamily="2" charset="2"/>
              <a:buChar char="§"/>
            </a:pPr>
            <a:r>
              <a:rPr lang="en-IN" sz="1800" dirty="0"/>
              <a:t>Heading of Part B suggests that above referred reconciliation is to be drawn up by auditor</a:t>
            </a:r>
          </a:p>
          <a:p>
            <a:pPr marL="1257289" lvl="2" indent="-342900" algn="just">
              <a:lnSpc>
                <a:spcPct val="150000"/>
              </a:lnSpc>
              <a:spcBef>
                <a:spcPts val="600"/>
              </a:spcBef>
              <a:spcAft>
                <a:spcPts val="600"/>
              </a:spcAft>
              <a:buFont typeface="Wingdings" panose="05000000000000000000" pitchFamily="2" charset="2"/>
              <a:buChar char="§"/>
            </a:pPr>
            <a:r>
              <a:rPr lang="en-IN" sz="1800" dirty="0"/>
              <a:t>Government intends to make auditor responsible for authentic and accurate compilation of reconciliation </a:t>
            </a:r>
            <a:r>
              <a:rPr lang="en-IN" sz="1800" dirty="0" smtClean="0"/>
              <a:t>statement</a:t>
            </a:r>
          </a:p>
          <a:p>
            <a:pPr lvl="2" algn="just">
              <a:spcBef>
                <a:spcPts val="400"/>
              </a:spcBef>
              <a:spcAft>
                <a:spcPts val="400"/>
              </a:spcAft>
            </a:pPr>
            <a:endParaRPr lang="en-IN" sz="1800" dirty="0">
              <a:latin typeface="+mj-lt"/>
              <a:ea typeface="+mj-ea"/>
              <a:cs typeface="+mj-cs"/>
            </a:endParaRPr>
          </a:p>
        </p:txBody>
      </p:sp>
      <p:sp>
        <p:nvSpPr>
          <p:cNvPr id="10" name="Title 1"/>
          <p:cNvSpPr>
            <a:spLocks noGrp="1"/>
          </p:cNvSpPr>
          <p:nvPr>
            <p:ph type="title"/>
          </p:nvPr>
        </p:nvSpPr>
        <p:spPr>
          <a:xfrm>
            <a:off x="312670" y="296224"/>
            <a:ext cx="8230313" cy="715965"/>
          </a:xfrm>
        </p:spPr>
        <p:txBody>
          <a:bodyPr/>
          <a:lstStyle/>
          <a:p>
            <a:r>
              <a:rPr lang="en-US" dirty="0" smtClean="0"/>
              <a:t>Audit and Form GSTR 9C - Basics</a:t>
            </a:r>
            <a:endParaRPr lang="en-US" dirty="0"/>
          </a:p>
        </p:txBody>
      </p:sp>
    </p:spTree>
    <p:extLst>
      <p:ext uri="{BB962C8B-B14F-4D97-AF65-F5344CB8AC3E}">
        <p14:creationId xmlns:p14="http://schemas.microsoft.com/office/powerpoint/2010/main" val="34473968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8260" y="1206114"/>
            <a:ext cx="11591364" cy="4911876"/>
          </a:xfrm>
        </p:spPr>
        <p:txBody>
          <a:bodyPr>
            <a:noAutofit/>
          </a:bodyPr>
          <a:lstStyle/>
          <a:p>
            <a:pPr marL="800093" lvl="1" indent="-342900" algn="just">
              <a:lnSpc>
                <a:spcPct val="150000"/>
              </a:lnSpc>
              <a:spcBef>
                <a:spcPts val="0"/>
              </a:spcBef>
              <a:buFont typeface="Arial" panose="020B0604020202020204" pitchFamily="34" charset="0"/>
              <a:buChar char="•"/>
            </a:pPr>
            <a:r>
              <a:rPr lang="en-IN" sz="1800" b="1" dirty="0"/>
              <a:t>Part B – prescribes format of certification to be issued by the auditor</a:t>
            </a:r>
          </a:p>
          <a:p>
            <a:pPr marL="1257289" lvl="2" indent="-342900" algn="just">
              <a:lnSpc>
                <a:spcPct val="150000"/>
              </a:lnSpc>
              <a:spcBef>
                <a:spcPts val="0"/>
              </a:spcBef>
              <a:buFont typeface="Wingdings" panose="05000000000000000000" pitchFamily="2" charset="2"/>
              <a:buChar char="§"/>
            </a:pPr>
            <a:r>
              <a:rPr lang="en-IN" sz="1800" dirty="0"/>
              <a:t>Two different formats of certification:</a:t>
            </a:r>
          </a:p>
          <a:p>
            <a:pPr marL="1714482" lvl="3" indent="-342900" algn="just">
              <a:lnSpc>
                <a:spcPct val="150000"/>
              </a:lnSpc>
              <a:spcBef>
                <a:spcPts val="0"/>
              </a:spcBef>
              <a:buFont typeface="Wingdings" panose="05000000000000000000" pitchFamily="2" charset="2"/>
              <a:buChar char="§"/>
            </a:pPr>
            <a:r>
              <a:rPr lang="en-IN" sz="1800" dirty="0"/>
              <a:t>One where statutory audit and GST audit is done by the same Chartered Accountant </a:t>
            </a:r>
          </a:p>
          <a:p>
            <a:pPr marL="1714482" lvl="3" indent="-342900" algn="just">
              <a:lnSpc>
                <a:spcPct val="150000"/>
              </a:lnSpc>
              <a:spcBef>
                <a:spcPts val="0"/>
              </a:spcBef>
              <a:buFont typeface="Wingdings" panose="05000000000000000000" pitchFamily="2" charset="2"/>
              <a:buChar char="§"/>
            </a:pPr>
            <a:r>
              <a:rPr lang="en-IN" sz="1800" dirty="0"/>
              <a:t>Other where statutory audit and GST audit is done by two different auditors</a:t>
            </a:r>
          </a:p>
          <a:p>
            <a:pPr marL="1257289" lvl="2" indent="-342900" algn="just">
              <a:lnSpc>
                <a:spcPct val="150000"/>
              </a:lnSpc>
              <a:spcBef>
                <a:spcPts val="0"/>
              </a:spcBef>
              <a:buFont typeface="Wingdings" panose="05000000000000000000" pitchFamily="2" charset="2"/>
              <a:buChar char="§"/>
            </a:pPr>
            <a:r>
              <a:rPr lang="en-IN" sz="1800" dirty="0"/>
              <a:t>Auditor is required to confirm that particulars given in form GSTR 9C are true and correct</a:t>
            </a:r>
          </a:p>
          <a:p>
            <a:pPr marL="342900" lvl="0" indent="-342900" algn="just" defTabSz="914389">
              <a:lnSpc>
                <a:spcPct val="150000"/>
              </a:lnSpc>
              <a:spcBef>
                <a:spcPts val="0"/>
              </a:spcBef>
              <a:buFont typeface="Wingdings" panose="05000000000000000000" pitchFamily="2" charset="2"/>
              <a:buChar char="Ø"/>
            </a:pPr>
            <a:r>
              <a:rPr lang="en-IN" dirty="0"/>
              <a:t>Whose responsibility to compile the reconciliation in Form GSTR 9C? Prescribed heading of above certificates read as under:</a:t>
            </a:r>
          </a:p>
          <a:p>
            <a:pPr marL="800093" lvl="1" indent="-342900" algn="just">
              <a:lnSpc>
                <a:spcPct val="150000"/>
              </a:lnSpc>
              <a:spcBef>
                <a:spcPts val="0"/>
              </a:spcBef>
              <a:buFont typeface="Wingdings" panose="05000000000000000000" pitchFamily="2" charset="2"/>
              <a:buChar char="§"/>
            </a:pPr>
            <a:r>
              <a:rPr lang="en-IN" sz="1800" dirty="0"/>
              <a:t>	“Certification in cases where the reconciliation statement is drawn up by the person who has conducted </a:t>
            </a:r>
            <a:r>
              <a:rPr lang="en-IN" sz="1800" dirty="0" smtClean="0"/>
              <a:t>the </a:t>
            </a:r>
            <a:r>
              <a:rPr lang="en-IN" sz="1800" dirty="0"/>
              <a:t>audit”; or</a:t>
            </a:r>
          </a:p>
          <a:p>
            <a:pPr marL="800093" lvl="1" indent="-342900" algn="just">
              <a:lnSpc>
                <a:spcPct val="150000"/>
              </a:lnSpc>
              <a:spcBef>
                <a:spcPts val="0"/>
              </a:spcBef>
              <a:buFont typeface="Wingdings" panose="05000000000000000000" pitchFamily="2" charset="2"/>
              <a:buChar char="§"/>
            </a:pPr>
            <a:r>
              <a:rPr lang="en-IN" sz="1800" dirty="0"/>
              <a:t>	“Certification in cases where the reconciliation statement is drawn up by a person other than person who </a:t>
            </a:r>
            <a:r>
              <a:rPr lang="en-IN" sz="1800" dirty="0" smtClean="0"/>
              <a:t>has </a:t>
            </a:r>
            <a:r>
              <a:rPr lang="en-IN" sz="1800" dirty="0"/>
              <a:t>conducted the audit</a:t>
            </a:r>
            <a:r>
              <a:rPr lang="en-IN" sz="1800" dirty="0" smtClean="0"/>
              <a:t>”</a:t>
            </a:r>
          </a:p>
          <a:p>
            <a:pPr marL="800093" lvl="1" indent="-342900" algn="just">
              <a:lnSpc>
                <a:spcPct val="150000"/>
              </a:lnSpc>
              <a:spcBef>
                <a:spcPts val="0"/>
              </a:spcBef>
              <a:buFont typeface="Wingdings" panose="05000000000000000000" pitchFamily="2" charset="2"/>
              <a:buChar char="§"/>
            </a:pPr>
            <a:r>
              <a:rPr lang="en-IN" sz="1800" dirty="0" smtClean="0"/>
              <a:t>Verification clause (to be signed by Assessee) of Form 9C clearly states that Reconciliation statement in Form GSTR 9C</a:t>
            </a:r>
            <a:endParaRPr lang="en-IN" sz="1800" dirty="0"/>
          </a:p>
          <a:p>
            <a:endParaRPr lang="en-US" dirty="0"/>
          </a:p>
        </p:txBody>
      </p:sp>
      <p:sp>
        <p:nvSpPr>
          <p:cNvPr id="4" name="Footer Placeholder 3"/>
          <p:cNvSpPr>
            <a:spLocks noGrp="1"/>
          </p:cNvSpPr>
          <p:nvPr>
            <p:ph type="ftr" sz="quarter" idx="3"/>
          </p:nvPr>
        </p:nvSpPr>
        <p:spPr/>
        <p:txBody>
          <a:bodyPr/>
          <a:lstStyle/>
          <a:p>
            <a:r>
              <a:rPr lang="en-US" smtClean="0"/>
              <a:t>CA Naresh Sheth</a:t>
            </a:r>
            <a:endParaRPr lang="en-US" dirty="0"/>
          </a:p>
        </p:txBody>
      </p:sp>
      <p:sp>
        <p:nvSpPr>
          <p:cNvPr id="5" name="Slide Number Placeholder 4"/>
          <p:cNvSpPr>
            <a:spLocks noGrp="1"/>
          </p:cNvSpPr>
          <p:nvPr>
            <p:ph type="sldNum" sz="quarter" idx="4"/>
          </p:nvPr>
        </p:nvSpPr>
        <p:spPr/>
        <p:txBody>
          <a:bodyPr/>
          <a:lstStyle/>
          <a:p>
            <a:fld id="{4C8C3E51-1EAE-4164-AD04-4563D0520E64}" type="slidenum">
              <a:rPr lang="en-US" smtClean="0"/>
              <a:pPr/>
              <a:t>13</a:t>
            </a:fld>
            <a:endParaRPr lang="en-US" dirty="0"/>
          </a:p>
        </p:txBody>
      </p:sp>
      <p:sp>
        <p:nvSpPr>
          <p:cNvPr id="6" name="Date Placeholder 5"/>
          <p:cNvSpPr>
            <a:spLocks noGrp="1"/>
          </p:cNvSpPr>
          <p:nvPr>
            <p:ph type="dt" sz="half" idx="10"/>
          </p:nvPr>
        </p:nvSpPr>
        <p:spPr/>
        <p:txBody>
          <a:bodyPr/>
          <a:lstStyle/>
          <a:p>
            <a:pPr>
              <a:defRPr/>
            </a:pPr>
            <a:r>
              <a:rPr lang="en-US" smtClean="0"/>
              <a:t>May 25, 2019</a:t>
            </a:r>
            <a:endParaRPr lang="en-US" dirty="0"/>
          </a:p>
        </p:txBody>
      </p:sp>
      <p:sp>
        <p:nvSpPr>
          <p:cNvPr id="10" name="Title 1"/>
          <p:cNvSpPr>
            <a:spLocks noGrp="1"/>
          </p:cNvSpPr>
          <p:nvPr>
            <p:ph type="title"/>
          </p:nvPr>
        </p:nvSpPr>
        <p:spPr>
          <a:xfrm>
            <a:off x="312670" y="296224"/>
            <a:ext cx="8230313" cy="715965"/>
          </a:xfrm>
        </p:spPr>
        <p:txBody>
          <a:bodyPr/>
          <a:lstStyle/>
          <a:p>
            <a:r>
              <a:rPr lang="en-US" dirty="0" smtClean="0"/>
              <a:t>Audit and Form GSTR 9C - Basics</a:t>
            </a:r>
            <a:endParaRPr lang="en-US" dirty="0"/>
          </a:p>
        </p:txBody>
      </p:sp>
    </p:spTree>
    <p:extLst>
      <p:ext uri="{BB962C8B-B14F-4D97-AF65-F5344CB8AC3E}">
        <p14:creationId xmlns:p14="http://schemas.microsoft.com/office/powerpoint/2010/main" val="12302842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 No. GSTR 9C – Broad Structure</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72129921"/>
              </p:ext>
            </p:extLst>
          </p:nvPr>
        </p:nvGraphicFramePr>
        <p:xfrm>
          <a:off x="457200" y="1423996"/>
          <a:ext cx="10972800" cy="4983480"/>
        </p:xfrm>
        <a:graphic>
          <a:graphicData uri="http://schemas.openxmlformats.org/drawingml/2006/table">
            <a:tbl>
              <a:tblPr firstRow="1" bandRow="1">
                <a:tableStyleId>{E8B1032C-EA38-4F05-BA0D-38AFFFC7BED3}</a:tableStyleId>
              </a:tblPr>
              <a:tblGrid>
                <a:gridCol w="3375546">
                  <a:extLst>
                    <a:ext uri="{9D8B030D-6E8A-4147-A177-3AD203B41FA5}">
                      <a16:colId xmlns:a16="http://schemas.microsoft.com/office/drawing/2014/main" val="1023321404"/>
                    </a:ext>
                  </a:extLst>
                </a:gridCol>
                <a:gridCol w="7597254">
                  <a:extLst>
                    <a:ext uri="{9D8B030D-6E8A-4147-A177-3AD203B41FA5}">
                      <a16:colId xmlns:a16="http://schemas.microsoft.com/office/drawing/2014/main" val="2335955060"/>
                    </a:ext>
                  </a:extLst>
                </a:gridCol>
              </a:tblGrid>
              <a:tr h="2811440">
                <a:tc>
                  <a:txBody>
                    <a:bodyPr/>
                    <a:lstStyle/>
                    <a:p>
                      <a:pPr>
                        <a:lnSpc>
                          <a:spcPct val="150000"/>
                        </a:lnSpc>
                        <a:spcBef>
                          <a:spcPts val="500"/>
                        </a:spcBef>
                        <a:spcAft>
                          <a:spcPts val="500"/>
                        </a:spcAft>
                      </a:pPr>
                      <a:r>
                        <a:rPr lang="en-US" b="1" dirty="0" smtClean="0"/>
                        <a:t>Part “A”</a:t>
                      </a:r>
                      <a:r>
                        <a:rPr lang="en-US" b="0" dirty="0" smtClean="0"/>
                        <a:t> – Solemnly</a:t>
                      </a:r>
                      <a:r>
                        <a:rPr lang="en-US" b="0" baseline="0" dirty="0" smtClean="0"/>
                        <a:t> affirmation and declaration by Auditor that information is True and Correct and nothing has been concealed </a:t>
                      </a:r>
                      <a:endParaRPr lang="en-US" b="0" dirty="0"/>
                    </a:p>
                  </a:txBody>
                  <a:tcPr/>
                </a:tc>
                <a:tc>
                  <a:txBody>
                    <a:bodyPr/>
                    <a:lstStyle/>
                    <a:p>
                      <a:r>
                        <a:rPr lang="en-US" b="0" u="sng" dirty="0" smtClean="0"/>
                        <a:t>Reconciliations</a:t>
                      </a:r>
                      <a:r>
                        <a:rPr lang="en-US" b="0" u="sng" baseline="0" dirty="0" smtClean="0"/>
                        <a:t> of:</a:t>
                      </a:r>
                      <a:r>
                        <a:rPr lang="en-US" b="0" baseline="0" dirty="0" smtClean="0"/>
                        <a:t> </a:t>
                      </a:r>
                    </a:p>
                    <a:p>
                      <a:pPr marL="285750" indent="-285750">
                        <a:buFont typeface="Arial" panose="020B0604020202020204" pitchFamily="34" charset="0"/>
                        <a:buChar char="•"/>
                      </a:pPr>
                      <a:r>
                        <a:rPr lang="en-US" b="0" baseline="0" dirty="0" smtClean="0"/>
                        <a:t>Turnover as per Financial Statements and Annual Return</a:t>
                      </a:r>
                    </a:p>
                    <a:p>
                      <a:pPr marL="285750" indent="-285750">
                        <a:buFont typeface="Arial" panose="020B0604020202020204" pitchFamily="34" charset="0"/>
                        <a:buChar char="•"/>
                      </a:pPr>
                      <a:r>
                        <a:rPr lang="en-US" b="0" baseline="0" dirty="0" smtClean="0"/>
                        <a:t>Annual Taxable Turnover with Annual Return</a:t>
                      </a:r>
                    </a:p>
                    <a:p>
                      <a:pPr marL="285750" indent="-285750">
                        <a:buFont typeface="Arial" panose="020B0604020202020204" pitchFamily="34" charset="0"/>
                        <a:buChar char="•"/>
                      </a:pPr>
                      <a:r>
                        <a:rPr lang="en-US" b="0" baseline="0" dirty="0" smtClean="0"/>
                        <a:t>Rate wise Tax liability payable and actual tax paid</a:t>
                      </a:r>
                    </a:p>
                    <a:p>
                      <a:pPr marL="285750" indent="-285750">
                        <a:buFont typeface="Arial" panose="020B0604020202020204" pitchFamily="34" charset="0"/>
                        <a:buChar char="•"/>
                      </a:pPr>
                      <a:r>
                        <a:rPr lang="en-US" b="0" baseline="0" dirty="0" smtClean="0"/>
                        <a:t>Input Tax Credit as per Annual Return and Books of Account</a:t>
                      </a:r>
                    </a:p>
                    <a:p>
                      <a:pPr marL="285750" indent="-285750">
                        <a:buFont typeface="Arial" panose="020B0604020202020204" pitchFamily="34" charset="0"/>
                        <a:buChar char="•"/>
                      </a:pPr>
                      <a:r>
                        <a:rPr lang="en-US" b="0" baseline="0" dirty="0" smtClean="0"/>
                        <a:t>Additional amount payable but not paid (derived on the basis of unreconciled items)</a:t>
                      </a:r>
                    </a:p>
                    <a:p>
                      <a:pPr marL="285750" indent="-285750">
                        <a:buFont typeface="Arial" panose="020B0604020202020204" pitchFamily="34" charset="0"/>
                        <a:buChar char="•"/>
                      </a:pPr>
                      <a:endParaRPr lang="en-US" b="0" baseline="0" dirty="0" smtClean="0"/>
                    </a:p>
                    <a:p>
                      <a:pPr marL="0" indent="0">
                        <a:buFont typeface="Arial" panose="020B0604020202020204" pitchFamily="34" charset="0"/>
                        <a:buNone/>
                      </a:pPr>
                      <a:r>
                        <a:rPr lang="en-US" b="0" baseline="0" dirty="0" smtClean="0"/>
                        <a:t>Auditors recommendation on additional liability due to non- reconciliation</a:t>
                      </a:r>
                    </a:p>
                  </a:txBody>
                  <a:tcPr/>
                </a:tc>
                <a:extLst>
                  <a:ext uri="{0D108BD9-81ED-4DB2-BD59-A6C34878D82A}">
                    <a16:rowId xmlns:a16="http://schemas.microsoft.com/office/drawing/2014/main" val="1947397580"/>
                  </a:ext>
                </a:extLst>
              </a:tr>
              <a:tr h="1473958">
                <a:tc>
                  <a:txBody>
                    <a:bodyPr/>
                    <a:lstStyle/>
                    <a:p>
                      <a:pPr>
                        <a:lnSpc>
                          <a:spcPct val="150000"/>
                        </a:lnSpc>
                        <a:spcBef>
                          <a:spcPts val="600"/>
                        </a:spcBef>
                        <a:spcAft>
                          <a:spcPts val="600"/>
                        </a:spcAft>
                      </a:pPr>
                      <a:r>
                        <a:rPr lang="en-US" b="1" dirty="0" smtClean="0"/>
                        <a:t>Part</a:t>
                      </a:r>
                      <a:r>
                        <a:rPr lang="en-US" b="1" baseline="0" dirty="0" smtClean="0"/>
                        <a:t> “B1”</a:t>
                      </a:r>
                      <a:r>
                        <a:rPr lang="en-US" baseline="0" dirty="0" smtClean="0"/>
                        <a:t> – Certification by GST Auditor where Statutory Auditor and GST Auditory  (compiling Form no. 9C) is same   </a:t>
                      </a:r>
                      <a:endParaRPr lang="en-US" dirty="0"/>
                    </a:p>
                  </a:txBody>
                  <a:tcPr/>
                </a:tc>
                <a:tc>
                  <a:txBody>
                    <a:bodyPr/>
                    <a:lstStyle/>
                    <a:p>
                      <a:pPr marL="0" indent="0">
                        <a:buFont typeface="Arial" panose="020B0604020202020204" pitchFamily="34" charset="0"/>
                        <a:buNone/>
                      </a:pPr>
                      <a:r>
                        <a:rPr lang="en-US" u="sng" dirty="0" smtClean="0"/>
                        <a:t>Confirmation</a:t>
                      </a:r>
                      <a:r>
                        <a:rPr lang="en-US" u="sng" baseline="0" dirty="0" smtClean="0"/>
                        <a:t> to be given by GST Auditor:</a:t>
                      </a:r>
                    </a:p>
                    <a:p>
                      <a:pPr marL="285750" indent="-285750">
                        <a:buFont typeface="Arial" panose="020B0604020202020204" pitchFamily="34" charset="0"/>
                        <a:buChar char="•"/>
                      </a:pPr>
                      <a:r>
                        <a:rPr lang="en-US" u="none" baseline="0" dirty="0" smtClean="0"/>
                        <a:t>They have audited accounts</a:t>
                      </a:r>
                    </a:p>
                    <a:p>
                      <a:pPr marL="285750" indent="-285750">
                        <a:buFont typeface="Arial" panose="020B0604020202020204" pitchFamily="34" charset="0"/>
                        <a:buChar char="•"/>
                      </a:pPr>
                      <a:r>
                        <a:rPr lang="en-US" u="none" baseline="0" dirty="0" smtClean="0"/>
                        <a:t>Whether proper accounts, records, documents as per GST Law and rules are maintained or not</a:t>
                      </a:r>
                    </a:p>
                    <a:p>
                      <a:pPr marL="285750" indent="-285750">
                        <a:buFont typeface="Arial" panose="020B0604020202020204" pitchFamily="34" charset="0"/>
                        <a:buChar char="•"/>
                      </a:pPr>
                      <a:r>
                        <a:rPr lang="en-US" u="none" baseline="0" dirty="0" smtClean="0"/>
                        <a:t>Report the books, records and documents not maintained</a:t>
                      </a:r>
                    </a:p>
                    <a:p>
                      <a:pPr marL="285750" indent="-285750">
                        <a:buFont typeface="Arial" panose="020B0604020202020204" pitchFamily="34" charset="0"/>
                        <a:buChar char="•"/>
                      </a:pPr>
                      <a:r>
                        <a:rPr lang="en-US" u="none" baseline="0" dirty="0" smtClean="0"/>
                        <a:t>Financial statements are in accordance with the books of accounts</a:t>
                      </a:r>
                    </a:p>
                    <a:p>
                      <a:pPr marL="285750" indent="-285750">
                        <a:buFont typeface="Arial" panose="020B0604020202020204" pitchFamily="34" charset="0"/>
                        <a:buChar char="•"/>
                      </a:pPr>
                      <a:r>
                        <a:rPr lang="en-US" u="none" baseline="0" dirty="0" smtClean="0"/>
                        <a:t>Particulars given in GSTR 9C is True and Correct</a:t>
                      </a:r>
                      <a:endParaRPr lang="en-US" u="none" dirty="0"/>
                    </a:p>
                  </a:txBody>
                  <a:tcPr/>
                </a:tc>
                <a:extLst>
                  <a:ext uri="{0D108BD9-81ED-4DB2-BD59-A6C34878D82A}">
                    <a16:rowId xmlns:a16="http://schemas.microsoft.com/office/drawing/2014/main" val="914864509"/>
                  </a:ext>
                </a:extLst>
              </a:tr>
            </a:tbl>
          </a:graphicData>
        </a:graphic>
      </p:graphicFrame>
      <p:sp>
        <p:nvSpPr>
          <p:cNvPr id="4" name="Footer Placeholder 3"/>
          <p:cNvSpPr>
            <a:spLocks noGrp="1"/>
          </p:cNvSpPr>
          <p:nvPr>
            <p:ph type="ftr" sz="quarter" idx="3"/>
          </p:nvPr>
        </p:nvSpPr>
        <p:spPr/>
        <p:txBody>
          <a:bodyPr/>
          <a:lstStyle/>
          <a:p>
            <a:r>
              <a:rPr lang="en-US" dirty="0" smtClean="0"/>
              <a:t>CA Naresh Sheth</a:t>
            </a:r>
            <a:endParaRPr lang="en-US" dirty="0"/>
          </a:p>
        </p:txBody>
      </p:sp>
      <p:sp>
        <p:nvSpPr>
          <p:cNvPr id="5" name="Slide Number Placeholder 4"/>
          <p:cNvSpPr>
            <a:spLocks noGrp="1"/>
          </p:cNvSpPr>
          <p:nvPr>
            <p:ph type="sldNum" sz="quarter" idx="4"/>
          </p:nvPr>
        </p:nvSpPr>
        <p:spPr/>
        <p:txBody>
          <a:bodyPr/>
          <a:lstStyle/>
          <a:p>
            <a:fld id="{4C8C3E51-1EAE-4164-AD04-4563D0520E64}" type="slidenum">
              <a:rPr lang="en-US" smtClean="0"/>
              <a:pPr/>
              <a:t>14</a:t>
            </a:fld>
            <a:endParaRPr lang="en-US" dirty="0"/>
          </a:p>
        </p:txBody>
      </p:sp>
      <p:sp>
        <p:nvSpPr>
          <p:cNvPr id="6" name="Date Placeholder 5"/>
          <p:cNvSpPr>
            <a:spLocks noGrp="1"/>
          </p:cNvSpPr>
          <p:nvPr>
            <p:ph type="dt" sz="half" idx="10"/>
          </p:nvPr>
        </p:nvSpPr>
        <p:spPr/>
        <p:txBody>
          <a:bodyPr/>
          <a:lstStyle/>
          <a:p>
            <a:pPr>
              <a:defRPr/>
            </a:pPr>
            <a:r>
              <a:rPr lang="en-US" dirty="0" smtClean="0"/>
              <a:t>May 25, 2019</a:t>
            </a:r>
            <a:endParaRPr lang="en-US" dirty="0"/>
          </a:p>
        </p:txBody>
      </p:sp>
    </p:spTree>
    <p:extLst>
      <p:ext uri="{BB962C8B-B14F-4D97-AF65-F5344CB8AC3E}">
        <p14:creationId xmlns:p14="http://schemas.microsoft.com/office/powerpoint/2010/main" val="2366071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 No. GSTR 9C – Broad Structure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796123"/>
              </p:ext>
            </p:extLst>
          </p:nvPr>
        </p:nvGraphicFramePr>
        <p:xfrm>
          <a:off x="609600" y="1828799"/>
          <a:ext cx="10972800" cy="3246120"/>
        </p:xfrm>
        <a:graphic>
          <a:graphicData uri="http://schemas.openxmlformats.org/drawingml/2006/table">
            <a:tbl>
              <a:tblPr firstRow="1" bandRow="1">
                <a:tableStyleId>{E8B1032C-EA38-4F05-BA0D-38AFFFC7BED3}</a:tableStyleId>
              </a:tblPr>
              <a:tblGrid>
                <a:gridCol w="3184478">
                  <a:extLst>
                    <a:ext uri="{9D8B030D-6E8A-4147-A177-3AD203B41FA5}">
                      <a16:colId xmlns:a16="http://schemas.microsoft.com/office/drawing/2014/main" val="3155344414"/>
                    </a:ext>
                  </a:extLst>
                </a:gridCol>
                <a:gridCol w="7788322">
                  <a:extLst>
                    <a:ext uri="{9D8B030D-6E8A-4147-A177-3AD203B41FA5}">
                      <a16:colId xmlns:a16="http://schemas.microsoft.com/office/drawing/2014/main" val="3680713016"/>
                    </a:ext>
                  </a:extLst>
                </a:gridCol>
              </a:tblGrid>
              <a:tr h="2947917">
                <a:tc>
                  <a:txBody>
                    <a:bodyPr/>
                    <a:lstStyle/>
                    <a:p>
                      <a:pPr>
                        <a:lnSpc>
                          <a:spcPct val="150000"/>
                        </a:lnSpc>
                      </a:pPr>
                      <a:r>
                        <a:rPr lang="en-US" dirty="0" smtClean="0"/>
                        <a:t>Part “B2” – </a:t>
                      </a:r>
                      <a:r>
                        <a:rPr lang="en-US" b="0" dirty="0" smtClean="0"/>
                        <a:t>where the</a:t>
                      </a:r>
                      <a:r>
                        <a:rPr lang="en-US" b="0" baseline="0" dirty="0" smtClean="0"/>
                        <a:t> Statutory Auditor and GST Auditor (compiling GSTR 9C) are different</a:t>
                      </a:r>
                      <a:endParaRPr lang="en-US" dirty="0"/>
                    </a:p>
                  </a:txBody>
                  <a:tcPr/>
                </a:tc>
                <a:tc>
                  <a:txBody>
                    <a:bodyPr/>
                    <a:lstStyle/>
                    <a:p>
                      <a:pPr marL="0" indent="0">
                        <a:buFont typeface="Arial" panose="020B0604020202020204" pitchFamily="34" charset="0"/>
                        <a:buNone/>
                      </a:pPr>
                      <a:r>
                        <a:rPr lang="en-US" b="0" u="sng" dirty="0" smtClean="0"/>
                        <a:t>Information</a:t>
                      </a:r>
                      <a:r>
                        <a:rPr lang="en-US" b="0" u="sng" baseline="0" dirty="0" smtClean="0"/>
                        <a:t>/ Confirmation to be given by GST Auditor:</a:t>
                      </a:r>
                      <a:endParaRPr lang="en-US" b="0" u="sng" dirty="0" smtClean="0"/>
                    </a:p>
                    <a:p>
                      <a:pPr marL="285750" indent="-285750">
                        <a:lnSpc>
                          <a:spcPct val="150000"/>
                        </a:lnSpc>
                        <a:buFont typeface="Arial" panose="020B0604020202020204" pitchFamily="34" charset="0"/>
                        <a:buChar char="•"/>
                      </a:pPr>
                      <a:r>
                        <a:rPr lang="en-US" b="0" dirty="0" smtClean="0"/>
                        <a:t>Name</a:t>
                      </a:r>
                      <a:r>
                        <a:rPr lang="en-US" b="0" baseline="0" dirty="0" smtClean="0"/>
                        <a:t> and Address of the person who has audited the accounts</a:t>
                      </a:r>
                    </a:p>
                    <a:p>
                      <a:pPr marL="285750" indent="-285750">
                        <a:lnSpc>
                          <a:spcPct val="150000"/>
                        </a:lnSpc>
                        <a:buFont typeface="Arial" panose="020B0604020202020204" pitchFamily="34" charset="0"/>
                        <a:buChar char="•"/>
                      </a:pPr>
                      <a:r>
                        <a:rPr lang="en-US" b="0" u="none" baseline="0" dirty="0" smtClean="0"/>
                        <a:t>Whether proper accounts, records, documents as per GST Law and rules are maintained or not</a:t>
                      </a:r>
                    </a:p>
                    <a:p>
                      <a:pPr marL="285750" indent="-285750">
                        <a:lnSpc>
                          <a:spcPct val="150000"/>
                        </a:lnSpc>
                        <a:buFont typeface="Arial" panose="020B0604020202020204" pitchFamily="34" charset="0"/>
                        <a:buChar char="•"/>
                      </a:pPr>
                      <a:r>
                        <a:rPr lang="en-US" b="0" u="none" baseline="0" dirty="0" smtClean="0"/>
                        <a:t>Report the books, records and documents not maintained</a:t>
                      </a:r>
                    </a:p>
                    <a:p>
                      <a:pPr marL="285750" indent="-285750">
                        <a:lnSpc>
                          <a:spcPct val="150000"/>
                        </a:lnSpc>
                        <a:buFont typeface="Arial" panose="020B0604020202020204" pitchFamily="34" charset="0"/>
                        <a:buChar char="•"/>
                      </a:pPr>
                      <a:r>
                        <a:rPr lang="en-US" b="0" u="none" baseline="0" dirty="0" smtClean="0"/>
                        <a:t>Financial statements are in accordance with the books of accounts</a:t>
                      </a:r>
                    </a:p>
                    <a:p>
                      <a:pPr marL="285750" indent="-285750">
                        <a:lnSpc>
                          <a:spcPct val="150000"/>
                        </a:lnSpc>
                        <a:buFont typeface="Arial" panose="020B0604020202020204" pitchFamily="34" charset="0"/>
                        <a:buChar char="•"/>
                      </a:pPr>
                      <a:r>
                        <a:rPr lang="en-US" b="0" u="none" baseline="0" dirty="0" smtClean="0"/>
                        <a:t>Particulars given in GSTR 9C is True and Correct</a:t>
                      </a:r>
                      <a:endParaRPr lang="en-US" b="0" u="none" dirty="0" smtClean="0"/>
                    </a:p>
                    <a:p>
                      <a:pPr marL="285750" indent="-285750">
                        <a:lnSpc>
                          <a:spcPct val="150000"/>
                        </a:lnSpc>
                        <a:buFont typeface="Arial" panose="020B0604020202020204" pitchFamily="34" charset="0"/>
                        <a:buChar char="•"/>
                      </a:pPr>
                      <a:endParaRPr lang="en-US" b="0" dirty="0"/>
                    </a:p>
                  </a:txBody>
                  <a:tcPr/>
                </a:tc>
                <a:extLst>
                  <a:ext uri="{0D108BD9-81ED-4DB2-BD59-A6C34878D82A}">
                    <a16:rowId xmlns:a16="http://schemas.microsoft.com/office/drawing/2014/main" val="74282015"/>
                  </a:ext>
                </a:extLst>
              </a:tr>
            </a:tbl>
          </a:graphicData>
        </a:graphic>
      </p:graphicFrame>
      <p:sp>
        <p:nvSpPr>
          <p:cNvPr id="4" name="Footer Placeholder 3"/>
          <p:cNvSpPr>
            <a:spLocks noGrp="1"/>
          </p:cNvSpPr>
          <p:nvPr>
            <p:ph type="ftr" sz="quarter" idx="3"/>
          </p:nvPr>
        </p:nvSpPr>
        <p:spPr/>
        <p:txBody>
          <a:bodyPr/>
          <a:lstStyle/>
          <a:p>
            <a:r>
              <a:rPr lang="en-US" smtClean="0"/>
              <a:t>CA Naresh Sheth</a:t>
            </a:r>
            <a:endParaRPr lang="en-US" dirty="0"/>
          </a:p>
        </p:txBody>
      </p:sp>
      <p:sp>
        <p:nvSpPr>
          <p:cNvPr id="5" name="Slide Number Placeholder 4"/>
          <p:cNvSpPr>
            <a:spLocks noGrp="1"/>
          </p:cNvSpPr>
          <p:nvPr>
            <p:ph type="sldNum" sz="quarter" idx="4"/>
          </p:nvPr>
        </p:nvSpPr>
        <p:spPr/>
        <p:txBody>
          <a:bodyPr/>
          <a:lstStyle/>
          <a:p>
            <a:fld id="{4C8C3E51-1EAE-4164-AD04-4563D0520E64}" type="slidenum">
              <a:rPr lang="en-US" smtClean="0"/>
              <a:pPr/>
              <a:t>15</a:t>
            </a:fld>
            <a:endParaRPr lang="en-US" dirty="0"/>
          </a:p>
        </p:txBody>
      </p:sp>
      <p:sp>
        <p:nvSpPr>
          <p:cNvPr id="6" name="Date Placeholder 5"/>
          <p:cNvSpPr>
            <a:spLocks noGrp="1"/>
          </p:cNvSpPr>
          <p:nvPr>
            <p:ph type="dt" sz="half" idx="10"/>
          </p:nvPr>
        </p:nvSpPr>
        <p:spPr/>
        <p:txBody>
          <a:bodyPr/>
          <a:lstStyle/>
          <a:p>
            <a:pPr>
              <a:defRPr/>
            </a:pPr>
            <a:r>
              <a:rPr lang="en-US" smtClean="0"/>
              <a:t>May 25, 2019</a:t>
            </a:r>
            <a:endParaRPr lang="en-US" dirty="0"/>
          </a:p>
        </p:txBody>
      </p:sp>
    </p:spTree>
    <p:extLst>
      <p:ext uri="{BB962C8B-B14F-4D97-AF65-F5344CB8AC3E}">
        <p14:creationId xmlns:p14="http://schemas.microsoft.com/office/powerpoint/2010/main" val="1853289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 Naresh Sheth</a:t>
            </a:r>
            <a:endParaRPr lang="en-US" dirty="0"/>
          </a:p>
        </p:txBody>
      </p:sp>
      <p:sp>
        <p:nvSpPr>
          <p:cNvPr id="4" name="Slide Number Placeholder 3"/>
          <p:cNvSpPr>
            <a:spLocks noGrp="1"/>
          </p:cNvSpPr>
          <p:nvPr>
            <p:ph type="sldNum" sz="quarter" idx="12"/>
          </p:nvPr>
        </p:nvSpPr>
        <p:spPr>
          <a:xfrm>
            <a:off x="8737605" y="6356359"/>
            <a:ext cx="2920996" cy="365123"/>
          </a:xfrm>
        </p:spPr>
        <p:txBody>
          <a:bodyPr/>
          <a:lstStyle/>
          <a:p>
            <a:fld id="{4C8C3E51-1EAE-4164-AD04-4563D0520E64}" type="slidenum">
              <a:rPr lang="en-US" smtClean="0"/>
              <a:pPr/>
              <a:t>16</a:t>
            </a:fld>
            <a:endParaRPr lang="en-US" dirty="0"/>
          </a:p>
        </p:txBody>
      </p:sp>
      <p:sp>
        <p:nvSpPr>
          <p:cNvPr id="5" name="Title 4"/>
          <p:cNvSpPr>
            <a:spLocks noGrp="1"/>
          </p:cNvSpPr>
          <p:nvPr>
            <p:ph type="title"/>
          </p:nvPr>
        </p:nvSpPr>
        <p:spPr/>
        <p:txBody>
          <a:bodyPr/>
          <a:lstStyle/>
          <a:p>
            <a:r>
              <a:rPr lang="en-US" dirty="0" smtClean="0"/>
              <a:t>Technical guide of ICAI and its relevance</a:t>
            </a:r>
            <a:endParaRPr lang="en-US" dirty="0"/>
          </a:p>
        </p:txBody>
      </p:sp>
      <p:sp>
        <p:nvSpPr>
          <p:cNvPr id="6"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19867155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343" y="234295"/>
            <a:ext cx="8749552" cy="715965"/>
          </a:xfrm>
        </p:spPr>
        <p:txBody>
          <a:bodyPr>
            <a:normAutofit/>
          </a:bodyPr>
          <a:lstStyle/>
          <a:p>
            <a:r>
              <a:rPr lang="en-IN" dirty="0" smtClean="0"/>
              <a:t>Relevance of Technical Guide of ICAI</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17</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3" name="TextBox 2"/>
          <p:cNvSpPr txBox="1"/>
          <p:nvPr/>
        </p:nvSpPr>
        <p:spPr>
          <a:xfrm>
            <a:off x="206190" y="1337788"/>
            <a:ext cx="11779623" cy="4965527"/>
          </a:xfrm>
          <a:prstGeom prst="rect">
            <a:avLst/>
          </a:prstGeom>
          <a:noFill/>
        </p:spPr>
        <p:txBody>
          <a:bodyPr wrap="square" rtlCol="0">
            <a:spAutoFit/>
          </a:bodyPr>
          <a:lstStyle/>
          <a:p>
            <a:pPr marL="285750" indent="-285750" algn="just">
              <a:lnSpc>
                <a:spcPct val="150000"/>
              </a:lnSpc>
              <a:spcBef>
                <a:spcPts val="600"/>
              </a:spcBef>
              <a:spcAft>
                <a:spcPts val="600"/>
              </a:spcAft>
              <a:buFont typeface="Wingdings" panose="05000000000000000000" pitchFamily="2" charset="2"/>
              <a:buChar char="Ø"/>
            </a:pPr>
            <a:r>
              <a:rPr lang="en-US" sz="1800" dirty="0" smtClean="0"/>
              <a:t>ICAI has released ‘Technical guide on Annual Return and GST Audit’ on </a:t>
            </a:r>
            <a:r>
              <a:rPr lang="en-US" sz="1800" b="1" dirty="0" smtClean="0"/>
              <a:t>16</a:t>
            </a:r>
            <a:r>
              <a:rPr lang="en-US" sz="1800" b="1" baseline="30000" dirty="0" smtClean="0"/>
              <a:t>th</a:t>
            </a:r>
            <a:r>
              <a:rPr lang="en-US" sz="1800" b="1" dirty="0" smtClean="0"/>
              <a:t> October 2018.</a:t>
            </a:r>
          </a:p>
          <a:p>
            <a:pPr marL="285750" indent="-285750" algn="just">
              <a:lnSpc>
                <a:spcPct val="150000"/>
              </a:lnSpc>
              <a:spcBef>
                <a:spcPts val="600"/>
              </a:spcBef>
              <a:spcAft>
                <a:spcPts val="600"/>
              </a:spcAft>
              <a:buFont typeface="Wingdings" panose="05000000000000000000" pitchFamily="2" charset="2"/>
              <a:buChar char="Ø"/>
            </a:pPr>
            <a:r>
              <a:rPr lang="en-US" sz="1800" b="1" dirty="0" smtClean="0"/>
              <a:t>‘Disclaimer’ to technical guide-</a:t>
            </a:r>
          </a:p>
          <a:p>
            <a:pPr marL="712788" indent="-285750" algn="just">
              <a:lnSpc>
                <a:spcPct val="150000"/>
              </a:lnSpc>
              <a:spcBef>
                <a:spcPts val="600"/>
              </a:spcBef>
              <a:spcAft>
                <a:spcPts val="600"/>
              </a:spcAft>
              <a:buFont typeface="Arial" panose="020B0604020202020204" pitchFamily="34" charset="0"/>
              <a:buChar char="•"/>
            </a:pPr>
            <a:r>
              <a:rPr lang="en-IN" b="1" dirty="0" smtClean="0"/>
              <a:t>Para no. 1: </a:t>
            </a:r>
            <a:r>
              <a:rPr lang="en-IN" dirty="0" smtClean="0"/>
              <a:t>The </a:t>
            </a:r>
            <a:r>
              <a:rPr lang="en-IN" u="sng" dirty="0"/>
              <a:t>views expressed</a:t>
            </a:r>
            <a:r>
              <a:rPr lang="en-IN" dirty="0"/>
              <a:t> in this Guide are of the author(s). The Institute of Chartered Accountants of India may not necessarily subscribe to the views expressed by the author(s</a:t>
            </a:r>
            <a:r>
              <a:rPr lang="en-IN" dirty="0" smtClean="0"/>
              <a:t>).</a:t>
            </a:r>
          </a:p>
          <a:p>
            <a:pPr marL="712788" indent="-285750" algn="just">
              <a:lnSpc>
                <a:spcPct val="150000"/>
              </a:lnSpc>
              <a:spcBef>
                <a:spcPts val="600"/>
              </a:spcBef>
              <a:spcAft>
                <a:spcPts val="600"/>
              </a:spcAft>
              <a:buFont typeface="Arial" panose="020B0604020202020204" pitchFamily="34" charset="0"/>
              <a:buChar char="•"/>
            </a:pPr>
            <a:r>
              <a:rPr lang="en-IN" sz="1800" b="1" dirty="0" smtClean="0"/>
              <a:t>Para no. 5:</a:t>
            </a:r>
            <a:r>
              <a:rPr lang="en-IN" sz="1800" dirty="0" smtClean="0"/>
              <a:t> It is notified that </a:t>
            </a:r>
            <a:r>
              <a:rPr lang="en-IN" sz="1800" u="sng" dirty="0" smtClean="0"/>
              <a:t>neither</a:t>
            </a:r>
            <a:r>
              <a:rPr lang="en-IN" sz="1800" dirty="0" smtClean="0"/>
              <a:t> ICAI </a:t>
            </a:r>
            <a:r>
              <a:rPr lang="en-IN" sz="1800" u="sng" dirty="0" smtClean="0"/>
              <a:t>nor</a:t>
            </a:r>
            <a:r>
              <a:rPr lang="en-IN" sz="1800" dirty="0" smtClean="0"/>
              <a:t> the Indirect Taxes Committee, or publisher or sellers will be responsible for any damage or loss to anyone of any kind or in any manner whatsoever if the contents of this book are used. </a:t>
            </a:r>
          </a:p>
          <a:p>
            <a:pPr marL="285750" indent="-285750" algn="just">
              <a:lnSpc>
                <a:spcPct val="150000"/>
              </a:lnSpc>
              <a:spcBef>
                <a:spcPts val="600"/>
              </a:spcBef>
              <a:spcAft>
                <a:spcPts val="600"/>
              </a:spcAft>
              <a:buFont typeface="Wingdings" panose="05000000000000000000" pitchFamily="2" charset="2"/>
              <a:buChar char="Ø"/>
            </a:pPr>
            <a:r>
              <a:rPr lang="en-US" sz="1800" b="1" dirty="0"/>
              <a:t>‘Foreword’ to technical guide-</a:t>
            </a:r>
          </a:p>
          <a:p>
            <a:pPr marL="712788" indent="-285750" algn="just">
              <a:lnSpc>
                <a:spcPct val="150000"/>
              </a:lnSpc>
              <a:spcBef>
                <a:spcPts val="600"/>
              </a:spcBef>
              <a:spcAft>
                <a:spcPts val="600"/>
              </a:spcAft>
              <a:buFont typeface="Arial" panose="020B0604020202020204" pitchFamily="34" charset="0"/>
              <a:buChar char="•"/>
            </a:pPr>
            <a:r>
              <a:rPr lang="en-IN" sz="1800" b="1" dirty="0"/>
              <a:t>Para </a:t>
            </a:r>
            <a:r>
              <a:rPr lang="en-IN" sz="1800" b="1" dirty="0" smtClean="0"/>
              <a:t>no. 3</a:t>
            </a:r>
            <a:r>
              <a:rPr lang="en-IN" sz="1800" b="1" dirty="0"/>
              <a:t>: </a:t>
            </a:r>
            <a:r>
              <a:rPr lang="en-IN" sz="1800" dirty="0"/>
              <a:t>I am confident that this publication will be of great significance and will provide </a:t>
            </a:r>
            <a:r>
              <a:rPr lang="en-IN" sz="1800" u="sng" dirty="0"/>
              <a:t>assistance</a:t>
            </a:r>
            <a:r>
              <a:rPr lang="en-IN" sz="1800" dirty="0"/>
              <a:t> to our members on the critical issues arising while conducting audit</a:t>
            </a:r>
            <a:r>
              <a:rPr lang="en-IN" sz="1800" dirty="0" smtClean="0"/>
              <a:t>. (President, ICAI)</a:t>
            </a:r>
            <a:endParaRPr lang="en-IN" dirty="0"/>
          </a:p>
        </p:txBody>
      </p:sp>
    </p:spTree>
    <p:extLst>
      <p:ext uri="{BB962C8B-B14F-4D97-AF65-F5344CB8AC3E}">
        <p14:creationId xmlns:p14="http://schemas.microsoft.com/office/powerpoint/2010/main" val="22819717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343" y="234295"/>
            <a:ext cx="8749552" cy="715965"/>
          </a:xfrm>
        </p:spPr>
        <p:txBody>
          <a:bodyPr>
            <a:normAutofit/>
          </a:bodyPr>
          <a:lstStyle/>
          <a:p>
            <a:r>
              <a:rPr lang="en-IN" dirty="0" smtClean="0"/>
              <a:t>Relevance of Technical Guide of ICAI</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18</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3" name="TextBox 2"/>
          <p:cNvSpPr txBox="1"/>
          <p:nvPr/>
        </p:nvSpPr>
        <p:spPr>
          <a:xfrm>
            <a:off x="206190" y="1119423"/>
            <a:ext cx="11779623" cy="6532814"/>
          </a:xfrm>
          <a:prstGeom prst="rect">
            <a:avLst/>
          </a:prstGeom>
          <a:noFill/>
        </p:spPr>
        <p:txBody>
          <a:bodyPr wrap="square" rtlCol="0">
            <a:spAutoFit/>
          </a:bodyPr>
          <a:lstStyle/>
          <a:p>
            <a:pPr marL="285750" indent="-285750" algn="just">
              <a:lnSpc>
                <a:spcPct val="200000"/>
              </a:lnSpc>
              <a:spcBef>
                <a:spcPts val="300"/>
              </a:spcBef>
              <a:buFont typeface="Wingdings" panose="05000000000000000000" pitchFamily="2" charset="2"/>
              <a:buChar char="Ø"/>
            </a:pPr>
            <a:r>
              <a:rPr lang="en-US" sz="1800" b="1" dirty="0" smtClean="0"/>
              <a:t>‘Preface’ to </a:t>
            </a:r>
            <a:r>
              <a:rPr lang="en-US" sz="1800" b="1" dirty="0"/>
              <a:t>technical </a:t>
            </a:r>
            <a:r>
              <a:rPr lang="en-US" sz="1800" b="1" dirty="0" smtClean="0"/>
              <a:t>guide (Para no. 3)-</a:t>
            </a:r>
            <a:endParaRPr lang="en-US" sz="1800" b="1" dirty="0"/>
          </a:p>
          <a:p>
            <a:pPr marL="712788" indent="-285750" algn="just">
              <a:lnSpc>
                <a:spcPct val="200000"/>
              </a:lnSpc>
              <a:spcBef>
                <a:spcPts val="300"/>
              </a:spcBef>
              <a:buFont typeface="Arial" panose="020B0604020202020204" pitchFamily="34" charset="0"/>
              <a:buChar char="•"/>
            </a:pPr>
            <a:r>
              <a:rPr lang="en-IN" sz="1800" dirty="0" smtClean="0"/>
              <a:t>This </a:t>
            </a:r>
            <a:r>
              <a:rPr lang="en-IN" sz="1800" dirty="0"/>
              <a:t>paper does not deal with legal interpretations and rulings. </a:t>
            </a:r>
            <a:endParaRPr lang="en-IN" sz="1800" dirty="0" smtClean="0"/>
          </a:p>
          <a:p>
            <a:pPr marL="712788" indent="-285750" algn="just">
              <a:lnSpc>
                <a:spcPct val="200000"/>
              </a:lnSpc>
              <a:spcBef>
                <a:spcPts val="300"/>
              </a:spcBef>
              <a:buFont typeface="Arial" panose="020B0604020202020204" pitchFamily="34" charset="0"/>
              <a:buChar char="•"/>
            </a:pPr>
            <a:r>
              <a:rPr lang="en-IN" sz="1800" dirty="0" smtClean="0"/>
              <a:t>This </a:t>
            </a:r>
            <a:r>
              <a:rPr lang="en-IN" sz="1800" dirty="0"/>
              <a:t>does </a:t>
            </a:r>
            <a:r>
              <a:rPr lang="en-IN" sz="1800" u="sng" dirty="0"/>
              <a:t>not </a:t>
            </a:r>
            <a:r>
              <a:rPr lang="en-IN" sz="1800" u="sng" dirty="0" smtClean="0"/>
              <a:t>contain</a:t>
            </a:r>
            <a:r>
              <a:rPr lang="en-IN" sz="1800" dirty="0" smtClean="0"/>
              <a:t> answers </a:t>
            </a:r>
            <a:r>
              <a:rPr lang="en-IN" sz="1800" dirty="0"/>
              <a:t>to all the problems that may arise in the day-to-day audit work. </a:t>
            </a:r>
            <a:endParaRPr lang="en-IN" sz="1800" dirty="0" smtClean="0"/>
          </a:p>
          <a:p>
            <a:pPr marL="712788" indent="-285750" algn="just">
              <a:lnSpc>
                <a:spcPct val="200000"/>
              </a:lnSpc>
              <a:spcBef>
                <a:spcPts val="300"/>
              </a:spcBef>
              <a:buFont typeface="Arial" panose="020B0604020202020204" pitchFamily="34" charset="0"/>
              <a:buChar char="•"/>
            </a:pPr>
            <a:r>
              <a:rPr lang="en-IN" sz="1800" dirty="0" smtClean="0"/>
              <a:t>In </a:t>
            </a:r>
            <a:r>
              <a:rPr lang="en-IN" sz="1800" dirty="0"/>
              <a:t>such cases, </a:t>
            </a:r>
            <a:r>
              <a:rPr lang="en-IN" sz="1800" dirty="0" smtClean="0"/>
              <a:t>the GST </a:t>
            </a:r>
            <a:r>
              <a:rPr lang="en-IN" sz="1800" dirty="0"/>
              <a:t>auditor may have to apply his </a:t>
            </a:r>
            <a:r>
              <a:rPr lang="en-IN" sz="1800" u="sng" dirty="0"/>
              <a:t>mind judiciously</a:t>
            </a:r>
            <a:r>
              <a:rPr lang="en-IN" sz="1800" dirty="0"/>
              <a:t>, keeping in view the intent behind the </a:t>
            </a:r>
            <a:r>
              <a:rPr lang="en-IN" sz="1800" dirty="0" smtClean="0"/>
              <a:t>law, principles </a:t>
            </a:r>
            <a:r>
              <a:rPr lang="en-IN" sz="1800" dirty="0"/>
              <a:t>and </a:t>
            </a:r>
            <a:r>
              <a:rPr lang="en-IN" sz="1800" dirty="0" smtClean="0"/>
              <a:t>policies.</a:t>
            </a:r>
          </a:p>
          <a:p>
            <a:pPr marL="285750" indent="-285750" algn="just">
              <a:lnSpc>
                <a:spcPct val="200000"/>
              </a:lnSpc>
              <a:spcBef>
                <a:spcPts val="300"/>
              </a:spcBef>
              <a:buFont typeface="Wingdings" panose="05000000000000000000" pitchFamily="2" charset="2"/>
              <a:buChar char="Ø"/>
            </a:pPr>
            <a:r>
              <a:rPr lang="en-US" sz="1800" b="1" dirty="0" smtClean="0"/>
              <a:t>Conclusions can be drawn:</a:t>
            </a:r>
          </a:p>
          <a:p>
            <a:pPr marL="712788" indent="-285750" algn="just">
              <a:lnSpc>
                <a:spcPct val="200000"/>
              </a:lnSpc>
              <a:spcBef>
                <a:spcPts val="300"/>
              </a:spcBef>
              <a:buFont typeface="Arial" panose="020B0604020202020204" pitchFamily="34" charset="0"/>
              <a:buChar char="•"/>
            </a:pPr>
            <a:r>
              <a:rPr lang="en-US" sz="1800" dirty="0"/>
              <a:t>The </a:t>
            </a:r>
            <a:r>
              <a:rPr lang="en-US" sz="1800" dirty="0" smtClean="0"/>
              <a:t>technical </a:t>
            </a:r>
            <a:r>
              <a:rPr lang="en-US" sz="1800" dirty="0"/>
              <a:t>guide issued by the ICAI is </a:t>
            </a:r>
            <a:r>
              <a:rPr lang="en-US" sz="1800" dirty="0" smtClean="0"/>
              <a:t>recommendatory. </a:t>
            </a:r>
          </a:p>
          <a:p>
            <a:pPr marL="712788" indent="-285750" algn="just">
              <a:lnSpc>
                <a:spcPct val="200000"/>
              </a:lnSpc>
              <a:spcBef>
                <a:spcPts val="300"/>
              </a:spcBef>
              <a:buFont typeface="Arial" panose="020B0604020202020204" pitchFamily="34" charset="0"/>
              <a:buChar char="•"/>
            </a:pPr>
            <a:r>
              <a:rPr lang="en-US" sz="1800" dirty="0" smtClean="0"/>
              <a:t>It has persuasive </a:t>
            </a:r>
            <a:r>
              <a:rPr lang="en-US" sz="1800" dirty="0" smtClean="0"/>
              <a:t>value</a:t>
            </a:r>
          </a:p>
          <a:p>
            <a:pPr marL="712788" indent="-285750" algn="just">
              <a:lnSpc>
                <a:spcPct val="200000"/>
              </a:lnSpc>
              <a:spcBef>
                <a:spcPts val="300"/>
              </a:spcBef>
              <a:buFont typeface="Arial" panose="020B0604020202020204" pitchFamily="34" charset="0"/>
              <a:buChar char="•"/>
            </a:pPr>
            <a:r>
              <a:rPr lang="en-US" sz="1800" dirty="0" smtClean="0"/>
              <a:t>I</a:t>
            </a:r>
            <a:r>
              <a:rPr lang="en-US" sz="1800" dirty="0" smtClean="0"/>
              <a:t>t </a:t>
            </a:r>
            <a:r>
              <a:rPr lang="en-US" sz="1800" dirty="0" smtClean="0"/>
              <a:t>is </a:t>
            </a:r>
            <a:r>
              <a:rPr lang="en-US" sz="1800" dirty="0" smtClean="0"/>
              <a:t>not </a:t>
            </a:r>
            <a:r>
              <a:rPr lang="en-US" sz="1800" dirty="0" smtClean="0"/>
              <a:t>binding on the members of the </a:t>
            </a:r>
            <a:r>
              <a:rPr lang="en-US" sz="1800" dirty="0" smtClean="0"/>
              <a:t>ICAI, assessee and GST authorities</a:t>
            </a:r>
            <a:endParaRPr lang="en-US" sz="1800" dirty="0"/>
          </a:p>
          <a:p>
            <a:pPr marL="712788" indent="-285750" algn="just">
              <a:lnSpc>
                <a:spcPct val="200000"/>
              </a:lnSpc>
              <a:spcBef>
                <a:spcPts val="300"/>
              </a:spcBef>
              <a:buFont typeface="Arial" panose="020B0604020202020204" pitchFamily="34" charset="0"/>
              <a:buChar char="•"/>
            </a:pPr>
            <a:endParaRPr lang="en-IN" sz="1800" dirty="0"/>
          </a:p>
          <a:p>
            <a:pPr marL="712788" indent="-285750" algn="just">
              <a:lnSpc>
                <a:spcPct val="200000"/>
              </a:lnSpc>
              <a:spcBef>
                <a:spcPts val="300"/>
              </a:spcBef>
              <a:buFont typeface="Arial" panose="020B0604020202020204" pitchFamily="34" charset="0"/>
              <a:buChar char="•"/>
            </a:pPr>
            <a:endParaRPr lang="en-IN" b="1" dirty="0"/>
          </a:p>
        </p:txBody>
      </p:sp>
    </p:spTree>
    <p:extLst>
      <p:ext uri="{BB962C8B-B14F-4D97-AF65-F5344CB8AC3E}">
        <p14:creationId xmlns:p14="http://schemas.microsoft.com/office/powerpoint/2010/main" val="15683785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 Naresh Sheth</a:t>
            </a:r>
            <a:endParaRPr lang="en-US"/>
          </a:p>
        </p:txBody>
      </p:sp>
      <p:sp>
        <p:nvSpPr>
          <p:cNvPr id="4" name="Slide Number Placeholder 3"/>
          <p:cNvSpPr>
            <a:spLocks noGrp="1"/>
          </p:cNvSpPr>
          <p:nvPr>
            <p:ph type="sldNum" sz="quarter" idx="12"/>
          </p:nvPr>
        </p:nvSpPr>
        <p:spPr>
          <a:xfrm>
            <a:off x="8737605" y="6356359"/>
            <a:ext cx="2746184" cy="365123"/>
          </a:xfrm>
        </p:spPr>
        <p:txBody>
          <a:bodyPr/>
          <a:lstStyle/>
          <a:p>
            <a:fld id="{4C8C3E51-1EAE-4164-AD04-4563D0520E64}" type="slidenum">
              <a:rPr lang="en-US" smtClean="0"/>
              <a:pPr/>
              <a:t>19</a:t>
            </a:fld>
            <a:endParaRPr lang="en-US"/>
          </a:p>
        </p:txBody>
      </p:sp>
      <p:sp>
        <p:nvSpPr>
          <p:cNvPr id="5" name="Title 4"/>
          <p:cNvSpPr>
            <a:spLocks noGrp="1"/>
          </p:cNvSpPr>
          <p:nvPr>
            <p:ph type="title"/>
          </p:nvPr>
        </p:nvSpPr>
        <p:spPr/>
        <p:txBody>
          <a:bodyPr/>
          <a:lstStyle/>
          <a:p>
            <a:r>
              <a:rPr lang="en-US" dirty="0" smtClean="0"/>
              <a:t>Meaning of Term “Audit” and Scope of “Audit”</a:t>
            </a:r>
            <a:endParaRPr lang="en-IN"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2081847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 Naresh Sheth</a:t>
            </a:r>
            <a:endParaRPr lang="en-US"/>
          </a:p>
        </p:txBody>
      </p:sp>
      <p:sp>
        <p:nvSpPr>
          <p:cNvPr id="4" name="Slide Number Placeholder 3"/>
          <p:cNvSpPr>
            <a:spLocks noGrp="1"/>
          </p:cNvSpPr>
          <p:nvPr>
            <p:ph type="sldNum" sz="quarter" idx="12"/>
          </p:nvPr>
        </p:nvSpPr>
        <p:spPr>
          <a:xfrm>
            <a:off x="7654528" y="6356358"/>
            <a:ext cx="4017519" cy="365123"/>
          </a:xfrm>
        </p:spPr>
        <p:txBody>
          <a:bodyPr/>
          <a:lstStyle/>
          <a:p>
            <a:fld id="{4C8C3E51-1EAE-4164-AD04-4563D0520E64}" type="slidenum">
              <a:rPr lang="en-US" smtClean="0"/>
              <a:pPr/>
              <a:t>2</a:t>
            </a:fld>
            <a:endParaRPr lang="en-US"/>
          </a:p>
        </p:txBody>
      </p:sp>
      <p:sp>
        <p:nvSpPr>
          <p:cNvPr id="5" name="Title 4"/>
          <p:cNvSpPr>
            <a:spLocks noGrp="1"/>
          </p:cNvSpPr>
          <p:nvPr>
            <p:ph type="title"/>
          </p:nvPr>
        </p:nvSpPr>
        <p:spPr>
          <a:xfrm>
            <a:off x="7364844" y="2057400"/>
            <a:ext cx="4024815" cy="2743200"/>
          </a:xfrm>
        </p:spPr>
        <p:txBody>
          <a:bodyPr/>
          <a:lstStyle/>
          <a:p>
            <a:r>
              <a:rPr lang="en-US" dirty="0" smtClean="0"/>
              <a:t>Preamble</a:t>
            </a:r>
            <a:endParaRPr lang="en-IN"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28639716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343" y="288083"/>
            <a:ext cx="8230313" cy="715965"/>
          </a:xfrm>
        </p:spPr>
        <p:txBody>
          <a:bodyPr>
            <a:normAutofit/>
          </a:bodyPr>
          <a:lstStyle/>
          <a:p>
            <a:r>
              <a:rPr lang="en-US" dirty="0" smtClean="0"/>
              <a:t>‘Audit’ – Statutory Definition</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20</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72573" y="1417722"/>
            <a:ext cx="11846858" cy="4755148"/>
          </a:xfrm>
          <a:prstGeom prst="rect">
            <a:avLst/>
          </a:prstGeom>
          <a:noFill/>
        </p:spPr>
        <p:txBody>
          <a:bodyPr wrap="square" rtlCol="0">
            <a:spAutoFit/>
          </a:bodyPr>
          <a:lstStyle/>
          <a:p>
            <a:pPr marL="342900" indent="-342900" algn="just">
              <a:lnSpc>
                <a:spcPct val="150000"/>
              </a:lnSpc>
              <a:spcBef>
                <a:spcPts val="600"/>
              </a:spcBef>
              <a:spcAft>
                <a:spcPts val="600"/>
              </a:spcAft>
              <a:buFont typeface="Wingdings" panose="05000000000000000000" pitchFamily="2" charset="2"/>
              <a:buChar char="Ø"/>
            </a:pPr>
            <a:r>
              <a:rPr lang="en-IN" sz="1800" dirty="0" smtClean="0"/>
              <a:t>Section 2(13) of the Act defines Audit to mean:</a:t>
            </a:r>
          </a:p>
          <a:p>
            <a:pPr marL="800093" lvl="1" indent="-342900" algn="just">
              <a:lnSpc>
                <a:spcPct val="150000"/>
              </a:lnSpc>
              <a:spcBef>
                <a:spcPts val="600"/>
              </a:spcBef>
              <a:spcAft>
                <a:spcPts val="600"/>
              </a:spcAft>
              <a:buFont typeface="Arial" panose="020B0604020202020204" pitchFamily="34" charset="0"/>
              <a:buChar char="•"/>
            </a:pPr>
            <a:r>
              <a:rPr lang="en-IN" sz="1800" dirty="0" smtClean="0"/>
              <a:t>examination of </a:t>
            </a:r>
            <a:r>
              <a:rPr lang="en-IN" sz="1800" b="1" dirty="0" smtClean="0"/>
              <a:t>records, returns and other documents </a:t>
            </a:r>
            <a:r>
              <a:rPr lang="en-IN" sz="1800" dirty="0" smtClean="0"/>
              <a:t>maintained or furnished by the </a:t>
            </a:r>
            <a:r>
              <a:rPr lang="en-IN" sz="1800" b="1" dirty="0" smtClean="0"/>
              <a:t>registered person under the Act or the rules </a:t>
            </a:r>
            <a:r>
              <a:rPr lang="en-IN" sz="1800" dirty="0" smtClean="0"/>
              <a:t>made thereunder or </a:t>
            </a:r>
            <a:r>
              <a:rPr lang="en-IN" sz="1800" b="1" dirty="0" smtClean="0"/>
              <a:t>under any law for the time being in force </a:t>
            </a:r>
            <a:r>
              <a:rPr lang="en-IN" sz="1800" dirty="0" smtClean="0"/>
              <a:t>to verify the </a:t>
            </a:r>
            <a:r>
              <a:rPr lang="en-IN" sz="1800" b="1" dirty="0" smtClean="0"/>
              <a:t>correctness </a:t>
            </a:r>
            <a:r>
              <a:rPr lang="en-IN" sz="1800" dirty="0" smtClean="0"/>
              <a:t>of-</a:t>
            </a:r>
          </a:p>
          <a:p>
            <a:pPr marL="1257289" lvl="2" indent="-342900" algn="just">
              <a:lnSpc>
                <a:spcPct val="150000"/>
              </a:lnSpc>
              <a:spcBef>
                <a:spcPts val="600"/>
              </a:spcBef>
              <a:spcAft>
                <a:spcPts val="600"/>
              </a:spcAft>
              <a:buFont typeface="Wingdings" panose="05000000000000000000" pitchFamily="2" charset="2"/>
              <a:buChar char="§"/>
            </a:pPr>
            <a:r>
              <a:rPr lang="en-IN" sz="1800" dirty="0" smtClean="0"/>
              <a:t>Turnover declared,</a:t>
            </a:r>
          </a:p>
          <a:p>
            <a:pPr marL="1257289" lvl="2" indent="-342900" algn="just">
              <a:lnSpc>
                <a:spcPct val="150000"/>
              </a:lnSpc>
              <a:spcBef>
                <a:spcPts val="600"/>
              </a:spcBef>
              <a:spcAft>
                <a:spcPts val="600"/>
              </a:spcAft>
              <a:buFont typeface="Wingdings" panose="05000000000000000000" pitchFamily="2" charset="2"/>
              <a:buChar char="§"/>
            </a:pPr>
            <a:r>
              <a:rPr lang="en-IN" sz="1800" dirty="0" smtClean="0"/>
              <a:t>Taxed paid,</a:t>
            </a:r>
          </a:p>
          <a:p>
            <a:pPr marL="1257289" lvl="2" indent="-342900" algn="just">
              <a:lnSpc>
                <a:spcPct val="150000"/>
              </a:lnSpc>
              <a:spcBef>
                <a:spcPts val="600"/>
              </a:spcBef>
              <a:spcAft>
                <a:spcPts val="600"/>
              </a:spcAft>
              <a:buFont typeface="Wingdings" panose="05000000000000000000" pitchFamily="2" charset="2"/>
              <a:buChar char="§"/>
            </a:pPr>
            <a:r>
              <a:rPr lang="en-IN" sz="1800" dirty="0" smtClean="0"/>
              <a:t>Refund claimed,</a:t>
            </a:r>
          </a:p>
          <a:p>
            <a:pPr marL="1257289" lvl="2" indent="-342900" algn="just">
              <a:lnSpc>
                <a:spcPct val="150000"/>
              </a:lnSpc>
              <a:spcBef>
                <a:spcPts val="600"/>
              </a:spcBef>
              <a:spcAft>
                <a:spcPts val="600"/>
              </a:spcAft>
              <a:buFont typeface="Wingdings" panose="05000000000000000000" pitchFamily="2" charset="2"/>
              <a:buChar char="§"/>
            </a:pPr>
            <a:r>
              <a:rPr lang="en-IN" sz="1800" dirty="0" smtClean="0"/>
              <a:t>Input tax credit availed</a:t>
            </a:r>
          </a:p>
          <a:p>
            <a:pPr marL="1257289" lvl="2" indent="-342900" algn="just">
              <a:lnSpc>
                <a:spcPct val="150000"/>
              </a:lnSpc>
              <a:spcBef>
                <a:spcPts val="600"/>
              </a:spcBef>
              <a:spcAft>
                <a:spcPts val="600"/>
              </a:spcAft>
              <a:buFont typeface="Wingdings" panose="05000000000000000000" pitchFamily="2" charset="2"/>
              <a:buChar char="§"/>
            </a:pPr>
            <a:r>
              <a:rPr lang="en-IN" sz="1800" dirty="0" smtClean="0"/>
              <a:t>To assess his compliance with the provisions of the Act</a:t>
            </a:r>
            <a:r>
              <a:rPr lang="en-IN" sz="1800" dirty="0" smtClean="0">
                <a:solidFill>
                  <a:srgbClr val="FF0000"/>
                </a:solidFill>
              </a:rPr>
              <a:t> </a:t>
            </a:r>
            <a:r>
              <a:rPr lang="en-IN" sz="1800" dirty="0" smtClean="0"/>
              <a:t>or rules made thereunder.</a:t>
            </a:r>
          </a:p>
        </p:txBody>
      </p:sp>
    </p:spTree>
    <p:extLst>
      <p:ext uri="{BB962C8B-B14F-4D97-AF65-F5344CB8AC3E}">
        <p14:creationId xmlns:p14="http://schemas.microsoft.com/office/powerpoint/2010/main" val="21914192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937" y="274636"/>
            <a:ext cx="9818593" cy="715965"/>
          </a:xfrm>
        </p:spPr>
        <p:txBody>
          <a:bodyPr>
            <a:normAutofit/>
          </a:bodyPr>
          <a:lstStyle/>
          <a:p>
            <a:r>
              <a:rPr lang="en-US" sz="3150" dirty="0" smtClean="0"/>
              <a:t>Audit - Scope and Responsibility as per section 2(13)</a:t>
            </a:r>
            <a:endParaRPr lang="en-US" sz="3150"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21</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04334" y="1164374"/>
            <a:ext cx="10975039" cy="5216813"/>
          </a:xfrm>
          <a:prstGeom prst="rect">
            <a:avLst/>
          </a:prstGeom>
          <a:noFill/>
        </p:spPr>
        <p:txBody>
          <a:bodyPr wrap="square" rtlCol="0">
            <a:spAutoFit/>
          </a:bodyPr>
          <a:lstStyle/>
          <a:p>
            <a:pPr marL="342900" indent="-342900" algn="just">
              <a:lnSpc>
                <a:spcPct val="200000"/>
              </a:lnSpc>
              <a:buFont typeface="Wingdings" panose="05000000000000000000" pitchFamily="2" charset="2"/>
              <a:buChar char="Ø"/>
            </a:pPr>
            <a:r>
              <a:rPr lang="en-IN" sz="1800" b="1" dirty="0" smtClean="0"/>
              <a:t>Auditor to </a:t>
            </a:r>
            <a:r>
              <a:rPr lang="en-IN" sz="1800" b="1" dirty="0" smtClean="0"/>
              <a:t>affirm the correctness of</a:t>
            </a:r>
            <a:r>
              <a:rPr lang="en-IN" sz="1800" dirty="0" smtClean="0"/>
              <a:t>:</a:t>
            </a:r>
            <a:endParaRPr lang="en-IN" sz="1800" dirty="0" smtClean="0"/>
          </a:p>
          <a:p>
            <a:pPr marL="800093" lvl="1" indent="-342900" algn="just">
              <a:lnSpc>
                <a:spcPct val="150000"/>
              </a:lnSpc>
              <a:buFont typeface="Arial" panose="020B0604020202020204" pitchFamily="34" charset="0"/>
              <a:buChar char="•"/>
            </a:pPr>
            <a:r>
              <a:rPr lang="en-IN" sz="1800" u="sng" dirty="0" smtClean="0"/>
              <a:t>Turnover declared:</a:t>
            </a:r>
          </a:p>
          <a:p>
            <a:pPr marL="1257289" lvl="2" indent="-342900" algn="just">
              <a:lnSpc>
                <a:spcPct val="150000"/>
              </a:lnSpc>
              <a:buFont typeface="Wingdings" panose="05000000000000000000" pitchFamily="2" charset="2"/>
              <a:buChar char="§"/>
            </a:pPr>
            <a:r>
              <a:rPr lang="en-IN" sz="1800" dirty="0" smtClean="0"/>
              <a:t>Quantity records to be checked</a:t>
            </a:r>
          </a:p>
          <a:p>
            <a:pPr marL="1257289" lvl="2" indent="-342900" algn="just">
              <a:lnSpc>
                <a:spcPct val="150000"/>
              </a:lnSpc>
              <a:buFont typeface="Wingdings" panose="05000000000000000000" pitchFamily="2" charset="2"/>
              <a:buChar char="§"/>
            </a:pPr>
            <a:r>
              <a:rPr lang="en-IN" sz="1800" dirty="0" smtClean="0"/>
              <a:t>Valuation </a:t>
            </a:r>
            <a:r>
              <a:rPr lang="en-IN" sz="1800" dirty="0" smtClean="0"/>
              <a:t>as per Section 15 and Rule 27 to Rule 35</a:t>
            </a:r>
            <a:r>
              <a:rPr lang="en-IN" sz="1800" dirty="0" smtClean="0"/>
              <a:t> </a:t>
            </a:r>
          </a:p>
          <a:p>
            <a:pPr marL="800093" lvl="1" indent="-342900" algn="just">
              <a:lnSpc>
                <a:spcPct val="150000"/>
              </a:lnSpc>
              <a:buFont typeface="Arial" panose="020B0604020202020204" pitchFamily="34" charset="0"/>
              <a:buChar char="•"/>
            </a:pPr>
            <a:r>
              <a:rPr lang="en-IN" sz="1800" u="sng" dirty="0" smtClean="0"/>
              <a:t>Taxability </a:t>
            </a:r>
            <a:r>
              <a:rPr lang="en-IN" sz="1800" u="sng" dirty="0" smtClean="0"/>
              <a:t>of Goods and / or services </a:t>
            </a:r>
            <a:r>
              <a:rPr lang="en-IN" sz="1800" u="sng" dirty="0" smtClean="0"/>
              <a:t>correctly:</a:t>
            </a:r>
            <a:endParaRPr lang="en-IN" sz="1800" u="sng" dirty="0" smtClean="0"/>
          </a:p>
          <a:p>
            <a:pPr marL="1257289" lvl="2" indent="-342900" algn="just">
              <a:lnSpc>
                <a:spcPct val="150000"/>
              </a:lnSpc>
              <a:buFont typeface="Wingdings" panose="05000000000000000000" pitchFamily="2" charset="2"/>
              <a:buChar char="§"/>
            </a:pPr>
            <a:r>
              <a:rPr lang="en-IN" sz="1800" dirty="0" smtClean="0"/>
              <a:t>Leviability</a:t>
            </a:r>
          </a:p>
          <a:p>
            <a:pPr marL="1257289" lvl="2" indent="-342900" algn="just">
              <a:lnSpc>
                <a:spcPct val="150000"/>
              </a:lnSpc>
              <a:buFont typeface="Wingdings" panose="05000000000000000000" pitchFamily="2" charset="2"/>
              <a:buChar char="§"/>
            </a:pPr>
            <a:r>
              <a:rPr lang="en-IN" sz="1800" dirty="0" smtClean="0"/>
              <a:t>Exemptions claimed properly </a:t>
            </a:r>
            <a:endParaRPr lang="en-IN" sz="1800" dirty="0" smtClean="0"/>
          </a:p>
          <a:p>
            <a:pPr marL="1257289" lvl="2" indent="-342900" algn="just">
              <a:lnSpc>
                <a:spcPct val="150000"/>
              </a:lnSpc>
              <a:buFont typeface="Wingdings" panose="05000000000000000000" pitchFamily="2" charset="2"/>
              <a:buChar char="§"/>
            </a:pPr>
            <a:r>
              <a:rPr lang="en-IN" sz="1800" dirty="0" smtClean="0"/>
              <a:t>Proper classification </a:t>
            </a:r>
            <a:r>
              <a:rPr lang="en-IN" sz="1800" dirty="0" smtClean="0"/>
              <a:t>of goods and / or services</a:t>
            </a:r>
          </a:p>
          <a:p>
            <a:pPr marL="1257289" lvl="2" indent="-342900" algn="just">
              <a:lnSpc>
                <a:spcPct val="150000"/>
              </a:lnSpc>
              <a:buFont typeface="Wingdings" panose="05000000000000000000" pitchFamily="2" charset="2"/>
              <a:buChar char="§"/>
            </a:pPr>
            <a:r>
              <a:rPr lang="en-IN" sz="1800" dirty="0" smtClean="0"/>
              <a:t>Proper determination of time </a:t>
            </a:r>
            <a:r>
              <a:rPr lang="en-IN" sz="1800" dirty="0" smtClean="0"/>
              <a:t>of </a:t>
            </a:r>
            <a:r>
              <a:rPr lang="en-IN" sz="1800" dirty="0" smtClean="0"/>
              <a:t>supply</a:t>
            </a:r>
            <a:endParaRPr lang="en-IN" sz="1800" dirty="0" smtClean="0"/>
          </a:p>
          <a:p>
            <a:pPr marL="1257289" lvl="2" indent="-342900" algn="just">
              <a:lnSpc>
                <a:spcPct val="150000"/>
              </a:lnSpc>
              <a:buFont typeface="Wingdings" panose="05000000000000000000" pitchFamily="2" charset="2"/>
              <a:buChar char="§"/>
            </a:pPr>
            <a:r>
              <a:rPr lang="en-IN" sz="1800" dirty="0" smtClean="0"/>
              <a:t>Proper d</a:t>
            </a:r>
            <a:r>
              <a:rPr lang="en-IN" sz="1800" dirty="0" smtClean="0"/>
              <a:t>etermination </a:t>
            </a:r>
            <a:r>
              <a:rPr lang="en-IN" sz="1800" dirty="0" smtClean="0"/>
              <a:t>place of </a:t>
            </a:r>
            <a:r>
              <a:rPr lang="en-IN" sz="1800" dirty="0" smtClean="0"/>
              <a:t>supply</a:t>
            </a:r>
            <a:endParaRPr lang="en-IN" sz="1800" dirty="0" smtClean="0"/>
          </a:p>
          <a:p>
            <a:pPr marL="1257289" lvl="2" indent="-342900" algn="just">
              <a:lnSpc>
                <a:spcPct val="150000"/>
              </a:lnSpc>
              <a:buFont typeface="Wingdings" panose="05000000000000000000" pitchFamily="2" charset="2"/>
              <a:buChar char="§"/>
            </a:pPr>
            <a:r>
              <a:rPr lang="en-IN" sz="1800" dirty="0"/>
              <a:t>P</a:t>
            </a:r>
            <a:r>
              <a:rPr lang="en-IN" sz="1800" dirty="0" smtClean="0"/>
              <a:t>roper </a:t>
            </a:r>
            <a:r>
              <a:rPr lang="en-IN" sz="1800" dirty="0" smtClean="0"/>
              <a:t>valuation of goods and / or </a:t>
            </a:r>
            <a:r>
              <a:rPr lang="en-IN" sz="1800" dirty="0" smtClean="0"/>
              <a:t>services</a:t>
            </a:r>
          </a:p>
          <a:p>
            <a:pPr marL="1257289" lvl="2" indent="-342900" algn="just">
              <a:lnSpc>
                <a:spcPct val="150000"/>
              </a:lnSpc>
              <a:buFont typeface="Wingdings" panose="05000000000000000000" pitchFamily="2" charset="2"/>
              <a:buChar char="§"/>
            </a:pPr>
            <a:r>
              <a:rPr lang="en-IN" sz="1800" dirty="0" smtClean="0"/>
              <a:t>Proper tax rate is applied </a:t>
            </a:r>
            <a:endParaRPr lang="en-IN" sz="1800" dirty="0" smtClean="0"/>
          </a:p>
        </p:txBody>
      </p:sp>
    </p:spTree>
    <p:extLst>
      <p:ext uri="{BB962C8B-B14F-4D97-AF65-F5344CB8AC3E}">
        <p14:creationId xmlns:p14="http://schemas.microsoft.com/office/powerpoint/2010/main" val="11457572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937" y="274636"/>
            <a:ext cx="9818593" cy="715965"/>
          </a:xfrm>
        </p:spPr>
        <p:txBody>
          <a:bodyPr>
            <a:normAutofit/>
          </a:bodyPr>
          <a:lstStyle/>
          <a:p>
            <a:r>
              <a:rPr lang="en-US" sz="3150" dirty="0" smtClean="0"/>
              <a:t>Audit - Scope and Responsibility as per section 2(13)</a:t>
            </a:r>
            <a:endParaRPr lang="en-US" sz="3150"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22</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58925" y="1184980"/>
            <a:ext cx="10975039" cy="5729774"/>
          </a:xfrm>
          <a:prstGeom prst="rect">
            <a:avLst/>
          </a:prstGeom>
          <a:noFill/>
        </p:spPr>
        <p:txBody>
          <a:bodyPr wrap="square" rtlCol="0">
            <a:spAutoFit/>
          </a:bodyPr>
          <a:lstStyle/>
          <a:p>
            <a:pPr marL="342900" indent="-342900" algn="just">
              <a:lnSpc>
                <a:spcPct val="200000"/>
              </a:lnSpc>
              <a:buFont typeface="Wingdings" panose="05000000000000000000" pitchFamily="2" charset="2"/>
              <a:buChar char="Ø"/>
            </a:pPr>
            <a:r>
              <a:rPr lang="en-IN" sz="1800" b="1" dirty="0" smtClean="0"/>
              <a:t>Auditor to </a:t>
            </a:r>
            <a:r>
              <a:rPr lang="en-IN" sz="1800" b="1" dirty="0" smtClean="0"/>
              <a:t>affirm the correctness of</a:t>
            </a:r>
            <a:r>
              <a:rPr lang="en-IN" sz="1800" dirty="0" smtClean="0"/>
              <a:t>:</a:t>
            </a:r>
            <a:endParaRPr lang="en-IN" sz="1800" dirty="0" smtClean="0"/>
          </a:p>
          <a:p>
            <a:pPr marL="800093" lvl="1" indent="-342900" algn="just">
              <a:lnSpc>
                <a:spcPct val="150000"/>
              </a:lnSpc>
              <a:spcBef>
                <a:spcPts val="200"/>
              </a:spcBef>
              <a:spcAft>
                <a:spcPts val="200"/>
              </a:spcAft>
              <a:buFont typeface="Arial" panose="020B0604020202020204" pitchFamily="34" charset="0"/>
              <a:buChar char="•"/>
            </a:pPr>
            <a:r>
              <a:rPr lang="en-IN" sz="1800" u="sng" dirty="0" smtClean="0"/>
              <a:t>Input Tax Credit claimed:</a:t>
            </a:r>
          </a:p>
          <a:p>
            <a:pPr marL="1257289" lvl="2" indent="-342900" algn="just">
              <a:lnSpc>
                <a:spcPct val="150000"/>
              </a:lnSpc>
              <a:spcBef>
                <a:spcPts val="200"/>
              </a:spcBef>
              <a:spcAft>
                <a:spcPts val="200"/>
              </a:spcAft>
              <a:buFont typeface="Wingdings" panose="05000000000000000000" pitchFamily="2" charset="2"/>
              <a:buChar char="§"/>
            </a:pPr>
            <a:r>
              <a:rPr lang="en-IN" sz="1800" dirty="0"/>
              <a:t>ITC claimed Is input tax as defined u/s 2(62) of the Act</a:t>
            </a:r>
          </a:p>
          <a:p>
            <a:pPr marL="1257289" lvl="2" indent="-342900" algn="just">
              <a:lnSpc>
                <a:spcPct val="150000"/>
              </a:lnSpc>
              <a:spcBef>
                <a:spcPts val="200"/>
              </a:spcBef>
              <a:spcAft>
                <a:spcPts val="200"/>
              </a:spcAft>
              <a:buFont typeface="Wingdings" panose="05000000000000000000" pitchFamily="2" charset="2"/>
              <a:buChar char="§"/>
            </a:pPr>
            <a:r>
              <a:rPr lang="en-IN" sz="1800" dirty="0"/>
              <a:t>ITC claimed on input, input services or capital goods as defined under CGST Act</a:t>
            </a:r>
          </a:p>
          <a:p>
            <a:pPr marL="1257289" lvl="2" indent="-342900" algn="just">
              <a:lnSpc>
                <a:spcPct val="150000"/>
              </a:lnSpc>
              <a:spcBef>
                <a:spcPts val="200"/>
              </a:spcBef>
              <a:spcAft>
                <a:spcPts val="200"/>
              </a:spcAft>
              <a:buFont typeface="Wingdings" panose="05000000000000000000" pitchFamily="2" charset="2"/>
              <a:buChar char="§"/>
            </a:pPr>
            <a:r>
              <a:rPr lang="en-IN" sz="1800" dirty="0"/>
              <a:t>All these above are used or intended to be used in course or furtherance of business</a:t>
            </a:r>
          </a:p>
          <a:p>
            <a:pPr marL="1257289" lvl="2" indent="-342900" algn="just">
              <a:lnSpc>
                <a:spcPct val="150000"/>
              </a:lnSpc>
              <a:spcBef>
                <a:spcPts val="200"/>
              </a:spcBef>
              <a:spcAft>
                <a:spcPts val="200"/>
              </a:spcAft>
              <a:buFont typeface="Wingdings" panose="05000000000000000000" pitchFamily="2" charset="2"/>
              <a:buChar char="§"/>
            </a:pPr>
            <a:r>
              <a:rPr lang="en-IN" sz="1800" dirty="0"/>
              <a:t>Auditee possess invoice on which ITC is claimed?</a:t>
            </a:r>
          </a:p>
          <a:p>
            <a:pPr marL="1257289" lvl="2" indent="-342900" algn="just">
              <a:lnSpc>
                <a:spcPct val="150000"/>
              </a:lnSpc>
              <a:spcBef>
                <a:spcPts val="200"/>
              </a:spcBef>
              <a:spcAft>
                <a:spcPts val="200"/>
              </a:spcAft>
              <a:buFont typeface="Wingdings" panose="05000000000000000000" pitchFamily="2" charset="2"/>
              <a:buChar char="§"/>
            </a:pPr>
            <a:r>
              <a:rPr lang="en-IN" sz="1800" dirty="0"/>
              <a:t>Auditee has received goods / services on which ITC is claimed?</a:t>
            </a:r>
          </a:p>
          <a:p>
            <a:pPr marL="1257289" lvl="2" indent="-342900" algn="just">
              <a:lnSpc>
                <a:spcPct val="150000"/>
              </a:lnSpc>
              <a:spcBef>
                <a:spcPts val="200"/>
              </a:spcBef>
              <a:spcAft>
                <a:spcPts val="200"/>
              </a:spcAft>
              <a:buFont typeface="Wingdings" panose="05000000000000000000" pitchFamily="2" charset="2"/>
              <a:buChar char="§"/>
            </a:pPr>
            <a:r>
              <a:rPr lang="en-IN" sz="1800" dirty="0"/>
              <a:t>Vendor has paid tax to the credit of government</a:t>
            </a:r>
          </a:p>
          <a:p>
            <a:pPr marL="1257289" lvl="2" indent="-342900" algn="just">
              <a:lnSpc>
                <a:spcPct val="150000"/>
              </a:lnSpc>
              <a:spcBef>
                <a:spcPts val="200"/>
              </a:spcBef>
              <a:spcAft>
                <a:spcPts val="200"/>
              </a:spcAft>
              <a:buFont typeface="Wingdings" panose="05000000000000000000" pitchFamily="2" charset="2"/>
              <a:buChar char="§"/>
            </a:pPr>
            <a:r>
              <a:rPr lang="en-IN" sz="1800" dirty="0"/>
              <a:t>Invoices for which ITC is claimed is paid within prescribed time limit</a:t>
            </a:r>
          </a:p>
          <a:p>
            <a:pPr marL="1257289" lvl="2" indent="-342900" algn="just">
              <a:lnSpc>
                <a:spcPct val="150000"/>
              </a:lnSpc>
              <a:spcBef>
                <a:spcPts val="200"/>
              </a:spcBef>
              <a:spcAft>
                <a:spcPts val="200"/>
              </a:spcAft>
              <a:buFont typeface="Wingdings" panose="05000000000000000000" pitchFamily="2" charset="2"/>
              <a:buChar char="§"/>
            </a:pPr>
            <a:r>
              <a:rPr lang="en-IN" sz="1800" dirty="0"/>
              <a:t>Reversal in respect of non-business purpose and exempted supplies is done properly</a:t>
            </a:r>
          </a:p>
          <a:p>
            <a:pPr marL="1257289" lvl="2" indent="-342900" algn="just">
              <a:lnSpc>
                <a:spcPct val="150000"/>
              </a:lnSpc>
              <a:spcBef>
                <a:spcPts val="200"/>
              </a:spcBef>
              <a:spcAft>
                <a:spcPts val="200"/>
              </a:spcAft>
              <a:buFont typeface="Wingdings" panose="05000000000000000000" pitchFamily="2" charset="2"/>
              <a:buChar char="§"/>
            </a:pPr>
            <a:r>
              <a:rPr lang="en-IN" sz="1800" dirty="0"/>
              <a:t>Reversal of ITC in respect of blocked credits u/s 17(5) is done properly</a:t>
            </a:r>
          </a:p>
          <a:p>
            <a:pPr marL="1257289" lvl="2" indent="-342900" algn="just">
              <a:lnSpc>
                <a:spcPct val="150000"/>
              </a:lnSpc>
              <a:buFont typeface="Wingdings" panose="05000000000000000000" pitchFamily="2" charset="2"/>
              <a:buChar char="§"/>
            </a:pPr>
            <a:endParaRPr lang="en-IN" sz="1800" dirty="0"/>
          </a:p>
        </p:txBody>
      </p:sp>
    </p:spTree>
    <p:extLst>
      <p:ext uri="{BB962C8B-B14F-4D97-AF65-F5344CB8AC3E}">
        <p14:creationId xmlns:p14="http://schemas.microsoft.com/office/powerpoint/2010/main" val="9688726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23</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72572" y="1202846"/>
            <a:ext cx="11540017" cy="5532284"/>
          </a:xfrm>
          <a:prstGeom prst="rect">
            <a:avLst/>
          </a:prstGeom>
          <a:noFill/>
        </p:spPr>
        <p:txBody>
          <a:bodyPr wrap="square" rtlCol="0">
            <a:spAutoFit/>
          </a:bodyPr>
          <a:lstStyle/>
          <a:p>
            <a:pPr marL="341313" lvl="1" indent="-231775" algn="just">
              <a:lnSpc>
                <a:spcPct val="150000"/>
              </a:lnSpc>
              <a:spcBef>
                <a:spcPts val="300"/>
              </a:spcBef>
              <a:spcAft>
                <a:spcPts val="300"/>
              </a:spcAft>
              <a:buFont typeface="Wingdings" panose="05000000000000000000" pitchFamily="2" charset="2"/>
              <a:buChar char="Ø"/>
            </a:pPr>
            <a:r>
              <a:rPr lang="en-IN" sz="1800" b="1" dirty="0" smtClean="0"/>
              <a:t>Auditor </a:t>
            </a:r>
            <a:r>
              <a:rPr lang="en-IN" sz="1800" b="1" dirty="0"/>
              <a:t>to affirm the correctness of</a:t>
            </a:r>
            <a:r>
              <a:rPr lang="en-IN" sz="1800" dirty="0" smtClean="0"/>
              <a:t>:</a:t>
            </a:r>
            <a:endParaRPr lang="en-IN" sz="1800" dirty="0" smtClean="0"/>
          </a:p>
          <a:p>
            <a:pPr marL="800093" lvl="1" indent="-342900" algn="just">
              <a:lnSpc>
                <a:spcPct val="150000"/>
              </a:lnSpc>
              <a:buFont typeface="Arial" panose="020B0604020202020204" pitchFamily="34" charset="0"/>
              <a:buChar char="•"/>
            </a:pPr>
            <a:r>
              <a:rPr lang="en-IN" sz="1800" u="sng" dirty="0" smtClean="0"/>
              <a:t>Refund Claims</a:t>
            </a:r>
            <a:r>
              <a:rPr lang="en-IN" sz="1800" u="sng" dirty="0" smtClean="0"/>
              <a:t>:</a:t>
            </a:r>
          </a:p>
          <a:p>
            <a:pPr marL="1257289" lvl="2" indent="-342900" algn="just">
              <a:lnSpc>
                <a:spcPct val="150000"/>
              </a:lnSpc>
              <a:buFont typeface="Wingdings" panose="05000000000000000000" pitchFamily="2" charset="2"/>
              <a:buChar char="§"/>
            </a:pPr>
            <a:r>
              <a:rPr lang="en-IN" sz="1800" dirty="0" smtClean="0"/>
              <a:t>Proper availment of ITC </a:t>
            </a:r>
          </a:p>
          <a:p>
            <a:pPr marL="1257289" lvl="2" indent="-342900" algn="just">
              <a:lnSpc>
                <a:spcPct val="150000"/>
              </a:lnSpc>
              <a:buFont typeface="Wingdings" panose="05000000000000000000" pitchFamily="2" charset="2"/>
              <a:buChar char="§"/>
            </a:pPr>
            <a:r>
              <a:rPr lang="en-IN" sz="1800" dirty="0" smtClean="0"/>
              <a:t>Proper determination of Place of Supply</a:t>
            </a:r>
          </a:p>
          <a:p>
            <a:pPr marL="1257289" lvl="2" indent="-342900" algn="just">
              <a:lnSpc>
                <a:spcPct val="150000"/>
              </a:lnSpc>
              <a:buFont typeface="Wingdings" panose="05000000000000000000" pitchFamily="2" charset="2"/>
              <a:buChar char="§"/>
            </a:pPr>
            <a:r>
              <a:rPr lang="en-IN" sz="1800" dirty="0" smtClean="0"/>
              <a:t>Compliance with other conditions and procedures such as LUT/ Receipt of convertible foreign exchange in time</a:t>
            </a:r>
            <a:endParaRPr lang="en-IN" sz="1800" dirty="0" smtClean="0"/>
          </a:p>
          <a:p>
            <a:pPr marL="800093" lvl="1" indent="-342900" algn="just">
              <a:lnSpc>
                <a:spcPct val="150000"/>
              </a:lnSpc>
              <a:buFont typeface="Arial" panose="020B0604020202020204" pitchFamily="34" charset="0"/>
              <a:buChar char="•"/>
            </a:pPr>
            <a:r>
              <a:rPr lang="en-IN" sz="1800" dirty="0" smtClean="0"/>
              <a:t>Complied with procedures with respect to: </a:t>
            </a:r>
          </a:p>
          <a:p>
            <a:pPr marL="1257289" lvl="2" indent="-342900" algn="just">
              <a:lnSpc>
                <a:spcPct val="150000"/>
              </a:lnSpc>
              <a:buFont typeface="Wingdings" panose="05000000000000000000" pitchFamily="2" charset="2"/>
              <a:buChar char="§"/>
            </a:pPr>
            <a:r>
              <a:rPr lang="en-IN" sz="1800" dirty="0" smtClean="0"/>
              <a:t>Registration and amendments, </a:t>
            </a:r>
          </a:p>
          <a:p>
            <a:pPr marL="1257289" lvl="2" indent="-342900" algn="just">
              <a:lnSpc>
                <a:spcPct val="150000"/>
              </a:lnSpc>
              <a:buFont typeface="Wingdings" panose="05000000000000000000" pitchFamily="2" charset="2"/>
              <a:buChar char="§"/>
            </a:pPr>
            <a:r>
              <a:rPr lang="en-IN" sz="1800" dirty="0" smtClean="0"/>
              <a:t>Maintenance of accounts records, </a:t>
            </a:r>
          </a:p>
          <a:p>
            <a:pPr marL="1257289" lvl="2" indent="-342900" algn="just">
              <a:lnSpc>
                <a:spcPct val="150000"/>
              </a:lnSpc>
              <a:buFont typeface="Wingdings" panose="05000000000000000000" pitchFamily="2" charset="2"/>
              <a:buChar char="§"/>
            </a:pPr>
            <a:r>
              <a:rPr lang="en-IN" sz="1800" dirty="0" smtClean="0"/>
              <a:t>TDS / TCS, </a:t>
            </a:r>
          </a:p>
          <a:p>
            <a:pPr marL="1257289" lvl="2" indent="-342900" algn="just">
              <a:lnSpc>
                <a:spcPct val="150000"/>
              </a:lnSpc>
              <a:buFont typeface="Wingdings" panose="05000000000000000000" pitchFamily="2" charset="2"/>
              <a:buChar char="§"/>
            </a:pPr>
            <a:r>
              <a:rPr lang="en-IN" sz="1800" dirty="0" smtClean="0"/>
              <a:t>Payment of tax, </a:t>
            </a:r>
          </a:p>
          <a:p>
            <a:pPr marL="1257289" lvl="2" indent="-342900" algn="just">
              <a:lnSpc>
                <a:spcPct val="150000"/>
              </a:lnSpc>
              <a:buFont typeface="Wingdings" panose="05000000000000000000" pitchFamily="2" charset="2"/>
              <a:buChar char="§"/>
            </a:pPr>
            <a:r>
              <a:rPr lang="en-IN" sz="1800" dirty="0" smtClean="0"/>
              <a:t>Invoicing</a:t>
            </a:r>
          </a:p>
          <a:p>
            <a:pPr marL="1257289" lvl="2" indent="-342900" algn="just">
              <a:lnSpc>
                <a:spcPct val="150000"/>
              </a:lnSpc>
              <a:buFont typeface="Wingdings" panose="05000000000000000000" pitchFamily="2" charset="2"/>
              <a:buChar char="§"/>
            </a:pPr>
            <a:r>
              <a:rPr lang="en-IN" sz="1800" dirty="0" smtClean="0"/>
              <a:t>Other provisions and rules</a:t>
            </a:r>
            <a:endParaRPr lang="en-IN" sz="1800" dirty="0" smtClean="0"/>
          </a:p>
        </p:txBody>
      </p:sp>
      <p:sp>
        <p:nvSpPr>
          <p:cNvPr id="8" name="Title 1"/>
          <p:cNvSpPr>
            <a:spLocks noGrp="1"/>
          </p:cNvSpPr>
          <p:nvPr>
            <p:ph type="title"/>
          </p:nvPr>
        </p:nvSpPr>
        <p:spPr>
          <a:xfrm>
            <a:off x="333937" y="274636"/>
            <a:ext cx="9818593" cy="715965"/>
          </a:xfrm>
        </p:spPr>
        <p:txBody>
          <a:bodyPr>
            <a:normAutofit/>
          </a:bodyPr>
          <a:lstStyle/>
          <a:p>
            <a:r>
              <a:rPr lang="en-US" sz="3150" dirty="0" smtClean="0"/>
              <a:t>Audit - Scope and Responsibility as per section 2(13)</a:t>
            </a:r>
            <a:endParaRPr lang="en-US" sz="3150" dirty="0"/>
          </a:p>
        </p:txBody>
      </p:sp>
    </p:spTree>
    <p:extLst>
      <p:ext uri="{BB962C8B-B14F-4D97-AF65-F5344CB8AC3E}">
        <p14:creationId xmlns:p14="http://schemas.microsoft.com/office/powerpoint/2010/main" val="41265252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533783"/>
            <a:ext cx="3860800" cy="365123"/>
          </a:xfrm>
        </p:spPr>
        <p:txBody>
          <a:bodyPr/>
          <a:lstStyle/>
          <a:p>
            <a:r>
              <a:rPr lang="en-US" dirty="0" smtClean="0"/>
              <a:t>CA Naresh Sheth</a:t>
            </a:r>
            <a:endParaRPr lang="en-US" dirty="0"/>
          </a:p>
        </p:txBody>
      </p:sp>
      <p:sp>
        <p:nvSpPr>
          <p:cNvPr id="5" name="Slide Number Placeholder 4"/>
          <p:cNvSpPr>
            <a:spLocks noGrp="1"/>
          </p:cNvSpPr>
          <p:nvPr>
            <p:ph type="sldNum" sz="quarter" idx="4"/>
          </p:nvPr>
        </p:nvSpPr>
        <p:spPr>
          <a:xfrm>
            <a:off x="8737602" y="6547431"/>
            <a:ext cx="2844800" cy="365123"/>
          </a:xfrm>
        </p:spPr>
        <p:txBody>
          <a:bodyPr/>
          <a:lstStyle/>
          <a:p>
            <a:fld id="{4C8C3E51-1EAE-4164-AD04-4563D0520E64}" type="slidenum">
              <a:rPr lang="en-US" smtClean="0"/>
              <a:pPr/>
              <a:t>24</a:t>
            </a:fld>
            <a:endParaRPr lang="en-US" dirty="0"/>
          </a:p>
        </p:txBody>
      </p:sp>
      <p:sp>
        <p:nvSpPr>
          <p:cNvPr id="7" name="Title 1"/>
          <p:cNvSpPr txBox="1">
            <a:spLocks/>
          </p:cNvSpPr>
          <p:nvPr/>
        </p:nvSpPr>
        <p:spPr>
          <a:xfrm>
            <a:off x="191646" y="1323838"/>
            <a:ext cx="11640963" cy="5295330"/>
          </a:xfrm>
          <a:prstGeom prst="rect">
            <a:avLst/>
          </a:prstGeom>
        </p:spPr>
        <p:txBody>
          <a:bodyPr vert="horz" lIns="0" tIns="0" rIns="0" bIns="0" rtlCol="0" anchor="t">
            <a:noAutofit/>
          </a:bodyPr>
          <a:lstStyle>
            <a:lvl1pPr algn="l" defTabSz="914400" rtl="0" eaLnBrk="1" latinLnBrk="0" hangingPunct="1">
              <a:spcBef>
                <a:spcPct val="0"/>
              </a:spcBef>
              <a:buNone/>
              <a:defRPr sz="3200" kern="1200">
                <a:solidFill>
                  <a:schemeClr val="bg1"/>
                </a:solidFill>
                <a:latin typeface="+mj-lt"/>
                <a:ea typeface="+mj-ea"/>
                <a:cs typeface="+mj-cs"/>
              </a:defRPr>
            </a:lvl1pPr>
          </a:lstStyle>
          <a:p>
            <a:pPr marL="342900" indent="-342900" algn="just">
              <a:spcBef>
                <a:spcPts val="600"/>
              </a:spcBef>
              <a:spcAft>
                <a:spcPts val="600"/>
              </a:spcAft>
              <a:buFont typeface="Wingdings" panose="05000000000000000000" pitchFamily="2" charset="2"/>
              <a:buChar char="Ø"/>
            </a:pPr>
            <a:r>
              <a:rPr lang="en-IN" sz="1800" dirty="0" smtClean="0">
                <a:solidFill>
                  <a:schemeClr val="tx1"/>
                </a:solidFill>
              </a:rPr>
              <a:t>There is a confusion as to role of auditor as per definition of the term “audit” given u/s 2(13) of the Act and ultimate scope as laid down in form GSTR 9C. Following question arises:</a:t>
            </a:r>
          </a:p>
          <a:p>
            <a:pPr marL="800093" lvl="1" indent="-342900" algn="just">
              <a:spcBef>
                <a:spcPts val="600"/>
              </a:spcBef>
              <a:spcAft>
                <a:spcPts val="600"/>
              </a:spcAft>
              <a:buFont typeface="Arial" panose="020B0604020202020204" pitchFamily="34" charset="0"/>
              <a:buChar char="•"/>
            </a:pPr>
            <a:r>
              <a:rPr lang="en-IN" sz="1800" dirty="0" smtClean="0"/>
              <a:t>Whether role of auditor is only to certify the arithmetical accuracy of reconciliation statement; </a:t>
            </a:r>
            <a:r>
              <a:rPr lang="en-IN" sz="1800" b="1" dirty="0" smtClean="0"/>
              <a:t>or</a:t>
            </a:r>
          </a:p>
          <a:p>
            <a:pPr marL="800093" lvl="1" indent="-342900" algn="just">
              <a:spcBef>
                <a:spcPts val="600"/>
              </a:spcBef>
              <a:spcAft>
                <a:spcPts val="600"/>
              </a:spcAft>
              <a:buFont typeface="Arial" panose="020B0604020202020204" pitchFamily="34" charset="0"/>
              <a:buChar char="•"/>
            </a:pPr>
            <a:r>
              <a:rPr lang="en-IN" sz="1800" dirty="0" smtClean="0">
                <a:solidFill>
                  <a:schemeClr val="tx1"/>
                </a:solidFill>
              </a:rPr>
              <a:t>Auditor is expected to verify the correctness of:</a:t>
            </a:r>
          </a:p>
          <a:p>
            <a:pPr marL="1200139" lvl="2" indent="-285750" algn="just">
              <a:spcBef>
                <a:spcPts val="600"/>
              </a:spcBef>
              <a:spcAft>
                <a:spcPts val="600"/>
              </a:spcAft>
              <a:buFont typeface="Wingdings" panose="05000000000000000000" pitchFamily="2" charset="2"/>
              <a:buChar char="§"/>
            </a:pPr>
            <a:r>
              <a:rPr lang="en-IN" sz="1800" dirty="0" smtClean="0"/>
              <a:t>Turnover declared</a:t>
            </a:r>
          </a:p>
          <a:p>
            <a:pPr marL="1200139" lvl="2" indent="-285750" algn="just">
              <a:spcBef>
                <a:spcPts val="600"/>
              </a:spcBef>
              <a:spcAft>
                <a:spcPts val="600"/>
              </a:spcAft>
              <a:buFont typeface="Wingdings" panose="05000000000000000000" pitchFamily="2" charset="2"/>
              <a:buChar char="§"/>
            </a:pPr>
            <a:r>
              <a:rPr lang="en-IN" sz="1800" dirty="0" smtClean="0">
                <a:solidFill>
                  <a:schemeClr val="tx1"/>
                </a:solidFill>
              </a:rPr>
              <a:t>Taxes paid</a:t>
            </a:r>
          </a:p>
          <a:p>
            <a:pPr marL="1200139" lvl="2" indent="-285750" algn="just">
              <a:spcBef>
                <a:spcPts val="600"/>
              </a:spcBef>
              <a:spcAft>
                <a:spcPts val="600"/>
              </a:spcAft>
              <a:buFont typeface="Wingdings" panose="05000000000000000000" pitchFamily="2" charset="2"/>
              <a:buChar char="§"/>
            </a:pPr>
            <a:r>
              <a:rPr lang="en-IN" sz="1800" dirty="0" smtClean="0"/>
              <a:t>Refund claimed</a:t>
            </a:r>
          </a:p>
          <a:p>
            <a:pPr marL="1200139" lvl="2" indent="-285750" algn="just">
              <a:spcBef>
                <a:spcPts val="600"/>
              </a:spcBef>
              <a:spcAft>
                <a:spcPts val="600"/>
              </a:spcAft>
              <a:buFont typeface="Wingdings" panose="05000000000000000000" pitchFamily="2" charset="2"/>
              <a:buChar char="§"/>
            </a:pPr>
            <a:r>
              <a:rPr lang="en-IN" sz="1800" dirty="0" smtClean="0">
                <a:solidFill>
                  <a:schemeClr val="tx1"/>
                </a:solidFill>
              </a:rPr>
              <a:t>Input tax credit availed</a:t>
            </a:r>
          </a:p>
          <a:p>
            <a:pPr marL="1200139" lvl="2" indent="-285750" algn="just">
              <a:spcBef>
                <a:spcPts val="600"/>
              </a:spcBef>
              <a:spcAft>
                <a:spcPts val="600"/>
              </a:spcAft>
              <a:buFont typeface="Wingdings" panose="05000000000000000000" pitchFamily="2" charset="2"/>
              <a:buChar char="§"/>
            </a:pPr>
            <a:r>
              <a:rPr lang="en-IN" sz="1800" dirty="0" smtClean="0"/>
              <a:t>Compliance with provision of Act and Rules</a:t>
            </a:r>
          </a:p>
          <a:p>
            <a:pPr marL="342900" indent="-342900" algn="just">
              <a:spcBef>
                <a:spcPts val="600"/>
              </a:spcBef>
              <a:spcAft>
                <a:spcPts val="600"/>
              </a:spcAft>
              <a:buFont typeface="Wingdings" panose="05000000000000000000" pitchFamily="2" charset="2"/>
              <a:buChar char="Ø"/>
            </a:pPr>
            <a:r>
              <a:rPr lang="en-US" sz="1800" b="1" dirty="0" smtClean="0">
                <a:solidFill>
                  <a:schemeClr val="tx1"/>
                </a:solidFill>
              </a:rPr>
              <a:t>Whether auditor is duty bound to adhere to scope stipulated in Section 2(13) of the Act or restrict himself to certification of reconciliation only?</a:t>
            </a:r>
          </a:p>
          <a:p>
            <a:pPr marL="342900" indent="-342900" algn="just">
              <a:spcBef>
                <a:spcPts val="600"/>
              </a:spcBef>
              <a:spcAft>
                <a:spcPts val="600"/>
              </a:spcAft>
              <a:buFont typeface="Wingdings" panose="05000000000000000000" pitchFamily="2" charset="2"/>
              <a:buChar char="Ø"/>
            </a:pPr>
            <a:r>
              <a:rPr lang="en-IN" sz="1800" dirty="0" smtClean="0">
                <a:solidFill>
                  <a:schemeClr val="tx1"/>
                </a:solidFill>
              </a:rPr>
              <a:t>Whether </a:t>
            </a:r>
            <a:r>
              <a:rPr lang="en-IN" sz="1800" dirty="0">
                <a:solidFill>
                  <a:schemeClr val="tx1"/>
                </a:solidFill>
              </a:rPr>
              <a:t>government intention is to restrict the scope of audit to verification of reconciliation of AR with audited financial statement of auditee</a:t>
            </a:r>
            <a:r>
              <a:rPr lang="en-IN" sz="1800" dirty="0" smtClean="0">
                <a:solidFill>
                  <a:schemeClr val="tx1"/>
                </a:solidFill>
              </a:rPr>
              <a:t>?</a:t>
            </a:r>
          </a:p>
          <a:p>
            <a:pPr marL="342900" indent="-342900" algn="just">
              <a:spcBef>
                <a:spcPts val="600"/>
              </a:spcBef>
              <a:spcAft>
                <a:spcPts val="600"/>
              </a:spcAft>
              <a:buFont typeface="Wingdings" panose="05000000000000000000" pitchFamily="2" charset="2"/>
              <a:buChar char="Ø"/>
            </a:pPr>
            <a:r>
              <a:rPr lang="en-IN" sz="1800" b="1" dirty="0">
                <a:solidFill>
                  <a:schemeClr val="tx1"/>
                </a:solidFill>
              </a:rPr>
              <a:t>If auditor goes by Section 2(13), he practically assumes the responsibility of assessment</a:t>
            </a:r>
            <a:endParaRPr lang="en-IN" sz="1800" dirty="0" smtClean="0">
              <a:solidFill>
                <a:schemeClr val="tx1"/>
              </a:solidFill>
            </a:endParaRPr>
          </a:p>
          <a:p>
            <a:pPr marL="342900" indent="-342900" algn="just">
              <a:spcBef>
                <a:spcPts val="600"/>
              </a:spcBef>
              <a:spcAft>
                <a:spcPts val="600"/>
              </a:spcAft>
              <a:buFont typeface="Wingdings" panose="05000000000000000000" pitchFamily="2" charset="2"/>
              <a:buChar char="Ø"/>
            </a:pPr>
            <a:endParaRPr lang="en-IN" sz="1800" dirty="0" smtClean="0">
              <a:solidFill>
                <a:schemeClr val="tx1"/>
              </a:solidFill>
            </a:endParaRPr>
          </a:p>
        </p:txBody>
      </p:sp>
      <p:sp>
        <p:nvSpPr>
          <p:cNvPr id="8" name="Title 1"/>
          <p:cNvSpPr>
            <a:spLocks noGrp="1"/>
          </p:cNvSpPr>
          <p:nvPr>
            <p:ph type="title"/>
          </p:nvPr>
        </p:nvSpPr>
        <p:spPr>
          <a:xfrm>
            <a:off x="312670" y="296224"/>
            <a:ext cx="8230313" cy="715965"/>
          </a:xfrm>
        </p:spPr>
        <p:txBody>
          <a:bodyPr/>
          <a:lstStyle/>
          <a:p>
            <a:r>
              <a:rPr lang="en-US" dirty="0" smtClean="0"/>
              <a:t>Confusion as to Scope of Audit </a:t>
            </a:r>
            <a:endParaRPr lang="en-US" dirty="0"/>
          </a:p>
        </p:txBody>
      </p:sp>
      <p:sp>
        <p:nvSpPr>
          <p:cNvPr id="9" name="Date Placeholder 5"/>
          <p:cNvSpPr>
            <a:spLocks noGrp="1"/>
          </p:cNvSpPr>
          <p:nvPr>
            <p:ph type="dt" sz="half" idx="10"/>
          </p:nvPr>
        </p:nvSpPr>
        <p:spPr>
          <a:xfrm>
            <a:off x="457200" y="6578228"/>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28601185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343" y="261189"/>
            <a:ext cx="8749552" cy="715965"/>
          </a:xfrm>
        </p:spPr>
        <p:txBody>
          <a:bodyPr>
            <a:normAutofit fontScale="90000"/>
          </a:bodyPr>
          <a:lstStyle/>
          <a:p>
            <a:r>
              <a:rPr lang="en-IN" dirty="0" smtClean="0"/>
              <a:t>GST Audit - Is it Certification or Audit Assignment?</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25</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3" name="TextBox 2"/>
          <p:cNvSpPr txBox="1"/>
          <p:nvPr/>
        </p:nvSpPr>
        <p:spPr>
          <a:xfrm>
            <a:off x="206190" y="1368784"/>
            <a:ext cx="11779623" cy="4678204"/>
          </a:xfrm>
          <a:prstGeom prst="rect">
            <a:avLst/>
          </a:prstGeom>
          <a:noFill/>
        </p:spPr>
        <p:txBody>
          <a:bodyPr wrap="square" rtlCol="0">
            <a:spAutoFit/>
          </a:bodyPr>
          <a:lstStyle/>
          <a:p>
            <a:pPr marL="285750" indent="-285750" algn="just">
              <a:lnSpc>
                <a:spcPct val="200000"/>
              </a:lnSpc>
              <a:spcBef>
                <a:spcPts val="300"/>
              </a:spcBef>
              <a:buFont typeface="Wingdings" panose="05000000000000000000" pitchFamily="2" charset="2"/>
              <a:buChar char="Ø"/>
            </a:pPr>
            <a:r>
              <a:rPr lang="en-US" sz="1800" dirty="0" smtClean="0"/>
              <a:t>The difference between term “Certificate” and “Report” is explained by ICAI in Para No.2.2 of its “Guidance </a:t>
            </a:r>
            <a:r>
              <a:rPr lang="en-US" sz="1800" dirty="0"/>
              <a:t>Note on </a:t>
            </a:r>
            <a:r>
              <a:rPr lang="en-US" sz="1800" dirty="0" smtClean="0"/>
              <a:t>Audit </a:t>
            </a:r>
            <a:r>
              <a:rPr lang="en-US" sz="1800" dirty="0"/>
              <a:t>Report and </a:t>
            </a:r>
            <a:r>
              <a:rPr lang="en-US" sz="1800" dirty="0" smtClean="0"/>
              <a:t>Certificates </a:t>
            </a:r>
            <a:r>
              <a:rPr lang="en-US" sz="1800" dirty="0"/>
              <a:t>for </a:t>
            </a:r>
            <a:r>
              <a:rPr lang="en-US" sz="1800" dirty="0" smtClean="0"/>
              <a:t>Special Purpose” published in 1984 (revised 2016) as </a:t>
            </a:r>
            <a:r>
              <a:rPr lang="en-US" sz="1800" dirty="0"/>
              <a:t>under;</a:t>
            </a:r>
          </a:p>
          <a:p>
            <a:pPr marL="742943" lvl="1" indent="-285750" algn="just">
              <a:lnSpc>
                <a:spcPct val="200000"/>
              </a:lnSpc>
              <a:spcBef>
                <a:spcPts val="300"/>
              </a:spcBef>
              <a:buFont typeface="Arial" panose="020B0604020202020204" pitchFamily="34" charset="0"/>
              <a:buChar char="•"/>
            </a:pPr>
            <a:r>
              <a:rPr lang="en-US" sz="1800" dirty="0" smtClean="0"/>
              <a:t>“</a:t>
            </a:r>
            <a:r>
              <a:rPr lang="en-US" sz="1800" dirty="0"/>
              <a:t>A </a:t>
            </a:r>
            <a:r>
              <a:rPr lang="en-US" sz="1800" b="1" dirty="0"/>
              <a:t>Certificate</a:t>
            </a:r>
            <a:r>
              <a:rPr lang="en-US" sz="1800" dirty="0"/>
              <a:t> is a written confirmation of the accuracy of facts stated therein and does not involve any estimate or </a:t>
            </a:r>
            <a:r>
              <a:rPr lang="en-US" sz="1800" dirty="0" smtClean="0"/>
              <a:t>opinion</a:t>
            </a:r>
            <a:r>
              <a:rPr lang="en-US" sz="1800" dirty="0"/>
              <a:t>.”</a:t>
            </a:r>
          </a:p>
          <a:p>
            <a:pPr marL="742943" lvl="1" indent="-285750" algn="just">
              <a:lnSpc>
                <a:spcPct val="200000"/>
              </a:lnSpc>
              <a:spcBef>
                <a:spcPts val="300"/>
              </a:spcBef>
              <a:buFont typeface="Arial" panose="020B0604020202020204" pitchFamily="34" charset="0"/>
              <a:buChar char="•"/>
            </a:pPr>
            <a:r>
              <a:rPr lang="en-US" sz="1800" dirty="0" smtClean="0"/>
              <a:t>“</a:t>
            </a:r>
            <a:r>
              <a:rPr lang="en-US" sz="1800" dirty="0"/>
              <a:t>A </a:t>
            </a:r>
            <a:r>
              <a:rPr lang="en-US" sz="1800" b="1" dirty="0"/>
              <a:t>Report</a:t>
            </a:r>
            <a:r>
              <a:rPr lang="en-US" sz="1800" dirty="0"/>
              <a:t>, on the other hand, is a formal statement usually made after an enquiry, examination or review of specified matters under report and includes the reporting auditors opinion thereon</a:t>
            </a:r>
            <a:r>
              <a:rPr lang="en-US" sz="1800" dirty="0" smtClean="0"/>
              <a:t>”</a:t>
            </a:r>
          </a:p>
          <a:p>
            <a:pPr marL="285750" indent="-285750" algn="just">
              <a:lnSpc>
                <a:spcPct val="200000"/>
              </a:lnSpc>
              <a:spcBef>
                <a:spcPts val="300"/>
              </a:spcBef>
              <a:buFont typeface="Wingdings" panose="05000000000000000000" pitchFamily="2" charset="2"/>
              <a:buChar char="Ø"/>
            </a:pPr>
            <a:r>
              <a:rPr lang="en-US" sz="1800" dirty="0" smtClean="0"/>
              <a:t>Chartered Accountant assures factual accuracy of contents to the users of certificate</a:t>
            </a:r>
          </a:p>
          <a:p>
            <a:pPr marL="285750" indent="-285750" algn="just">
              <a:lnSpc>
                <a:spcPct val="200000"/>
              </a:lnSpc>
              <a:spcBef>
                <a:spcPts val="300"/>
              </a:spcBef>
              <a:buFont typeface="Wingdings" panose="05000000000000000000" pitchFamily="2" charset="2"/>
              <a:buChar char="Ø"/>
            </a:pPr>
            <a:r>
              <a:rPr lang="en-US" sz="1800" dirty="0" smtClean="0"/>
              <a:t>Chartered Accountant, through his audit report, expresses his opinion on truth and fairness of contents</a:t>
            </a:r>
          </a:p>
        </p:txBody>
      </p:sp>
    </p:spTree>
    <p:extLst>
      <p:ext uri="{BB962C8B-B14F-4D97-AF65-F5344CB8AC3E}">
        <p14:creationId xmlns:p14="http://schemas.microsoft.com/office/powerpoint/2010/main" val="12367928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343" y="261189"/>
            <a:ext cx="8749552" cy="715965"/>
          </a:xfrm>
        </p:spPr>
        <p:txBody>
          <a:bodyPr>
            <a:normAutofit fontScale="90000"/>
          </a:bodyPr>
          <a:lstStyle/>
          <a:p>
            <a:r>
              <a:rPr lang="en-IN" dirty="0" smtClean="0"/>
              <a:t>GST Audit - Is it Certification or Audit Assignment?</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26</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3" name="TextBox 2"/>
          <p:cNvSpPr txBox="1"/>
          <p:nvPr/>
        </p:nvSpPr>
        <p:spPr>
          <a:xfrm>
            <a:off x="206190" y="1337788"/>
            <a:ext cx="11779623" cy="5270930"/>
          </a:xfrm>
          <a:prstGeom prst="rect">
            <a:avLst/>
          </a:prstGeom>
          <a:noFill/>
        </p:spPr>
        <p:txBody>
          <a:bodyPr wrap="square" rtlCol="0">
            <a:spAutoFit/>
          </a:bodyPr>
          <a:lstStyle/>
          <a:p>
            <a:pPr marL="285750" indent="-285750" algn="just">
              <a:lnSpc>
                <a:spcPct val="200000"/>
              </a:lnSpc>
              <a:spcBef>
                <a:spcPts val="300"/>
              </a:spcBef>
              <a:buFont typeface="Wingdings" panose="05000000000000000000" pitchFamily="2" charset="2"/>
              <a:buChar char="Ø"/>
            </a:pPr>
            <a:r>
              <a:rPr lang="en-US" sz="1800" dirty="0"/>
              <a:t>GST Audit Report is not an expression of opinion but it certifies the correctness of reconciliation and other particulars given </a:t>
            </a:r>
            <a:r>
              <a:rPr lang="en-US" sz="1800" dirty="0" smtClean="0"/>
              <a:t>in Form GSTR-9C  </a:t>
            </a:r>
            <a:endParaRPr lang="en-US" sz="1800" dirty="0"/>
          </a:p>
          <a:p>
            <a:pPr marL="285750" indent="-285750" algn="just">
              <a:lnSpc>
                <a:spcPct val="200000"/>
              </a:lnSpc>
              <a:spcBef>
                <a:spcPts val="300"/>
              </a:spcBef>
              <a:buFont typeface="Wingdings" panose="05000000000000000000" pitchFamily="2" charset="2"/>
              <a:buChar char="Ø"/>
            </a:pPr>
            <a:r>
              <a:rPr lang="en-US" sz="1800" dirty="0"/>
              <a:t>GST report tilts more towards certificate than the audit </a:t>
            </a:r>
            <a:r>
              <a:rPr lang="en-US" sz="1800" dirty="0" smtClean="0"/>
              <a:t>report</a:t>
            </a:r>
            <a:endParaRPr lang="en-IN" dirty="0" smtClean="0"/>
          </a:p>
          <a:p>
            <a:pPr marL="285750" indent="-285750" algn="just">
              <a:lnSpc>
                <a:spcPct val="200000"/>
              </a:lnSpc>
              <a:spcBef>
                <a:spcPts val="300"/>
              </a:spcBef>
              <a:buFont typeface="Wingdings" panose="05000000000000000000" pitchFamily="2" charset="2"/>
              <a:buChar char="Ø"/>
            </a:pPr>
            <a:r>
              <a:rPr lang="en-US" sz="1800" b="1" dirty="0" smtClean="0"/>
              <a:t>Technical guide (Pg.no. 400 &amp; Pg.no.5)</a:t>
            </a:r>
          </a:p>
          <a:p>
            <a:pPr marL="712788" indent="-285750" algn="just">
              <a:lnSpc>
                <a:spcPct val="200000"/>
              </a:lnSpc>
              <a:spcBef>
                <a:spcPts val="300"/>
              </a:spcBef>
              <a:buFont typeface="Arial" panose="020B0604020202020204" pitchFamily="34" charset="0"/>
              <a:buChar char="•"/>
            </a:pPr>
            <a:r>
              <a:rPr lang="en-US" sz="1800" dirty="0"/>
              <a:t>Primary </a:t>
            </a:r>
            <a:r>
              <a:rPr lang="en-IN" sz="1800" dirty="0"/>
              <a:t>objective of the Auditor is to certify the truth and correctness of GSTR </a:t>
            </a:r>
            <a:r>
              <a:rPr lang="en-IN" sz="1800" dirty="0" smtClean="0"/>
              <a:t>9C</a:t>
            </a:r>
            <a:endParaRPr lang="en-IN" sz="1800" dirty="0"/>
          </a:p>
          <a:p>
            <a:pPr marL="712788" indent="-285750" algn="just">
              <a:lnSpc>
                <a:spcPct val="200000"/>
              </a:lnSpc>
              <a:spcBef>
                <a:spcPts val="300"/>
              </a:spcBef>
              <a:buFont typeface="Arial" panose="020B0604020202020204" pitchFamily="34" charset="0"/>
              <a:buChar char="•"/>
            </a:pPr>
            <a:r>
              <a:rPr lang="en-IN" sz="1800" dirty="0"/>
              <a:t>The quantum of assurance required is “</a:t>
            </a:r>
            <a:r>
              <a:rPr lang="en-IN" sz="1800" b="1" dirty="0"/>
              <a:t>absolute</a:t>
            </a:r>
            <a:r>
              <a:rPr lang="en-IN" sz="1800" dirty="0"/>
              <a:t>” and </a:t>
            </a:r>
            <a:r>
              <a:rPr lang="en-IN" sz="1800" dirty="0" smtClean="0"/>
              <a:t>“</a:t>
            </a:r>
            <a:r>
              <a:rPr lang="en-IN" sz="1800" b="1" dirty="0" smtClean="0"/>
              <a:t>not reasonable</a:t>
            </a:r>
            <a:r>
              <a:rPr lang="en-IN" sz="1800" dirty="0"/>
              <a:t>”. Thus, </a:t>
            </a:r>
            <a:r>
              <a:rPr lang="en-IN" sz="1800" dirty="0" smtClean="0"/>
              <a:t>one </a:t>
            </a:r>
            <a:r>
              <a:rPr lang="en-IN" sz="1800" dirty="0"/>
              <a:t>can discern that the </a:t>
            </a:r>
            <a:r>
              <a:rPr lang="en-IN" sz="1800" b="1" dirty="0"/>
              <a:t>“Engagement risk” sought to be targeted is zero and not even near </a:t>
            </a:r>
            <a:r>
              <a:rPr lang="en-IN" sz="1800" b="1" dirty="0" smtClean="0"/>
              <a:t>zero</a:t>
            </a:r>
          </a:p>
          <a:p>
            <a:pPr marL="712788" indent="-285750" algn="just">
              <a:lnSpc>
                <a:spcPct val="200000"/>
              </a:lnSpc>
              <a:spcBef>
                <a:spcPts val="300"/>
              </a:spcBef>
              <a:buFont typeface="Arial" panose="020B0604020202020204" pitchFamily="34" charset="0"/>
              <a:buChar char="•"/>
            </a:pPr>
            <a:r>
              <a:rPr lang="en-IN" dirty="0" smtClean="0"/>
              <a:t>“</a:t>
            </a:r>
            <a:r>
              <a:rPr lang="en-IN" sz="1800" dirty="0" smtClean="0"/>
              <a:t>Truth </a:t>
            </a:r>
            <a:r>
              <a:rPr lang="en-IN" sz="1800" dirty="0"/>
              <a:t>and correctness” would </a:t>
            </a:r>
            <a:r>
              <a:rPr lang="en-IN" sz="1800" dirty="0" smtClean="0"/>
              <a:t>mean a </a:t>
            </a:r>
            <a:r>
              <a:rPr lang="en-IN" sz="1800" dirty="0"/>
              <a:t>much higher level of verification but not 100%. Sampling </a:t>
            </a:r>
            <a:r>
              <a:rPr lang="en-IN" sz="1800" dirty="0" smtClean="0"/>
              <a:t>techniques   to </a:t>
            </a:r>
            <a:r>
              <a:rPr lang="en-IN" sz="1800" dirty="0"/>
              <a:t>cover substantial </a:t>
            </a:r>
            <a:r>
              <a:rPr lang="en-IN" sz="1800" dirty="0" smtClean="0"/>
              <a:t>part of </a:t>
            </a:r>
            <a:r>
              <a:rPr lang="en-IN" sz="1800" dirty="0"/>
              <a:t>the value could be an option to be used in GST Audits.</a:t>
            </a:r>
            <a:endParaRPr lang="en-US" sz="1800" dirty="0"/>
          </a:p>
        </p:txBody>
      </p:sp>
    </p:spTree>
    <p:extLst>
      <p:ext uri="{BB962C8B-B14F-4D97-AF65-F5344CB8AC3E}">
        <p14:creationId xmlns:p14="http://schemas.microsoft.com/office/powerpoint/2010/main" val="27357320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343" y="261189"/>
            <a:ext cx="8749552" cy="715965"/>
          </a:xfrm>
        </p:spPr>
        <p:txBody>
          <a:bodyPr>
            <a:normAutofit fontScale="90000"/>
          </a:bodyPr>
          <a:lstStyle/>
          <a:p>
            <a:r>
              <a:rPr lang="en-IN" dirty="0" smtClean="0"/>
              <a:t>GST Audit - Is it Certification or Audit Assignment?</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27</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3" name="TextBox 2"/>
          <p:cNvSpPr txBox="1"/>
          <p:nvPr/>
        </p:nvSpPr>
        <p:spPr>
          <a:xfrm>
            <a:off x="206190" y="1337788"/>
            <a:ext cx="11779623" cy="4010585"/>
          </a:xfrm>
          <a:prstGeom prst="rect">
            <a:avLst/>
          </a:prstGeom>
          <a:noFill/>
        </p:spPr>
        <p:txBody>
          <a:bodyPr wrap="square" rtlCol="0">
            <a:spAutoFit/>
          </a:bodyPr>
          <a:lstStyle/>
          <a:p>
            <a:pPr marL="341313" indent="-285750" algn="just">
              <a:lnSpc>
                <a:spcPct val="200000"/>
              </a:lnSpc>
              <a:spcBef>
                <a:spcPts val="300"/>
              </a:spcBef>
              <a:buFont typeface="Wingdings" panose="05000000000000000000" pitchFamily="2" charset="2"/>
              <a:buChar char="Ø"/>
            </a:pPr>
            <a:r>
              <a:rPr lang="en-US" sz="1800" b="1" dirty="0"/>
              <a:t>Whether absolute assurance is possible? </a:t>
            </a:r>
            <a:r>
              <a:rPr lang="en-US" sz="1800" dirty="0"/>
              <a:t>- Pg. No. 400 of Technical guide reads as under:</a:t>
            </a:r>
          </a:p>
          <a:p>
            <a:pPr marL="395288" algn="just">
              <a:lnSpc>
                <a:spcPct val="200000"/>
              </a:lnSpc>
              <a:spcBef>
                <a:spcPts val="300"/>
              </a:spcBef>
            </a:pPr>
            <a:r>
              <a:rPr lang="en-US" sz="1800" dirty="0"/>
              <a:t>“</a:t>
            </a:r>
            <a:r>
              <a:rPr lang="en-US" sz="1800" i="1" dirty="0"/>
              <a:t>The Registered Person is required to keep and maintain true and correct account of his books and records u/s 35(1) of the CGST Act in contrast to section 128 of Companies Act which only requires to keep books of account which give true and fair view of the state of affairs. Hence absolute assurance about particulars of 9C can come only if underlying records and documents forming part of the books of account, the examination of which are the source of this certification, are also absolutely risk free and not nearly risk free. So, from end to end absolute assurance is the essence.”</a:t>
            </a:r>
          </a:p>
        </p:txBody>
      </p:sp>
    </p:spTree>
    <p:extLst>
      <p:ext uri="{BB962C8B-B14F-4D97-AF65-F5344CB8AC3E}">
        <p14:creationId xmlns:p14="http://schemas.microsoft.com/office/powerpoint/2010/main" val="13340033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 Naresh Sheth</a:t>
            </a:r>
            <a:endParaRPr lang="en-US"/>
          </a:p>
        </p:txBody>
      </p:sp>
      <p:sp>
        <p:nvSpPr>
          <p:cNvPr id="4" name="Slide Number Placeholder 3"/>
          <p:cNvSpPr>
            <a:spLocks noGrp="1"/>
          </p:cNvSpPr>
          <p:nvPr>
            <p:ph type="sldNum" sz="quarter" idx="12"/>
          </p:nvPr>
        </p:nvSpPr>
        <p:spPr>
          <a:xfrm>
            <a:off x="8737604" y="6356359"/>
            <a:ext cx="2961337" cy="365123"/>
          </a:xfrm>
        </p:spPr>
        <p:txBody>
          <a:bodyPr/>
          <a:lstStyle/>
          <a:p>
            <a:fld id="{4C8C3E51-1EAE-4164-AD04-4563D0520E64}" type="slidenum">
              <a:rPr lang="en-US" smtClean="0"/>
              <a:pPr/>
              <a:t>28</a:t>
            </a:fld>
            <a:endParaRPr lang="en-US"/>
          </a:p>
        </p:txBody>
      </p:sp>
      <p:sp>
        <p:nvSpPr>
          <p:cNvPr id="5" name="Title 4"/>
          <p:cNvSpPr>
            <a:spLocks noGrp="1"/>
          </p:cNvSpPr>
          <p:nvPr>
            <p:ph type="title"/>
          </p:nvPr>
        </p:nvSpPr>
        <p:spPr/>
        <p:txBody>
          <a:bodyPr/>
          <a:lstStyle/>
          <a:p>
            <a:r>
              <a:rPr lang="en-IN" dirty="0" smtClean="0"/>
              <a:t>Probable Reconciliation Points Reportable in GSTR 9C </a:t>
            </a:r>
            <a:endParaRPr lang="en-IN"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28613835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29</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205427"/>
            <a:ext cx="11806518" cy="4449103"/>
          </a:xfrm>
          <a:prstGeom prst="rect">
            <a:avLst/>
          </a:prstGeom>
          <a:noFill/>
        </p:spPr>
        <p:txBody>
          <a:bodyPr wrap="square" rtlCol="0">
            <a:spAutoFit/>
          </a:bodyPr>
          <a:lstStyle/>
          <a:p>
            <a:pPr marL="254007" indent="-347663" algn="just">
              <a:lnSpc>
                <a:spcPct val="150000"/>
              </a:lnSpc>
              <a:spcBef>
                <a:spcPts val="300"/>
              </a:spcBef>
              <a:spcAft>
                <a:spcPts val="300"/>
              </a:spcAft>
              <a:buFont typeface="Wingdings" panose="05000000000000000000" pitchFamily="2" charset="2"/>
              <a:buChar char="Ø"/>
            </a:pPr>
            <a:r>
              <a:rPr lang="en-IN" dirty="0" smtClean="0"/>
              <a:t>Barter and exchanges –may not be appearing in books of account. Whether auditor need to go beyond books?</a:t>
            </a:r>
          </a:p>
          <a:p>
            <a:pPr marL="798513" lvl="1" indent="-403225" algn="just">
              <a:lnSpc>
                <a:spcPct val="150000"/>
              </a:lnSpc>
              <a:spcBef>
                <a:spcPts val="300"/>
              </a:spcBef>
              <a:spcAft>
                <a:spcPts val="300"/>
              </a:spcAft>
              <a:buFont typeface="Arial" panose="020B0604020202020204" pitchFamily="34" charset="0"/>
              <a:buChar char="•"/>
            </a:pPr>
            <a:r>
              <a:rPr lang="en-IN" dirty="0" smtClean="0"/>
              <a:t>Joint Development Agreement</a:t>
            </a:r>
          </a:p>
          <a:p>
            <a:pPr marL="798513" lvl="1" indent="-403225" algn="just">
              <a:lnSpc>
                <a:spcPct val="150000"/>
              </a:lnSpc>
              <a:spcBef>
                <a:spcPts val="300"/>
              </a:spcBef>
              <a:spcAft>
                <a:spcPts val="300"/>
              </a:spcAft>
              <a:buFont typeface="Arial" panose="020B0604020202020204" pitchFamily="34" charset="0"/>
              <a:buChar char="•"/>
            </a:pPr>
            <a:r>
              <a:rPr lang="en-IN" dirty="0" smtClean="0"/>
              <a:t>Mutual Promotions </a:t>
            </a:r>
          </a:p>
          <a:p>
            <a:pPr marL="254007" indent="-347663" algn="just">
              <a:lnSpc>
                <a:spcPct val="150000"/>
              </a:lnSpc>
              <a:spcBef>
                <a:spcPts val="300"/>
              </a:spcBef>
              <a:spcAft>
                <a:spcPts val="300"/>
              </a:spcAft>
              <a:buFont typeface="Wingdings" panose="05000000000000000000" pitchFamily="2" charset="2"/>
              <a:buChar char="Ø"/>
            </a:pPr>
            <a:r>
              <a:rPr lang="en-IN" dirty="0" smtClean="0"/>
              <a:t>Deemed supplies under Schedule I of CGST Act – </a:t>
            </a:r>
            <a:r>
              <a:rPr lang="en-IN" b="1" dirty="0" smtClean="0"/>
              <a:t>Supplies without consideration</a:t>
            </a:r>
          </a:p>
          <a:p>
            <a:pPr marL="711200" lvl="1" indent="-347663" algn="just">
              <a:lnSpc>
                <a:spcPct val="150000"/>
              </a:lnSpc>
              <a:spcBef>
                <a:spcPts val="300"/>
              </a:spcBef>
              <a:spcAft>
                <a:spcPts val="300"/>
              </a:spcAft>
              <a:buFont typeface="Arial" panose="020B0604020202020204" pitchFamily="34" charset="0"/>
              <a:buChar char="•"/>
            </a:pPr>
            <a:r>
              <a:rPr lang="en-IN" dirty="0" smtClean="0"/>
              <a:t>Transaction without consideration with related parties</a:t>
            </a:r>
          </a:p>
          <a:p>
            <a:pPr marL="1168396" lvl="2" indent="-347663" algn="just">
              <a:lnSpc>
                <a:spcPct val="150000"/>
              </a:lnSpc>
              <a:spcBef>
                <a:spcPts val="300"/>
              </a:spcBef>
              <a:spcAft>
                <a:spcPts val="300"/>
              </a:spcAft>
              <a:buFont typeface="Wingdings" panose="05000000000000000000" pitchFamily="2" charset="2"/>
              <a:buChar char="§"/>
            </a:pPr>
            <a:r>
              <a:rPr lang="en-IN" dirty="0" smtClean="0"/>
              <a:t>Sharing of common premises/ infrastructure </a:t>
            </a:r>
          </a:p>
          <a:p>
            <a:pPr marL="1168396" lvl="2" indent="-347663" algn="just">
              <a:lnSpc>
                <a:spcPct val="150000"/>
              </a:lnSpc>
              <a:spcBef>
                <a:spcPts val="300"/>
              </a:spcBef>
              <a:spcAft>
                <a:spcPts val="300"/>
              </a:spcAft>
              <a:buFont typeface="Wingdings" panose="05000000000000000000" pitchFamily="2" charset="2"/>
              <a:buChar char="§"/>
            </a:pPr>
            <a:r>
              <a:rPr lang="en-IN" dirty="0" smtClean="0"/>
              <a:t>Sharing of IT, Human and Managerial Resources</a:t>
            </a:r>
          </a:p>
          <a:p>
            <a:pPr marL="1168396" lvl="2" indent="-347663" algn="just">
              <a:lnSpc>
                <a:spcPct val="150000"/>
              </a:lnSpc>
              <a:spcBef>
                <a:spcPts val="300"/>
              </a:spcBef>
              <a:spcAft>
                <a:spcPts val="300"/>
              </a:spcAft>
              <a:buFont typeface="Wingdings" panose="05000000000000000000" pitchFamily="2" charset="2"/>
              <a:buChar char="§"/>
            </a:pPr>
            <a:r>
              <a:rPr lang="en-IN" dirty="0" smtClean="0"/>
              <a:t>Granting of Corporate </a:t>
            </a:r>
            <a:r>
              <a:rPr lang="en-IN" dirty="0" err="1" smtClean="0"/>
              <a:t>Gurantee</a:t>
            </a:r>
            <a:endParaRPr lang="en-IN" dirty="0" smtClean="0"/>
          </a:p>
          <a:p>
            <a:pPr marL="1168396" lvl="2" indent="-347663" algn="just">
              <a:lnSpc>
                <a:spcPct val="150000"/>
              </a:lnSpc>
              <a:spcBef>
                <a:spcPts val="300"/>
              </a:spcBef>
              <a:spcAft>
                <a:spcPts val="300"/>
              </a:spcAft>
              <a:buFont typeface="Wingdings" panose="05000000000000000000" pitchFamily="2" charset="2"/>
              <a:buChar char="§"/>
            </a:pPr>
            <a:r>
              <a:rPr lang="en-IN" dirty="0" smtClean="0"/>
              <a:t>Use of Brand name, Trade Mark and Logo</a:t>
            </a:r>
          </a:p>
        </p:txBody>
      </p:sp>
      <p:sp>
        <p:nvSpPr>
          <p:cNvPr id="8" name="Title 1"/>
          <p:cNvSpPr txBox="1">
            <a:spLocks/>
          </p:cNvSpPr>
          <p:nvPr/>
        </p:nvSpPr>
        <p:spPr>
          <a:xfrm>
            <a:off x="443552" y="251416"/>
            <a:ext cx="9013370" cy="715965"/>
          </a:xfrm>
          <a:prstGeom prst="rect">
            <a:avLst/>
          </a:prstGeom>
        </p:spPr>
        <p:txBody>
          <a:bodyPr vert="horz" lIns="0" tIns="0" rIns="0" bIns="0" rtlCol="0" anchor="ctr">
            <a:normAutofit fontScale="97500"/>
          </a:bodyPr>
          <a:lstStyle>
            <a:lvl1pPr algn="l" defTabSz="914400" rtl="0" eaLnBrk="1" latinLnBrk="0" hangingPunct="1">
              <a:spcBef>
                <a:spcPct val="0"/>
              </a:spcBef>
              <a:buNone/>
              <a:defRPr sz="3200" kern="1200">
                <a:solidFill>
                  <a:schemeClr val="bg1"/>
                </a:solidFill>
                <a:latin typeface="+mj-lt"/>
                <a:ea typeface="+mj-ea"/>
                <a:cs typeface="+mj-cs"/>
              </a:defRPr>
            </a:lvl1pPr>
          </a:lstStyle>
          <a:p>
            <a:r>
              <a:rPr lang="en-IN" dirty="0"/>
              <a:t>P</a:t>
            </a:r>
            <a:r>
              <a:rPr lang="en-IN" dirty="0" smtClean="0"/>
              <a:t>robable Reconciliation items</a:t>
            </a:r>
            <a:endParaRPr lang="en-US" dirty="0"/>
          </a:p>
        </p:txBody>
      </p:sp>
      <p:sp>
        <p:nvSpPr>
          <p:cNvPr id="11" name="TextBox 10"/>
          <p:cNvSpPr txBox="1"/>
          <p:nvPr/>
        </p:nvSpPr>
        <p:spPr>
          <a:xfrm>
            <a:off x="6875933" y="3292950"/>
            <a:ext cx="5123328" cy="3131627"/>
          </a:xfrm>
          <a:prstGeom prst="rect">
            <a:avLst/>
          </a:prstGeom>
          <a:noFill/>
          <a:ln w="28575">
            <a:solidFill>
              <a:schemeClr val="tx1"/>
            </a:solidFill>
            <a:prstDash val="solid"/>
          </a:ln>
        </p:spPr>
        <p:txBody>
          <a:bodyPr wrap="square" rtlCol="0">
            <a:spAutoFit/>
          </a:bodyPr>
          <a:lstStyle/>
          <a:p>
            <a:pPr marL="268288" indent="-268288" algn="just">
              <a:spcBef>
                <a:spcPts val="300"/>
              </a:spcBef>
              <a:buFont typeface="Wingdings" panose="05000000000000000000" pitchFamily="2" charset="2"/>
              <a:buChar char="Ø"/>
            </a:pPr>
            <a:r>
              <a:rPr lang="en-US" sz="1750" b="1" dirty="0"/>
              <a:t>Technical guide </a:t>
            </a:r>
            <a:r>
              <a:rPr lang="en-US" sz="1750" b="1" dirty="0" smtClean="0"/>
              <a:t>(</a:t>
            </a:r>
            <a:r>
              <a:rPr lang="en-US" sz="1750" b="1" dirty="0"/>
              <a:t>Pg.no. </a:t>
            </a:r>
            <a:r>
              <a:rPr lang="en-US" sz="1750" b="1" dirty="0" smtClean="0"/>
              <a:t>294) – </a:t>
            </a:r>
            <a:r>
              <a:rPr lang="en-US" sz="1750" i="1" dirty="0" smtClean="0"/>
              <a:t>Deemed supply under Schedule I</a:t>
            </a:r>
          </a:p>
          <a:p>
            <a:pPr marL="538163" indent="-192088" algn="just">
              <a:spcBef>
                <a:spcPts val="300"/>
              </a:spcBef>
              <a:buFont typeface="Arial" panose="020B0604020202020204" pitchFamily="34" charset="0"/>
              <a:buChar char="•"/>
            </a:pPr>
            <a:r>
              <a:rPr lang="en-IN" sz="1750" dirty="0" smtClean="0"/>
              <a:t>Since </a:t>
            </a:r>
            <a:r>
              <a:rPr lang="en-IN" sz="1750" dirty="0"/>
              <a:t>this information may not be readily available from books, it might be relevant for </a:t>
            </a:r>
            <a:r>
              <a:rPr lang="en-IN" sz="1750" dirty="0" smtClean="0"/>
              <a:t>the Auditor </a:t>
            </a:r>
            <a:r>
              <a:rPr lang="en-IN" sz="1750" dirty="0"/>
              <a:t>to design his audit/verification program to include possible deemed </a:t>
            </a:r>
            <a:r>
              <a:rPr lang="en-IN" sz="1750" dirty="0" smtClean="0"/>
              <a:t>supply transactions to ensure the proper reporting of this aspect.</a:t>
            </a:r>
          </a:p>
          <a:p>
            <a:pPr marL="538163" indent="-192088" algn="just">
              <a:spcBef>
                <a:spcPts val="300"/>
              </a:spcBef>
              <a:buFont typeface="Arial" panose="020B0604020202020204" pitchFamily="34" charset="0"/>
              <a:buChar char="•"/>
            </a:pPr>
            <a:r>
              <a:rPr lang="en-IN" sz="1750" dirty="0"/>
              <a:t>The Auditor should look beyond the books of accounts and look for alternative evidences </a:t>
            </a:r>
            <a:r>
              <a:rPr lang="en-IN" sz="1750" dirty="0" smtClean="0"/>
              <a:t>and information.</a:t>
            </a:r>
            <a:endParaRPr lang="en-US" sz="1750" dirty="0"/>
          </a:p>
        </p:txBody>
      </p:sp>
      <p:sp>
        <p:nvSpPr>
          <p:cNvPr id="2" name="Bent Arrow 1"/>
          <p:cNvSpPr/>
          <p:nvPr/>
        </p:nvSpPr>
        <p:spPr>
          <a:xfrm rot="5400000">
            <a:off x="9110715" y="2708881"/>
            <a:ext cx="387488" cy="607130"/>
          </a:xfrm>
          <a:prstGeom prst="bentArrow">
            <a:avLst>
              <a:gd name="adj1" fmla="val 15780"/>
              <a:gd name="adj2" fmla="val 25000"/>
              <a:gd name="adj3" fmla="val 25000"/>
              <a:gd name="adj4" fmla="val 43750"/>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Tree>
    <p:extLst>
      <p:ext uri="{BB962C8B-B14F-4D97-AF65-F5344CB8AC3E}">
        <p14:creationId xmlns:p14="http://schemas.microsoft.com/office/powerpoint/2010/main" val="22542076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US" dirty="0" smtClean="0"/>
              <a:t>CA Naresh Sheth</a:t>
            </a:r>
            <a:endParaRPr lang="en-US" dirty="0"/>
          </a:p>
        </p:txBody>
      </p:sp>
      <p:sp>
        <p:nvSpPr>
          <p:cNvPr id="5" name="Slide Number Placeholder 4"/>
          <p:cNvSpPr>
            <a:spLocks noGrp="1"/>
          </p:cNvSpPr>
          <p:nvPr>
            <p:ph type="sldNum" sz="quarter" idx="4"/>
          </p:nvPr>
        </p:nvSpPr>
        <p:spPr/>
        <p:txBody>
          <a:bodyPr/>
          <a:lstStyle/>
          <a:p>
            <a:fld id="{4C8C3E51-1EAE-4164-AD04-4563D0520E64}" type="slidenum">
              <a:rPr lang="en-US" smtClean="0"/>
              <a:pPr/>
              <a:t>3</a:t>
            </a:fld>
            <a:endParaRPr lang="en-US" dirty="0"/>
          </a:p>
        </p:txBody>
      </p:sp>
      <p:sp>
        <p:nvSpPr>
          <p:cNvPr id="6" name="Date Placeholder 5"/>
          <p:cNvSpPr>
            <a:spLocks noGrp="1"/>
          </p:cNvSpPr>
          <p:nvPr>
            <p:ph type="dt" sz="half" idx="10"/>
          </p:nvPr>
        </p:nvSpPr>
        <p:spPr/>
        <p:txBody>
          <a:bodyPr/>
          <a:lstStyle/>
          <a:p>
            <a:pPr>
              <a:defRPr/>
            </a:pPr>
            <a:r>
              <a:rPr lang="en-US" smtClean="0"/>
              <a:t>May 25, 2019</a:t>
            </a:r>
            <a:endParaRPr lang="en-US" dirty="0"/>
          </a:p>
        </p:txBody>
      </p:sp>
      <p:sp>
        <p:nvSpPr>
          <p:cNvPr id="7" name="Title 1"/>
          <p:cNvSpPr txBox="1">
            <a:spLocks/>
          </p:cNvSpPr>
          <p:nvPr/>
        </p:nvSpPr>
        <p:spPr>
          <a:xfrm>
            <a:off x="285775" y="1404572"/>
            <a:ext cx="11628319" cy="4831970"/>
          </a:xfrm>
          <a:prstGeom prst="rect">
            <a:avLst/>
          </a:prstGeom>
        </p:spPr>
        <p:txBody>
          <a:bodyPr vert="horz" lIns="0" tIns="0" rIns="0" bIns="0" rtlCol="0" anchor="t">
            <a:noAutofit/>
          </a:bodyPr>
          <a:lstStyle>
            <a:lvl1pPr algn="l" defTabSz="914400" rtl="0" eaLnBrk="1" latinLnBrk="0" hangingPunct="1">
              <a:spcBef>
                <a:spcPct val="0"/>
              </a:spcBef>
              <a:buNone/>
              <a:defRPr sz="3200" kern="1200">
                <a:solidFill>
                  <a:schemeClr val="bg1"/>
                </a:solidFill>
                <a:latin typeface="+mj-lt"/>
                <a:ea typeface="+mj-ea"/>
                <a:cs typeface="+mj-cs"/>
              </a:defRPr>
            </a:lvl1pPr>
          </a:lstStyle>
          <a:p>
            <a:pPr marL="342900" indent="-342900" algn="just">
              <a:spcBef>
                <a:spcPts val="1200"/>
              </a:spcBef>
              <a:spcAft>
                <a:spcPts val="1200"/>
              </a:spcAft>
              <a:buFont typeface="Wingdings" panose="05000000000000000000" pitchFamily="2" charset="2"/>
              <a:buChar char="Ø"/>
            </a:pPr>
            <a:r>
              <a:rPr lang="en-US" sz="1800" dirty="0" smtClean="0">
                <a:solidFill>
                  <a:schemeClr val="tx1"/>
                </a:solidFill>
              </a:rPr>
              <a:t>Presentation primarily deals with audit under GST legislation</a:t>
            </a:r>
          </a:p>
          <a:p>
            <a:pPr marL="342900" indent="-342900" algn="just">
              <a:spcBef>
                <a:spcPts val="1200"/>
              </a:spcBef>
              <a:spcAft>
                <a:spcPts val="1200"/>
              </a:spcAft>
              <a:buFont typeface="Wingdings" panose="05000000000000000000" pitchFamily="2" charset="2"/>
              <a:buChar char="Ø"/>
            </a:pPr>
            <a:r>
              <a:rPr lang="en-US" sz="1800" dirty="0" smtClean="0">
                <a:solidFill>
                  <a:schemeClr val="tx1"/>
                </a:solidFill>
              </a:rPr>
              <a:t>Analysis of relevant sections and Rules </a:t>
            </a:r>
          </a:p>
          <a:p>
            <a:pPr marL="342900" indent="-342900" algn="just">
              <a:spcBef>
                <a:spcPts val="1200"/>
              </a:spcBef>
              <a:spcAft>
                <a:spcPts val="1200"/>
              </a:spcAft>
              <a:buFont typeface="Wingdings" panose="05000000000000000000" pitchFamily="2" charset="2"/>
              <a:buChar char="Ø"/>
            </a:pPr>
            <a:r>
              <a:rPr lang="en-US" sz="1800" dirty="0" smtClean="0">
                <a:solidFill>
                  <a:schemeClr val="tx1"/>
                </a:solidFill>
              </a:rPr>
              <a:t>Scope of audit and responsibilities of auditor</a:t>
            </a:r>
          </a:p>
          <a:p>
            <a:pPr marL="342900" indent="-342900" algn="just">
              <a:spcBef>
                <a:spcPts val="1200"/>
              </a:spcBef>
              <a:spcAft>
                <a:spcPts val="1200"/>
              </a:spcAft>
              <a:buFont typeface="Wingdings" panose="05000000000000000000" pitchFamily="2" charset="2"/>
              <a:buChar char="Ø"/>
            </a:pPr>
            <a:r>
              <a:rPr lang="en-US" sz="1800" dirty="0" smtClean="0">
                <a:solidFill>
                  <a:schemeClr val="tx1"/>
                </a:solidFill>
              </a:rPr>
              <a:t>Relevance of Technical Guide of ICAI</a:t>
            </a:r>
          </a:p>
          <a:p>
            <a:pPr marL="342900" indent="-342900" algn="just">
              <a:spcBef>
                <a:spcPts val="1200"/>
              </a:spcBef>
              <a:spcAft>
                <a:spcPts val="1200"/>
              </a:spcAft>
              <a:buFont typeface="Wingdings" panose="05000000000000000000" pitchFamily="2" charset="2"/>
              <a:buChar char="Ø"/>
            </a:pPr>
            <a:r>
              <a:rPr lang="en-US" sz="1800" dirty="0" smtClean="0">
                <a:solidFill>
                  <a:schemeClr val="tx1"/>
                </a:solidFill>
              </a:rPr>
              <a:t>Practical and legal Issues relating to GST audit</a:t>
            </a:r>
          </a:p>
          <a:p>
            <a:pPr marL="342900" indent="-342900" algn="just">
              <a:spcBef>
                <a:spcPts val="1200"/>
              </a:spcBef>
              <a:spcAft>
                <a:spcPts val="1200"/>
              </a:spcAft>
              <a:buFont typeface="Wingdings" panose="05000000000000000000" pitchFamily="2" charset="2"/>
              <a:buChar char="Ø"/>
            </a:pPr>
            <a:r>
              <a:rPr lang="en-US" sz="1800" dirty="0" smtClean="0">
                <a:solidFill>
                  <a:schemeClr val="tx1"/>
                </a:solidFill>
              </a:rPr>
              <a:t>Challenges for auditor and auditees</a:t>
            </a:r>
          </a:p>
          <a:p>
            <a:pPr marL="342900" indent="-342900" algn="just">
              <a:spcBef>
                <a:spcPts val="1200"/>
              </a:spcBef>
              <a:spcAft>
                <a:spcPts val="1200"/>
              </a:spcAft>
              <a:buFont typeface="Wingdings" panose="05000000000000000000" pitchFamily="2" charset="2"/>
              <a:buChar char="Ø"/>
              <a:tabLst>
                <a:tab pos="363538" algn="l"/>
              </a:tabLst>
            </a:pPr>
            <a:r>
              <a:rPr lang="en-IN" sz="1800" b="1" dirty="0" smtClean="0">
                <a:solidFill>
                  <a:schemeClr val="tx1"/>
                </a:solidFill>
              </a:rPr>
              <a:t>Scope </a:t>
            </a:r>
            <a:r>
              <a:rPr lang="en-IN" sz="1800" b="1" dirty="0">
                <a:solidFill>
                  <a:schemeClr val="tx1"/>
                </a:solidFill>
              </a:rPr>
              <a:t>of the presentation is restricted to Statutory provisions relating to Audit U/s 35(5) of the Act</a:t>
            </a:r>
          </a:p>
          <a:p>
            <a:pPr marL="342900" indent="-342900" algn="just">
              <a:spcBef>
                <a:spcPts val="1200"/>
              </a:spcBef>
              <a:spcAft>
                <a:spcPts val="1200"/>
              </a:spcAft>
              <a:buFont typeface="Wingdings" panose="05000000000000000000" pitchFamily="2" charset="2"/>
              <a:buChar char="Ø"/>
              <a:tabLst>
                <a:tab pos="363538" algn="l"/>
              </a:tabLst>
            </a:pPr>
            <a:r>
              <a:rPr lang="en-IN" sz="1800" dirty="0">
                <a:solidFill>
                  <a:schemeClr val="tx1"/>
                </a:solidFill>
              </a:rPr>
              <a:t>Clause by clause analysis of Form GSTR 9C (audit report / certification) will be taken up in </a:t>
            </a:r>
            <a:r>
              <a:rPr lang="en-IN" sz="1800" dirty="0" smtClean="0">
                <a:solidFill>
                  <a:schemeClr val="tx1"/>
                </a:solidFill>
              </a:rPr>
              <a:t>last </a:t>
            </a:r>
            <a:r>
              <a:rPr lang="en-IN" sz="1800" dirty="0">
                <a:solidFill>
                  <a:schemeClr val="tx1"/>
                </a:solidFill>
              </a:rPr>
              <a:t>session by </a:t>
            </a:r>
            <a:r>
              <a:rPr lang="en-IN" sz="1800" dirty="0" smtClean="0">
                <a:solidFill>
                  <a:schemeClr val="tx1"/>
                </a:solidFill>
              </a:rPr>
              <a:t>the Panel of Faculties</a:t>
            </a:r>
          </a:p>
          <a:p>
            <a:pPr marL="342900" indent="-342900" algn="just">
              <a:spcBef>
                <a:spcPts val="1200"/>
              </a:spcBef>
              <a:spcAft>
                <a:spcPts val="1200"/>
              </a:spcAft>
              <a:buFont typeface="Wingdings" panose="05000000000000000000" pitchFamily="2" charset="2"/>
              <a:buChar char="Ø"/>
              <a:tabLst>
                <a:tab pos="363538" algn="l"/>
              </a:tabLst>
            </a:pPr>
            <a:endParaRPr lang="en-IN" sz="1800" dirty="0">
              <a:solidFill>
                <a:schemeClr val="tx1"/>
              </a:solidFill>
            </a:endParaRPr>
          </a:p>
        </p:txBody>
      </p:sp>
      <p:sp>
        <p:nvSpPr>
          <p:cNvPr id="8" name="Title 1"/>
          <p:cNvSpPr>
            <a:spLocks noGrp="1"/>
          </p:cNvSpPr>
          <p:nvPr>
            <p:ph type="title"/>
          </p:nvPr>
        </p:nvSpPr>
        <p:spPr>
          <a:xfrm>
            <a:off x="407896" y="274636"/>
            <a:ext cx="6019798" cy="715965"/>
          </a:xfrm>
        </p:spPr>
        <p:txBody>
          <a:bodyPr>
            <a:noAutofit/>
          </a:bodyPr>
          <a:lstStyle/>
          <a:p>
            <a:r>
              <a:rPr lang="en-US" dirty="0" smtClean="0"/>
              <a:t>Scope of Presentation</a:t>
            </a:r>
            <a:endParaRPr lang="en-US" dirty="0"/>
          </a:p>
        </p:txBody>
      </p:sp>
    </p:spTree>
    <p:extLst>
      <p:ext uri="{BB962C8B-B14F-4D97-AF65-F5344CB8AC3E}">
        <p14:creationId xmlns:p14="http://schemas.microsoft.com/office/powerpoint/2010/main" val="26351061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5579"/>
            <a:ext cx="8230313" cy="715965"/>
          </a:xfrm>
        </p:spPr>
        <p:txBody>
          <a:bodyPr>
            <a:normAutofit fontScale="90000"/>
          </a:bodyPr>
          <a:lstStyle/>
          <a:p>
            <a:r>
              <a:rPr lang="en-IN" sz="3400" dirty="0"/>
              <a:t>Probable Reconciliation items</a:t>
            </a:r>
            <a:r>
              <a:rPr lang="en-US" dirty="0"/>
              <a:t/>
            </a:r>
            <a:br>
              <a:rPr lang="en-US" dirty="0"/>
            </a:br>
            <a:endParaRPr lang="en-US" dirty="0"/>
          </a:p>
        </p:txBody>
      </p:sp>
      <p:sp>
        <p:nvSpPr>
          <p:cNvPr id="3" name="Content Placeholder 2"/>
          <p:cNvSpPr>
            <a:spLocks noGrp="1"/>
          </p:cNvSpPr>
          <p:nvPr>
            <p:ph idx="1"/>
          </p:nvPr>
        </p:nvSpPr>
        <p:spPr>
          <a:xfrm>
            <a:off x="263857" y="1372922"/>
            <a:ext cx="10972802" cy="4983437"/>
          </a:xfrm>
        </p:spPr>
        <p:txBody>
          <a:bodyPr>
            <a:normAutofit fontScale="92500" lnSpcReduction="10000"/>
          </a:bodyPr>
          <a:lstStyle/>
          <a:p>
            <a:pPr marL="711200" lvl="1" indent="-347663" algn="just">
              <a:lnSpc>
                <a:spcPct val="150000"/>
              </a:lnSpc>
              <a:spcBef>
                <a:spcPts val="300"/>
              </a:spcBef>
              <a:spcAft>
                <a:spcPts val="300"/>
              </a:spcAft>
              <a:buFont typeface="Arial" panose="020B0604020202020204" pitchFamily="34" charset="0"/>
              <a:buChar char="•"/>
            </a:pPr>
            <a:r>
              <a:rPr lang="en-IN" sz="1800" dirty="0"/>
              <a:t>Supply of Goods / Services between:</a:t>
            </a:r>
          </a:p>
          <a:p>
            <a:pPr marL="1168396" lvl="2" indent="-347663" algn="just">
              <a:spcBef>
                <a:spcPts val="300"/>
              </a:spcBef>
              <a:spcAft>
                <a:spcPts val="300"/>
              </a:spcAft>
              <a:buFont typeface="Wingdings" panose="05000000000000000000" pitchFamily="2" charset="2"/>
              <a:buChar char="§"/>
            </a:pPr>
            <a:r>
              <a:rPr lang="en-IN" sz="1800" dirty="0"/>
              <a:t>HO to Branches in different states; </a:t>
            </a:r>
          </a:p>
          <a:p>
            <a:pPr marL="1168396" lvl="2" indent="-347663" algn="just">
              <a:spcBef>
                <a:spcPts val="300"/>
              </a:spcBef>
              <a:spcAft>
                <a:spcPts val="300"/>
              </a:spcAft>
              <a:buFont typeface="Wingdings" panose="05000000000000000000" pitchFamily="2" charset="2"/>
              <a:buChar char="§"/>
            </a:pPr>
            <a:r>
              <a:rPr lang="en-IN" sz="1800" dirty="0"/>
              <a:t>Branches in different state to HO</a:t>
            </a:r>
          </a:p>
          <a:p>
            <a:pPr marL="1168396" lvl="2" indent="-347663" algn="just">
              <a:spcBef>
                <a:spcPts val="300"/>
              </a:spcBef>
              <a:spcAft>
                <a:spcPts val="300"/>
              </a:spcAft>
              <a:buFont typeface="Wingdings" panose="05000000000000000000" pitchFamily="2" charset="2"/>
              <a:buChar char="§"/>
            </a:pPr>
            <a:r>
              <a:rPr lang="en-IN" sz="1800" dirty="0"/>
              <a:t>Branch in one state to branch in another state</a:t>
            </a:r>
          </a:p>
          <a:p>
            <a:pPr marL="711200" lvl="1" indent="-347663" algn="just">
              <a:lnSpc>
                <a:spcPct val="150000"/>
              </a:lnSpc>
              <a:spcBef>
                <a:spcPts val="300"/>
              </a:spcBef>
              <a:spcAft>
                <a:spcPts val="300"/>
              </a:spcAft>
              <a:buFont typeface="Arial" panose="020B0604020202020204" pitchFamily="34" charset="0"/>
              <a:buChar char="•"/>
            </a:pPr>
            <a:r>
              <a:rPr lang="en-IN" sz="1800" dirty="0"/>
              <a:t>Service received from overseas related parties</a:t>
            </a:r>
          </a:p>
          <a:p>
            <a:pPr marL="711200" lvl="1" indent="-347663" algn="just">
              <a:lnSpc>
                <a:spcPct val="150000"/>
              </a:lnSpc>
              <a:spcBef>
                <a:spcPts val="300"/>
              </a:spcBef>
              <a:spcAft>
                <a:spcPts val="300"/>
              </a:spcAft>
              <a:buFont typeface="Arial" panose="020B0604020202020204" pitchFamily="34" charset="0"/>
              <a:buChar char="•"/>
            </a:pPr>
            <a:r>
              <a:rPr lang="en-IN" sz="1800" dirty="0"/>
              <a:t>Supply to consignment agents</a:t>
            </a:r>
          </a:p>
          <a:p>
            <a:pPr marL="711200" lvl="1" indent="-347663" algn="just">
              <a:lnSpc>
                <a:spcPct val="150000"/>
              </a:lnSpc>
              <a:spcBef>
                <a:spcPts val="300"/>
              </a:spcBef>
              <a:spcAft>
                <a:spcPts val="300"/>
              </a:spcAft>
              <a:buFont typeface="Arial" panose="020B0604020202020204" pitchFamily="34" charset="0"/>
              <a:buChar char="•"/>
            </a:pPr>
            <a:r>
              <a:rPr lang="en-IN" sz="1800" dirty="0"/>
              <a:t>Facilities provided to employees</a:t>
            </a:r>
          </a:p>
          <a:p>
            <a:pPr marL="254007" indent="-347663" algn="just">
              <a:lnSpc>
                <a:spcPct val="150000"/>
              </a:lnSpc>
              <a:spcBef>
                <a:spcPts val="300"/>
              </a:spcBef>
              <a:spcAft>
                <a:spcPts val="300"/>
              </a:spcAft>
              <a:buFont typeface="Wingdings" panose="05000000000000000000" pitchFamily="2" charset="2"/>
              <a:buChar char="Ø"/>
            </a:pPr>
            <a:r>
              <a:rPr lang="en-IN" dirty="0"/>
              <a:t>Transaction value can be different from value as per valuation provisions under GST </a:t>
            </a:r>
            <a:r>
              <a:rPr lang="en-IN" dirty="0" smtClean="0"/>
              <a:t>legislation</a:t>
            </a:r>
          </a:p>
          <a:p>
            <a:pPr lvl="2" indent="-344488" algn="just">
              <a:lnSpc>
                <a:spcPct val="150000"/>
              </a:lnSpc>
              <a:spcBef>
                <a:spcPts val="300"/>
              </a:spcBef>
              <a:spcAft>
                <a:spcPts val="300"/>
              </a:spcAft>
            </a:pPr>
            <a:r>
              <a:rPr lang="en-IN" sz="1800" dirty="0" smtClean="0"/>
              <a:t>Transaction with Related Parties</a:t>
            </a:r>
          </a:p>
          <a:p>
            <a:pPr lvl="2" indent="-344488" algn="just">
              <a:lnSpc>
                <a:spcPct val="150000"/>
              </a:lnSpc>
              <a:spcBef>
                <a:spcPts val="300"/>
              </a:spcBef>
              <a:spcAft>
                <a:spcPts val="300"/>
              </a:spcAft>
            </a:pPr>
            <a:r>
              <a:rPr lang="en-IN" sz="1800" dirty="0" smtClean="0"/>
              <a:t>Expenses in the scope of supplier but incurred by recipient </a:t>
            </a:r>
          </a:p>
          <a:p>
            <a:pPr lvl="2" indent="-344488" algn="just">
              <a:lnSpc>
                <a:spcPct val="150000"/>
              </a:lnSpc>
              <a:spcBef>
                <a:spcPts val="300"/>
              </a:spcBef>
              <a:spcAft>
                <a:spcPts val="300"/>
              </a:spcAft>
            </a:pPr>
            <a:r>
              <a:rPr lang="en-IN" sz="1800" dirty="0" smtClean="0"/>
              <a:t>Interest on Late Fees or Penalty on delayed payments</a:t>
            </a:r>
          </a:p>
          <a:p>
            <a:pPr lvl="2" indent="-344488" algn="just">
              <a:lnSpc>
                <a:spcPct val="150000"/>
              </a:lnSpc>
              <a:spcBef>
                <a:spcPts val="300"/>
              </a:spcBef>
              <a:spcAft>
                <a:spcPts val="300"/>
              </a:spcAft>
            </a:pPr>
            <a:r>
              <a:rPr lang="en-IN" sz="1800" dirty="0" smtClean="0"/>
              <a:t>Subsidies directly linked to Price</a:t>
            </a:r>
            <a:endParaRPr lang="en-IN" sz="1800" dirty="0"/>
          </a:p>
          <a:p>
            <a:endParaRPr lang="en-US" dirty="0"/>
          </a:p>
        </p:txBody>
      </p:sp>
      <p:sp>
        <p:nvSpPr>
          <p:cNvPr id="4" name="Footer Placeholder 3"/>
          <p:cNvSpPr>
            <a:spLocks noGrp="1"/>
          </p:cNvSpPr>
          <p:nvPr>
            <p:ph type="ftr" sz="quarter" idx="3"/>
          </p:nvPr>
        </p:nvSpPr>
        <p:spPr/>
        <p:txBody>
          <a:bodyPr/>
          <a:lstStyle/>
          <a:p>
            <a:r>
              <a:rPr lang="en-US" smtClean="0"/>
              <a:t>CA Naresh Sheth</a:t>
            </a:r>
            <a:endParaRPr lang="en-US" dirty="0"/>
          </a:p>
        </p:txBody>
      </p:sp>
      <p:sp>
        <p:nvSpPr>
          <p:cNvPr id="5" name="Slide Number Placeholder 4"/>
          <p:cNvSpPr>
            <a:spLocks noGrp="1"/>
          </p:cNvSpPr>
          <p:nvPr>
            <p:ph type="sldNum" sz="quarter" idx="4"/>
          </p:nvPr>
        </p:nvSpPr>
        <p:spPr/>
        <p:txBody>
          <a:bodyPr/>
          <a:lstStyle/>
          <a:p>
            <a:fld id="{4C8C3E51-1EAE-4164-AD04-4563D0520E64}" type="slidenum">
              <a:rPr lang="en-US" smtClean="0"/>
              <a:pPr/>
              <a:t>30</a:t>
            </a:fld>
            <a:endParaRPr lang="en-US" dirty="0"/>
          </a:p>
        </p:txBody>
      </p:sp>
      <p:sp>
        <p:nvSpPr>
          <p:cNvPr id="6" name="Date Placeholder 5"/>
          <p:cNvSpPr>
            <a:spLocks noGrp="1"/>
          </p:cNvSpPr>
          <p:nvPr>
            <p:ph type="dt" sz="half" idx="10"/>
          </p:nvPr>
        </p:nvSpPr>
        <p:spPr/>
        <p:txBody>
          <a:bodyPr/>
          <a:lstStyle/>
          <a:p>
            <a:pPr>
              <a:defRPr/>
            </a:pPr>
            <a:r>
              <a:rPr lang="en-US" smtClean="0"/>
              <a:t>May 25, 2019</a:t>
            </a:r>
            <a:endParaRPr lang="en-US" dirty="0"/>
          </a:p>
        </p:txBody>
      </p:sp>
    </p:spTree>
    <p:extLst>
      <p:ext uri="{BB962C8B-B14F-4D97-AF65-F5344CB8AC3E}">
        <p14:creationId xmlns:p14="http://schemas.microsoft.com/office/powerpoint/2010/main" val="32643077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31</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52402" y="1299556"/>
            <a:ext cx="11806518" cy="5171800"/>
          </a:xfrm>
          <a:prstGeom prst="rect">
            <a:avLst/>
          </a:prstGeom>
          <a:noFill/>
        </p:spPr>
        <p:txBody>
          <a:bodyPr wrap="square" rtlCol="0">
            <a:spAutoFit/>
          </a:bodyPr>
          <a:lstStyle/>
          <a:p>
            <a:pPr marL="342900" indent="-342900" algn="just">
              <a:lnSpc>
                <a:spcPct val="150000"/>
              </a:lnSpc>
              <a:spcBef>
                <a:spcPts val="400"/>
              </a:spcBef>
              <a:spcAft>
                <a:spcPts val="400"/>
              </a:spcAft>
              <a:buFont typeface="Wingdings" panose="05000000000000000000" pitchFamily="2" charset="2"/>
              <a:buChar char="Ø"/>
            </a:pPr>
            <a:r>
              <a:rPr lang="en-US" dirty="0" smtClean="0"/>
              <a:t>Presumptive </a:t>
            </a:r>
            <a:r>
              <a:rPr lang="en-US" dirty="0"/>
              <a:t>Value in </a:t>
            </a:r>
            <a:r>
              <a:rPr lang="en-US" dirty="0" smtClean="0"/>
              <a:t>respect </a:t>
            </a:r>
            <a:r>
              <a:rPr lang="en-US" dirty="0"/>
              <a:t>of </a:t>
            </a:r>
            <a:r>
              <a:rPr lang="en-US" dirty="0" smtClean="0"/>
              <a:t>specified suppliers such as:</a:t>
            </a:r>
          </a:p>
          <a:p>
            <a:pPr marL="800093" lvl="1" indent="-342900" algn="just">
              <a:lnSpc>
                <a:spcPct val="150000"/>
              </a:lnSpc>
              <a:spcBef>
                <a:spcPts val="400"/>
              </a:spcBef>
              <a:spcAft>
                <a:spcPts val="400"/>
              </a:spcAft>
              <a:buFont typeface="Arial" panose="020B0604020202020204" pitchFamily="34" charset="0"/>
              <a:buChar char="•"/>
            </a:pPr>
            <a:r>
              <a:rPr lang="en-IN" sz="1800" dirty="0"/>
              <a:t>Forex dealers and money changers [Rule 32(2)]</a:t>
            </a:r>
          </a:p>
          <a:p>
            <a:pPr marL="800093" lvl="1" indent="-342900" algn="just">
              <a:lnSpc>
                <a:spcPct val="150000"/>
              </a:lnSpc>
              <a:spcBef>
                <a:spcPts val="400"/>
              </a:spcBef>
              <a:spcAft>
                <a:spcPts val="400"/>
              </a:spcAft>
              <a:buFont typeface="Arial" panose="020B0604020202020204" pitchFamily="34" charset="0"/>
              <a:buChar char="•"/>
            </a:pPr>
            <a:r>
              <a:rPr lang="en-IN" sz="1800" dirty="0"/>
              <a:t>Air travel agents [Rule 32(3)]</a:t>
            </a:r>
          </a:p>
          <a:p>
            <a:pPr marL="800093" lvl="1" indent="-342900" algn="just">
              <a:lnSpc>
                <a:spcPct val="150000"/>
              </a:lnSpc>
              <a:spcBef>
                <a:spcPts val="400"/>
              </a:spcBef>
              <a:spcAft>
                <a:spcPts val="400"/>
              </a:spcAft>
              <a:buFont typeface="Arial" panose="020B0604020202020204" pitchFamily="34" charset="0"/>
              <a:buChar char="•"/>
            </a:pPr>
            <a:r>
              <a:rPr lang="en-IN" sz="1800" dirty="0"/>
              <a:t>Life insurance companies [Rule 32(4)]</a:t>
            </a:r>
          </a:p>
          <a:p>
            <a:pPr marL="800093" lvl="1" indent="-342900" algn="just">
              <a:lnSpc>
                <a:spcPct val="150000"/>
              </a:lnSpc>
              <a:spcBef>
                <a:spcPts val="400"/>
              </a:spcBef>
              <a:spcAft>
                <a:spcPts val="400"/>
              </a:spcAft>
              <a:buFont typeface="Arial" panose="020B0604020202020204" pitchFamily="34" charset="0"/>
              <a:buChar char="•"/>
            </a:pPr>
            <a:r>
              <a:rPr lang="en-IN" sz="1800" dirty="0"/>
              <a:t>Dealers in second hand </a:t>
            </a:r>
            <a:r>
              <a:rPr lang="en-IN" sz="1800" dirty="0" smtClean="0"/>
              <a:t>goods [Rule 32(5)]</a:t>
            </a:r>
          </a:p>
          <a:p>
            <a:pPr marL="342900" indent="-342900" algn="just">
              <a:lnSpc>
                <a:spcPct val="150000"/>
              </a:lnSpc>
              <a:spcBef>
                <a:spcPts val="400"/>
              </a:spcBef>
              <a:spcAft>
                <a:spcPts val="400"/>
              </a:spcAft>
              <a:buFont typeface="Wingdings" panose="05000000000000000000" pitchFamily="2" charset="2"/>
              <a:buChar char="Ø"/>
            </a:pPr>
            <a:r>
              <a:rPr lang="en-IN" dirty="0"/>
              <a:t>Timing Difference Between Revenue Recognition and Time of </a:t>
            </a:r>
            <a:r>
              <a:rPr lang="en-IN" dirty="0" smtClean="0"/>
              <a:t>Supply </a:t>
            </a:r>
          </a:p>
          <a:p>
            <a:pPr marL="342900" indent="-342900" algn="just">
              <a:lnSpc>
                <a:spcPct val="150000"/>
              </a:lnSpc>
              <a:spcBef>
                <a:spcPts val="400"/>
              </a:spcBef>
              <a:spcAft>
                <a:spcPts val="400"/>
              </a:spcAft>
              <a:buFont typeface="Wingdings" panose="05000000000000000000" pitchFamily="2" charset="2"/>
              <a:buChar char="Ø"/>
            </a:pPr>
            <a:r>
              <a:rPr lang="en-IN" dirty="0" err="1" smtClean="0"/>
              <a:t>Ind</a:t>
            </a:r>
            <a:r>
              <a:rPr lang="en-IN" dirty="0" smtClean="0"/>
              <a:t> AS accounting</a:t>
            </a:r>
          </a:p>
          <a:p>
            <a:pPr marL="342900" indent="-342900" algn="just">
              <a:lnSpc>
                <a:spcPct val="150000"/>
              </a:lnSpc>
              <a:spcBef>
                <a:spcPts val="400"/>
              </a:spcBef>
              <a:spcAft>
                <a:spcPts val="400"/>
              </a:spcAft>
              <a:buFont typeface="Wingdings" panose="05000000000000000000" pitchFamily="2" charset="2"/>
              <a:buChar char="Ø"/>
            </a:pPr>
            <a:r>
              <a:rPr lang="en-IN" dirty="0"/>
              <a:t>Profit or loss on sale of fixed </a:t>
            </a:r>
            <a:r>
              <a:rPr lang="en-IN" dirty="0" smtClean="0"/>
              <a:t>assets</a:t>
            </a:r>
          </a:p>
          <a:p>
            <a:pPr marL="342900" indent="-342900" algn="just">
              <a:lnSpc>
                <a:spcPct val="150000"/>
              </a:lnSpc>
              <a:spcBef>
                <a:spcPts val="400"/>
              </a:spcBef>
              <a:spcAft>
                <a:spcPts val="400"/>
              </a:spcAft>
              <a:buFont typeface="Wingdings" panose="05000000000000000000" pitchFamily="2" charset="2"/>
              <a:buChar char="Ø"/>
            </a:pPr>
            <a:r>
              <a:rPr lang="en-IN" dirty="0" smtClean="0"/>
              <a:t>Recovery </a:t>
            </a:r>
            <a:r>
              <a:rPr lang="en-IN" dirty="0"/>
              <a:t>of expenses </a:t>
            </a:r>
            <a:r>
              <a:rPr lang="en-IN" dirty="0" smtClean="0"/>
              <a:t>netted </a:t>
            </a:r>
            <a:r>
              <a:rPr lang="en-IN" dirty="0"/>
              <a:t>off against </a:t>
            </a:r>
            <a:r>
              <a:rPr lang="en-IN" dirty="0" smtClean="0"/>
              <a:t>expenses</a:t>
            </a:r>
          </a:p>
          <a:p>
            <a:pPr algn="just">
              <a:lnSpc>
                <a:spcPct val="150000"/>
              </a:lnSpc>
              <a:spcBef>
                <a:spcPts val="400"/>
              </a:spcBef>
              <a:spcAft>
                <a:spcPts val="400"/>
              </a:spcAft>
            </a:pPr>
            <a:r>
              <a:rPr lang="en-IN" b="1" dirty="0" smtClean="0"/>
              <a:t>(Above is only an indicative list of reconciliation items)</a:t>
            </a:r>
            <a:endParaRPr lang="en-IN" b="1" dirty="0"/>
          </a:p>
        </p:txBody>
      </p:sp>
      <p:sp>
        <p:nvSpPr>
          <p:cNvPr id="9" name="Title 1"/>
          <p:cNvSpPr txBox="1">
            <a:spLocks/>
          </p:cNvSpPr>
          <p:nvPr/>
        </p:nvSpPr>
        <p:spPr>
          <a:xfrm>
            <a:off x="443552" y="251416"/>
            <a:ext cx="9013370" cy="715965"/>
          </a:xfrm>
          <a:prstGeom prst="rect">
            <a:avLst/>
          </a:prstGeom>
        </p:spPr>
        <p:txBody>
          <a:bodyPr vert="horz" lIns="0" tIns="0" rIns="0" bIns="0" rtlCol="0" anchor="ctr">
            <a:normAutofit fontScale="97500"/>
          </a:bodyPr>
          <a:lstStyle>
            <a:lvl1pPr algn="l" defTabSz="914400" rtl="0" eaLnBrk="1" latinLnBrk="0" hangingPunct="1">
              <a:spcBef>
                <a:spcPct val="0"/>
              </a:spcBef>
              <a:buNone/>
              <a:defRPr sz="3200" kern="1200">
                <a:solidFill>
                  <a:schemeClr val="bg1"/>
                </a:solidFill>
                <a:latin typeface="+mj-lt"/>
                <a:ea typeface="+mj-ea"/>
                <a:cs typeface="+mj-cs"/>
              </a:defRPr>
            </a:lvl1pPr>
          </a:lstStyle>
          <a:p>
            <a:r>
              <a:rPr lang="en-IN" dirty="0" smtClean="0"/>
              <a:t>Probable Reconciliation items</a:t>
            </a:r>
            <a:endParaRPr lang="en-US" dirty="0"/>
          </a:p>
        </p:txBody>
      </p:sp>
    </p:spTree>
    <p:extLst>
      <p:ext uri="{BB962C8B-B14F-4D97-AF65-F5344CB8AC3E}">
        <p14:creationId xmlns:p14="http://schemas.microsoft.com/office/powerpoint/2010/main" val="31966387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179049" y="6356357"/>
            <a:ext cx="3860800" cy="365123"/>
          </a:xfrm>
        </p:spPr>
        <p:txBody>
          <a:bodyPr/>
          <a:lstStyle/>
          <a:p>
            <a:r>
              <a:rPr lang="en-US" dirty="0" smtClean="0"/>
              <a:t>CA Naresh Sheth</a:t>
            </a:r>
            <a:endParaRPr lang="en-US" dirty="0"/>
          </a:p>
        </p:txBody>
      </p:sp>
      <p:sp>
        <p:nvSpPr>
          <p:cNvPr id="4" name="Slide Number Placeholder 3"/>
          <p:cNvSpPr>
            <a:spLocks noGrp="1"/>
          </p:cNvSpPr>
          <p:nvPr>
            <p:ph type="sldNum" sz="quarter" idx="12"/>
          </p:nvPr>
        </p:nvSpPr>
        <p:spPr>
          <a:xfrm>
            <a:off x="8724158" y="6356358"/>
            <a:ext cx="2894102" cy="365123"/>
          </a:xfrm>
        </p:spPr>
        <p:txBody>
          <a:bodyPr/>
          <a:lstStyle/>
          <a:p>
            <a:fld id="{4C8C3E51-1EAE-4164-AD04-4563D0520E64}" type="slidenum">
              <a:rPr lang="en-US" smtClean="0"/>
              <a:pPr/>
              <a:t>32</a:t>
            </a:fld>
            <a:endParaRPr lang="en-US"/>
          </a:p>
        </p:txBody>
      </p:sp>
      <p:sp>
        <p:nvSpPr>
          <p:cNvPr id="5" name="Title 4"/>
          <p:cNvSpPr>
            <a:spLocks noGrp="1"/>
          </p:cNvSpPr>
          <p:nvPr>
            <p:ph type="title"/>
          </p:nvPr>
        </p:nvSpPr>
        <p:spPr/>
        <p:txBody>
          <a:bodyPr/>
          <a:lstStyle/>
          <a:p>
            <a:r>
              <a:rPr lang="en-US" dirty="0" smtClean="0"/>
              <a:t>Prescribed Turnover Limit for Audit &amp; Some issues</a:t>
            </a:r>
            <a:endParaRPr lang="en-IN"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22796278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34295"/>
            <a:ext cx="8230313" cy="715965"/>
          </a:xfrm>
        </p:spPr>
        <p:txBody>
          <a:bodyPr>
            <a:normAutofit/>
          </a:bodyPr>
          <a:lstStyle/>
          <a:p>
            <a:r>
              <a:rPr lang="en-IN" dirty="0" smtClean="0"/>
              <a:t>Meaning of Turnover and Prescribed Limit</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33</a:t>
            </a:fld>
            <a:endParaRPr lang="en-US" dirty="0"/>
          </a:p>
        </p:txBody>
      </p:sp>
      <p:sp>
        <p:nvSpPr>
          <p:cNvPr id="7" name="TextBox 6"/>
          <p:cNvSpPr txBox="1"/>
          <p:nvPr/>
        </p:nvSpPr>
        <p:spPr>
          <a:xfrm>
            <a:off x="192743" y="1312538"/>
            <a:ext cx="11806518" cy="1847365"/>
          </a:xfrm>
          <a:prstGeom prst="rect">
            <a:avLst/>
          </a:prstGeom>
          <a:noFill/>
        </p:spPr>
        <p:txBody>
          <a:bodyPr wrap="square" rtlCol="0">
            <a:spAutoFit/>
          </a:bodyPr>
          <a:lstStyle/>
          <a:p>
            <a:pPr marL="342900" indent="-342900" algn="just">
              <a:spcBef>
                <a:spcPts val="600"/>
              </a:spcBef>
              <a:spcAft>
                <a:spcPts val="600"/>
              </a:spcAft>
              <a:buFont typeface="Wingdings" panose="05000000000000000000" pitchFamily="2" charset="2"/>
              <a:buChar char="Ø"/>
            </a:pPr>
            <a:r>
              <a:rPr lang="en-IN" dirty="0"/>
              <a:t>Every </a:t>
            </a:r>
            <a:r>
              <a:rPr lang="en-IN" b="1" dirty="0"/>
              <a:t>registered person </a:t>
            </a:r>
            <a:r>
              <a:rPr lang="en-IN" dirty="0"/>
              <a:t>whose </a:t>
            </a:r>
            <a:r>
              <a:rPr lang="en-IN" b="1" u="sng" dirty="0"/>
              <a:t>turnover</a:t>
            </a:r>
            <a:r>
              <a:rPr lang="en-IN" dirty="0"/>
              <a:t> during a </a:t>
            </a:r>
            <a:r>
              <a:rPr lang="en-IN" b="1" dirty="0"/>
              <a:t>financial year </a:t>
            </a:r>
            <a:r>
              <a:rPr lang="en-IN" dirty="0"/>
              <a:t>exceeds </a:t>
            </a:r>
            <a:r>
              <a:rPr lang="en-IN" b="1" dirty="0"/>
              <a:t>prescribed limit </a:t>
            </a:r>
            <a:r>
              <a:rPr lang="en-IN" dirty="0"/>
              <a:t>shall get his accounts audited </a:t>
            </a:r>
            <a:r>
              <a:rPr lang="en-IN" b="1" dirty="0"/>
              <a:t>[Section 35(5)]</a:t>
            </a:r>
          </a:p>
          <a:p>
            <a:pPr marL="342900" indent="-342900" algn="just">
              <a:spcBef>
                <a:spcPts val="600"/>
              </a:spcBef>
              <a:spcAft>
                <a:spcPts val="600"/>
              </a:spcAft>
              <a:buFont typeface="Wingdings" panose="05000000000000000000" pitchFamily="2" charset="2"/>
              <a:buChar char="Ø"/>
            </a:pPr>
            <a:r>
              <a:rPr lang="en-IN" dirty="0" smtClean="0"/>
              <a:t>Every registered person </a:t>
            </a:r>
            <a:r>
              <a:rPr lang="en-IN" dirty="0"/>
              <a:t>is liable to get his accounts audited where </a:t>
            </a:r>
            <a:r>
              <a:rPr lang="en-IN" dirty="0" smtClean="0"/>
              <a:t>the </a:t>
            </a:r>
            <a:r>
              <a:rPr lang="en-IN" b="1" u="sng" dirty="0" smtClean="0"/>
              <a:t>aggregate </a:t>
            </a:r>
            <a:r>
              <a:rPr lang="en-IN" b="1" u="sng" dirty="0"/>
              <a:t>turnover</a:t>
            </a:r>
            <a:r>
              <a:rPr lang="en-IN" b="1" dirty="0"/>
              <a:t> </a:t>
            </a:r>
            <a:r>
              <a:rPr lang="en-IN" dirty="0"/>
              <a:t>during the </a:t>
            </a:r>
            <a:r>
              <a:rPr lang="en-IN" b="1" dirty="0"/>
              <a:t>financial year </a:t>
            </a:r>
            <a:r>
              <a:rPr lang="en-IN" dirty="0"/>
              <a:t>exceeds </a:t>
            </a:r>
            <a:r>
              <a:rPr lang="en-IN" b="1" dirty="0"/>
              <a:t>two crore </a:t>
            </a:r>
            <a:r>
              <a:rPr lang="en-IN" dirty="0"/>
              <a:t>rupees </a:t>
            </a:r>
            <a:r>
              <a:rPr lang="en-IN" b="1" dirty="0"/>
              <a:t>[Rule 80(3)]</a:t>
            </a:r>
          </a:p>
          <a:p>
            <a:pPr marL="342900" indent="-342900" algn="just">
              <a:lnSpc>
                <a:spcPct val="150000"/>
              </a:lnSpc>
              <a:buFont typeface="Wingdings" panose="05000000000000000000" pitchFamily="2" charset="2"/>
              <a:buChar char="Ø"/>
            </a:pPr>
            <a:r>
              <a:rPr lang="en-IN" dirty="0" smtClean="0"/>
              <a:t>‘</a:t>
            </a:r>
            <a:r>
              <a:rPr lang="en-IN" b="1" dirty="0" smtClean="0"/>
              <a:t>Aggregate turnover’</a:t>
            </a:r>
            <a:r>
              <a:rPr lang="en-IN" dirty="0" smtClean="0"/>
              <a:t> as defined U/s 2(6) of the Act:</a:t>
            </a:r>
          </a:p>
        </p:txBody>
      </p:sp>
      <p:sp>
        <p:nvSpPr>
          <p:cNvPr id="20" name="Rounded Rectangle 19"/>
          <p:cNvSpPr/>
          <p:nvPr/>
        </p:nvSpPr>
        <p:spPr>
          <a:xfrm>
            <a:off x="580573" y="3272471"/>
            <a:ext cx="6329077" cy="3144548"/>
          </a:xfrm>
          <a:prstGeom prst="roundRect">
            <a:avLst>
              <a:gd name="adj" fmla="val 6561"/>
            </a:avLst>
          </a:prstGeom>
        </p:spPr>
        <p:style>
          <a:lnRef idx="2">
            <a:schemeClr val="accent6"/>
          </a:lnRef>
          <a:fillRef idx="1">
            <a:schemeClr val="lt1"/>
          </a:fillRef>
          <a:effectRef idx="0">
            <a:schemeClr val="accent6"/>
          </a:effectRef>
          <a:fontRef idx="minor">
            <a:schemeClr val="dk1"/>
          </a:fontRef>
        </p:style>
        <p:txBody>
          <a:bodyPr rtlCol="0" anchor="t"/>
          <a:lstStyle/>
          <a:p>
            <a:pPr algn="just">
              <a:spcBef>
                <a:spcPts val="300"/>
              </a:spcBef>
              <a:spcAft>
                <a:spcPts val="300"/>
              </a:spcAft>
            </a:pPr>
            <a:r>
              <a:rPr lang="en-US" b="1" i="1" dirty="0" smtClean="0"/>
              <a:t>Means </a:t>
            </a:r>
            <a:r>
              <a:rPr lang="en-US" dirty="0" smtClean="0"/>
              <a:t>- Aggregate value of:</a:t>
            </a:r>
          </a:p>
          <a:p>
            <a:pPr marL="342900" indent="-342900" algn="just">
              <a:spcBef>
                <a:spcPts val="300"/>
              </a:spcBef>
              <a:spcAft>
                <a:spcPts val="300"/>
              </a:spcAft>
              <a:buFont typeface="Arial" panose="020B0604020202020204" pitchFamily="34" charset="0"/>
              <a:buChar char="•"/>
            </a:pPr>
            <a:r>
              <a:rPr lang="en-US" dirty="0" smtClean="0"/>
              <a:t>Taxable supplies</a:t>
            </a:r>
          </a:p>
          <a:p>
            <a:pPr marL="342900" indent="-342900" algn="just">
              <a:spcBef>
                <a:spcPts val="300"/>
              </a:spcBef>
              <a:spcAft>
                <a:spcPts val="300"/>
              </a:spcAft>
              <a:buFont typeface="Arial" panose="020B0604020202020204" pitchFamily="34" charset="0"/>
              <a:buChar char="•"/>
            </a:pPr>
            <a:r>
              <a:rPr lang="en-US" dirty="0" smtClean="0"/>
              <a:t>Exempt supplies u/s 11</a:t>
            </a:r>
          </a:p>
          <a:p>
            <a:pPr marL="342900" indent="-342900" algn="just">
              <a:spcBef>
                <a:spcPts val="300"/>
              </a:spcBef>
              <a:spcAft>
                <a:spcPts val="300"/>
              </a:spcAft>
              <a:buFont typeface="Arial" panose="020B0604020202020204" pitchFamily="34" charset="0"/>
              <a:buChar char="•"/>
            </a:pPr>
            <a:r>
              <a:rPr lang="en-US" dirty="0" smtClean="0"/>
              <a:t>Nil rated supplies</a:t>
            </a:r>
          </a:p>
          <a:p>
            <a:pPr marL="342900" indent="-342900" algn="just">
              <a:spcBef>
                <a:spcPts val="300"/>
              </a:spcBef>
              <a:spcAft>
                <a:spcPts val="300"/>
              </a:spcAft>
              <a:buFont typeface="Arial" panose="020B0604020202020204" pitchFamily="34" charset="0"/>
              <a:buChar char="•"/>
            </a:pPr>
            <a:r>
              <a:rPr lang="en-US" dirty="0" smtClean="0"/>
              <a:t>Non-taxable supplies</a:t>
            </a:r>
          </a:p>
          <a:p>
            <a:pPr marL="342900" indent="-342900" algn="just">
              <a:spcBef>
                <a:spcPts val="300"/>
              </a:spcBef>
              <a:spcAft>
                <a:spcPts val="300"/>
              </a:spcAft>
              <a:buFont typeface="Arial" panose="020B0604020202020204" pitchFamily="34" charset="0"/>
              <a:buChar char="•"/>
            </a:pPr>
            <a:r>
              <a:rPr lang="en-US" dirty="0" smtClean="0"/>
              <a:t>Export of goods or services or both</a:t>
            </a:r>
          </a:p>
          <a:p>
            <a:pPr marL="342900" indent="-342900" algn="just">
              <a:spcBef>
                <a:spcPts val="300"/>
              </a:spcBef>
              <a:spcAft>
                <a:spcPts val="300"/>
              </a:spcAft>
              <a:buFont typeface="Arial" panose="020B0604020202020204" pitchFamily="34" charset="0"/>
              <a:buChar char="•"/>
            </a:pPr>
            <a:r>
              <a:rPr lang="en-US" dirty="0" smtClean="0"/>
              <a:t>Inter-state supplies </a:t>
            </a:r>
          </a:p>
          <a:p>
            <a:pPr algn="just">
              <a:spcBef>
                <a:spcPts val="300"/>
              </a:spcBef>
              <a:spcAft>
                <a:spcPts val="300"/>
              </a:spcAft>
            </a:pPr>
            <a:r>
              <a:rPr lang="en-US" b="1" dirty="0" smtClean="0"/>
              <a:t>computed on all India basis of person having same PAN</a:t>
            </a:r>
            <a:endParaRPr lang="en-US" b="1" dirty="0"/>
          </a:p>
        </p:txBody>
      </p:sp>
      <p:sp>
        <p:nvSpPr>
          <p:cNvPr id="21" name="Right Brace 20"/>
          <p:cNvSpPr/>
          <p:nvPr/>
        </p:nvSpPr>
        <p:spPr>
          <a:xfrm>
            <a:off x="3771055" y="4166915"/>
            <a:ext cx="323727" cy="88683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4094782" y="4261040"/>
            <a:ext cx="2112830" cy="646587"/>
          </a:xfrm>
          <a:prstGeom prst="rect">
            <a:avLst/>
          </a:prstGeom>
          <a:noFill/>
        </p:spPr>
        <p:txBody>
          <a:bodyPr wrap="square" rtlCol="0">
            <a:spAutoFit/>
          </a:bodyPr>
          <a:lstStyle/>
          <a:p>
            <a:r>
              <a:rPr lang="en-US" dirty="0" smtClean="0"/>
              <a:t>Exempt Supplies u/s 2(47)</a:t>
            </a:r>
            <a:endParaRPr lang="en-US" dirty="0"/>
          </a:p>
        </p:txBody>
      </p:sp>
      <p:sp>
        <p:nvSpPr>
          <p:cNvPr id="23" name="Rounded Rectangle 22"/>
          <p:cNvSpPr/>
          <p:nvPr/>
        </p:nvSpPr>
        <p:spPr>
          <a:xfrm>
            <a:off x="7316405" y="3272469"/>
            <a:ext cx="4236969" cy="3144548"/>
          </a:xfrm>
          <a:prstGeom prst="roundRect">
            <a:avLst>
              <a:gd name="adj" fmla="val 6561"/>
            </a:avLst>
          </a:prstGeom>
        </p:spPr>
        <p:style>
          <a:lnRef idx="2">
            <a:schemeClr val="accent6"/>
          </a:lnRef>
          <a:fillRef idx="1">
            <a:schemeClr val="lt1"/>
          </a:fillRef>
          <a:effectRef idx="0">
            <a:schemeClr val="accent6"/>
          </a:effectRef>
          <a:fontRef idx="minor">
            <a:schemeClr val="dk1"/>
          </a:fontRef>
        </p:style>
        <p:txBody>
          <a:bodyPr rtlCol="0" anchor="t"/>
          <a:lstStyle/>
          <a:p>
            <a:pPr algn="just">
              <a:lnSpc>
                <a:spcPct val="150000"/>
              </a:lnSpc>
            </a:pPr>
            <a:r>
              <a:rPr lang="en-US" b="1" i="1" dirty="0" smtClean="0"/>
              <a:t>Excludes	</a:t>
            </a:r>
          </a:p>
          <a:p>
            <a:pPr marL="342900" indent="-342900" algn="just">
              <a:lnSpc>
                <a:spcPct val="150000"/>
              </a:lnSpc>
              <a:buFont typeface="Arial" panose="020B0604020202020204" pitchFamily="34" charset="0"/>
              <a:buChar char="•"/>
            </a:pPr>
            <a:r>
              <a:rPr lang="en-US" dirty="0" smtClean="0"/>
              <a:t>Value of </a:t>
            </a:r>
            <a:r>
              <a:rPr lang="en-US" b="1" dirty="0" smtClean="0"/>
              <a:t>inward supply</a:t>
            </a:r>
            <a:r>
              <a:rPr lang="en-US" dirty="0" smtClean="0"/>
              <a:t> on which tax is payable on reverse charge basis</a:t>
            </a:r>
          </a:p>
          <a:p>
            <a:pPr marL="342900" indent="-342900" algn="just">
              <a:lnSpc>
                <a:spcPct val="150000"/>
              </a:lnSpc>
              <a:buFont typeface="Arial" panose="020B0604020202020204" pitchFamily="34" charset="0"/>
              <a:buChar char="•"/>
            </a:pPr>
            <a:r>
              <a:rPr lang="en-US" dirty="0" smtClean="0"/>
              <a:t>CGST, SGST, UTGST, IGST and </a:t>
            </a:r>
            <a:r>
              <a:rPr lang="en-US" dirty="0" err="1"/>
              <a:t>C</a:t>
            </a:r>
            <a:r>
              <a:rPr lang="en-US" dirty="0" err="1" smtClean="0"/>
              <a:t>ess</a:t>
            </a:r>
            <a:endParaRPr lang="en-US" dirty="0" smtClean="0"/>
          </a:p>
          <a:p>
            <a:pPr algn="just">
              <a:lnSpc>
                <a:spcPct val="150000"/>
              </a:lnSpc>
            </a:pPr>
            <a:endParaRPr lang="en-US" dirty="0" smtClean="0"/>
          </a:p>
        </p:txBody>
      </p:sp>
      <p:sp>
        <p:nvSpPr>
          <p:cNvPr id="11"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37488818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47742"/>
            <a:ext cx="8230313" cy="715965"/>
          </a:xfrm>
        </p:spPr>
        <p:txBody>
          <a:bodyPr>
            <a:normAutofit/>
          </a:bodyPr>
          <a:lstStyle/>
          <a:p>
            <a:r>
              <a:rPr lang="en-IN" dirty="0"/>
              <a:t>Meaning of Turnover and Prescribed </a:t>
            </a:r>
            <a:r>
              <a:rPr lang="en-IN" dirty="0" smtClean="0"/>
              <a:t>Limit</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34</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312538"/>
            <a:ext cx="11806518" cy="508024"/>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en-IN" b="1" dirty="0" smtClean="0"/>
              <a:t>‘Turnover in a state’</a:t>
            </a:r>
            <a:r>
              <a:rPr lang="en-IN" dirty="0" smtClean="0"/>
              <a:t> </a:t>
            </a:r>
            <a:r>
              <a:rPr lang="en-IN" dirty="0"/>
              <a:t>as defined U/s. </a:t>
            </a:r>
            <a:r>
              <a:rPr lang="en-IN" dirty="0" smtClean="0"/>
              <a:t>2(112) </a:t>
            </a:r>
            <a:r>
              <a:rPr lang="en-IN" dirty="0"/>
              <a:t>of the Act :</a:t>
            </a:r>
            <a:endParaRPr lang="en-IN" dirty="0" smtClean="0"/>
          </a:p>
        </p:txBody>
      </p:sp>
      <p:sp>
        <p:nvSpPr>
          <p:cNvPr id="11" name="Rounded Rectangle 10"/>
          <p:cNvSpPr/>
          <p:nvPr/>
        </p:nvSpPr>
        <p:spPr>
          <a:xfrm>
            <a:off x="580573" y="2064059"/>
            <a:ext cx="6329077" cy="3902784"/>
          </a:xfrm>
          <a:prstGeom prst="roundRect">
            <a:avLst>
              <a:gd name="adj" fmla="val 6561"/>
            </a:avLst>
          </a:prstGeom>
        </p:spPr>
        <p:style>
          <a:lnRef idx="2">
            <a:schemeClr val="accent6"/>
          </a:lnRef>
          <a:fillRef idx="1">
            <a:schemeClr val="lt1"/>
          </a:fillRef>
          <a:effectRef idx="0">
            <a:schemeClr val="accent6"/>
          </a:effectRef>
          <a:fontRef idx="minor">
            <a:schemeClr val="dk1"/>
          </a:fontRef>
        </p:style>
        <p:txBody>
          <a:bodyPr rtlCol="0" anchor="t"/>
          <a:lstStyle/>
          <a:p>
            <a:pPr algn="just">
              <a:lnSpc>
                <a:spcPct val="150000"/>
              </a:lnSpc>
              <a:spcBef>
                <a:spcPts val="300"/>
              </a:spcBef>
              <a:spcAft>
                <a:spcPts val="300"/>
              </a:spcAft>
            </a:pPr>
            <a:r>
              <a:rPr lang="en-US" b="1" i="1" dirty="0" smtClean="0"/>
              <a:t>Means </a:t>
            </a:r>
            <a:r>
              <a:rPr lang="en-US" dirty="0" smtClean="0"/>
              <a:t>- Aggregate value of:</a:t>
            </a:r>
          </a:p>
          <a:p>
            <a:pPr marL="342900" indent="-342900" algn="just">
              <a:lnSpc>
                <a:spcPct val="150000"/>
              </a:lnSpc>
              <a:spcBef>
                <a:spcPts val="300"/>
              </a:spcBef>
              <a:spcAft>
                <a:spcPts val="300"/>
              </a:spcAft>
              <a:buFont typeface="Arial" panose="020B0604020202020204" pitchFamily="34" charset="0"/>
              <a:buChar char="•"/>
            </a:pPr>
            <a:r>
              <a:rPr lang="en-US" dirty="0" smtClean="0"/>
              <a:t>Taxable supplies</a:t>
            </a:r>
          </a:p>
          <a:p>
            <a:pPr marL="342900" indent="-342900" algn="just">
              <a:lnSpc>
                <a:spcPct val="150000"/>
              </a:lnSpc>
              <a:spcBef>
                <a:spcPts val="300"/>
              </a:spcBef>
              <a:spcAft>
                <a:spcPts val="300"/>
              </a:spcAft>
              <a:buFont typeface="Arial" panose="020B0604020202020204" pitchFamily="34" charset="0"/>
              <a:buChar char="•"/>
            </a:pPr>
            <a:r>
              <a:rPr lang="en-US" dirty="0" smtClean="0"/>
              <a:t>Exempt supplies u/s 11</a:t>
            </a:r>
          </a:p>
          <a:p>
            <a:pPr marL="342900" indent="-342900" algn="just">
              <a:lnSpc>
                <a:spcPct val="150000"/>
              </a:lnSpc>
              <a:spcBef>
                <a:spcPts val="300"/>
              </a:spcBef>
              <a:spcAft>
                <a:spcPts val="300"/>
              </a:spcAft>
              <a:buFont typeface="Arial" panose="020B0604020202020204" pitchFamily="34" charset="0"/>
              <a:buChar char="•"/>
            </a:pPr>
            <a:r>
              <a:rPr lang="en-US" dirty="0" smtClean="0"/>
              <a:t>Nil rated supplies</a:t>
            </a:r>
          </a:p>
          <a:p>
            <a:pPr marL="342900" indent="-342900" algn="just">
              <a:lnSpc>
                <a:spcPct val="150000"/>
              </a:lnSpc>
              <a:spcBef>
                <a:spcPts val="300"/>
              </a:spcBef>
              <a:spcAft>
                <a:spcPts val="300"/>
              </a:spcAft>
              <a:buFont typeface="Arial" panose="020B0604020202020204" pitchFamily="34" charset="0"/>
              <a:buChar char="•"/>
            </a:pPr>
            <a:r>
              <a:rPr lang="en-US" dirty="0" smtClean="0"/>
              <a:t>Non-taxable supplies</a:t>
            </a:r>
          </a:p>
          <a:p>
            <a:pPr marL="342900" indent="-342900" algn="just">
              <a:lnSpc>
                <a:spcPct val="150000"/>
              </a:lnSpc>
              <a:spcBef>
                <a:spcPts val="300"/>
              </a:spcBef>
              <a:spcAft>
                <a:spcPts val="300"/>
              </a:spcAft>
              <a:buFont typeface="Arial" panose="020B0604020202020204" pitchFamily="34" charset="0"/>
              <a:buChar char="•"/>
            </a:pPr>
            <a:r>
              <a:rPr lang="en-US" dirty="0" smtClean="0"/>
              <a:t>Export of goods or services or both</a:t>
            </a:r>
          </a:p>
          <a:p>
            <a:pPr marL="342900" indent="-342900" algn="just">
              <a:lnSpc>
                <a:spcPct val="150000"/>
              </a:lnSpc>
              <a:spcBef>
                <a:spcPts val="300"/>
              </a:spcBef>
              <a:spcAft>
                <a:spcPts val="300"/>
              </a:spcAft>
              <a:buFont typeface="Arial" panose="020B0604020202020204" pitchFamily="34" charset="0"/>
              <a:buChar char="•"/>
            </a:pPr>
            <a:r>
              <a:rPr lang="en-US" dirty="0" smtClean="0"/>
              <a:t>Inter-state supplies made from the state</a:t>
            </a:r>
          </a:p>
        </p:txBody>
      </p:sp>
      <p:sp>
        <p:nvSpPr>
          <p:cNvPr id="12" name="Rounded Rectangle 11"/>
          <p:cNvSpPr/>
          <p:nvPr/>
        </p:nvSpPr>
        <p:spPr>
          <a:xfrm>
            <a:off x="7316405" y="2064059"/>
            <a:ext cx="4236969" cy="3902784"/>
          </a:xfrm>
          <a:prstGeom prst="roundRect">
            <a:avLst>
              <a:gd name="adj" fmla="val 6561"/>
            </a:avLst>
          </a:prstGeom>
        </p:spPr>
        <p:style>
          <a:lnRef idx="2">
            <a:schemeClr val="accent6"/>
          </a:lnRef>
          <a:fillRef idx="1">
            <a:schemeClr val="lt1"/>
          </a:fillRef>
          <a:effectRef idx="0">
            <a:schemeClr val="accent6"/>
          </a:effectRef>
          <a:fontRef idx="minor">
            <a:schemeClr val="dk1"/>
          </a:fontRef>
        </p:style>
        <p:txBody>
          <a:bodyPr rtlCol="0" anchor="t"/>
          <a:lstStyle/>
          <a:p>
            <a:pPr algn="just">
              <a:lnSpc>
                <a:spcPct val="150000"/>
              </a:lnSpc>
            </a:pPr>
            <a:r>
              <a:rPr lang="en-US" b="1" i="1" dirty="0" smtClean="0"/>
              <a:t>Excludes	</a:t>
            </a:r>
          </a:p>
          <a:p>
            <a:pPr marL="342900" indent="-342900" algn="just">
              <a:lnSpc>
                <a:spcPct val="150000"/>
              </a:lnSpc>
              <a:buFont typeface="Arial" panose="020B0604020202020204" pitchFamily="34" charset="0"/>
              <a:buChar char="•"/>
            </a:pPr>
            <a:r>
              <a:rPr lang="en-US" dirty="0" smtClean="0"/>
              <a:t>Value of </a:t>
            </a:r>
            <a:r>
              <a:rPr lang="en-US" b="1" dirty="0" smtClean="0"/>
              <a:t>inward supply</a:t>
            </a:r>
            <a:r>
              <a:rPr lang="en-US" dirty="0" smtClean="0"/>
              <a:t> on which tax is payable on reverse charge basis</a:t>
            </a:r>
          </a:p>
          <a:p>
            <a:pPr marL="342900" indent="-342900" algn="just">
              <a:lnSpc>
                <a:spcPct val="150000"/>
              </a:lnSpc>
              <a:buFont typeface="Arial" panose="020B0604020202020204" pitchFamily="34" charset="0"/>
              <a:buChar char="•"/>
            </a:pPr>
            <a:r>
              <a:rPr lang="en-US" dirty="0" smtClean="0"/>
              <a:t>CGST, SGST, UTGST, IGST and </a:t>
            </a:r>
            <a:r>
              <a:rPr lang="en-US" dirty="0" err="1"/>
              <a:t>C</a:t>
            </a:r>
            <a:r>
              <a:rPr lang="en-US" dirty="0" err="1" smtClean="0"/>
              <a:t>ess</a:t>
            </a:r>
            <a:endParaRPr lang="en-US" dirty="0" smtClean="0"/>
          </a:p>
          <a:p>
            <a:pPr algn="just">
              <a:lnSpc>
                <a:spcPct val="150000"/>
              </a:lnSpc>
            </a:pPr>
            <a:endParaRPr lang="en-US" dirty="0" smtClean="0"/>
          </a:p>
        </p:txBody>
      </p:sp>
      <p:sp>
        <p:nvSpPr>
          <p:cNvPr id="13" name="Right Brace 12"/>
          <p:cNvSpPr/>
          <p:nvPr/>
        </p:nvSpPr>
        <p:spPr>
          <a:xfrm>
            <a:off x="3841875" y="2727701"/>
            <a:ext cx="323727" cy="179780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4481211" y="3215357"/>
            <a:ext cx="2112830" cy="923714"/>
          </a:xfrm>
          <a:prstGeom prst="rect">
            <a:avLst/>
          </a:prstGeom>
          <a:noFill/>
        </p:spPr>
        <p:txBody>
          <a:bodyPr wrap="square" rtlCol="0">
            <a:spAutoFit/>
          </a:bodyPr>
          <a:lstStyle/>
          <a:p>
            <a:pPr algn="just"/>
            <a:r>
              <a:rPr lang="en-US" b="1" dirty="0" smtClean="0"/>
              <a:t>Made</a:t>
            </a:r>
            <a:r>
              <a:rPr lang="en-US" dirty="0" smtClean="0"/>
              <a:t> </a:t>
            </a:r>
            <a:r>
              <a:rPr lang="en-US" b="1" dirty="0" smtClean="0"/>
              <a:t>within a state </a:t>
            </a:r>
            <a:r>
              <a:rPr lang="en-US" dirty="0" smtClean="0"/>
              <a:t>by a taxable person</a:t>
            </a:r>
            <a:endParaRPr lang="en-US" dirty="0"/>
          </a:p>
        </p:txBody>
      </p:sp>
    </p:spTree>
    <p:extLst>
      <p:ext uri="{BB962C8B-B14F-4D97-AF65-F5344CB8AC3E}">
        <p14:creationId xmlns:p14="http://schemas.microsoft.com/office/powerpoint/2010/main" val="4444723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35</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3" name="TextBox 2"/>
          <p:cNvSpPr txBox="1"/>
          <p:nvPr/>
        </p:nvSpPr>
        <p:spPr>
          <a:xfrm>
            <a:off x="192743" y="1431686"/>
            <a:ext cx="11621886" cy="5028300"/>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Ø"/>
            </a:pPr>
            <a:r>
              <a:rPr lang="en-IN" sz="1800" b="1" dirty="0"/>
              <a:t>Section 35(5)</a:t>
            </a:r>
            <a:r>
              <a:rPr lang="en-IN" sz="1800" dirty="0"/>
              <a:t> speaks of ‘</a:t>
            </a:r>
            <a:r>
              <a:rPr lang="en-IN" sz="1800" b="1" dirty="0"/>
              <a:t>turnover</a:t>
            </a:r>
            <a:r>
              <a:rPr lang="en-IN" sz="1800" dirty="0"/>
              <a:t>’ while </a:t>
            </a:r>
            <a:r>
              <a:rPr lang="en-IN" sz="1800" b="1" dirty="0"/>
              <a:t>rule 80(3) </a:t>
            </a:r>
            <a:r>
              <a:rPr lang="en-IN" sz="1800" dirty="0"/>
              <a:t>speaks of </a:t>
            </a:r>
            <a:r>
              <a:rPr lang="en-IN" sz="1800" b="1" dirty="0"/>
              <a:t>‘aggregate turnover’</a:t>
            </a:r>
            <a:r>
              <a:rPr lang="en-IN" sz="1800" dirty="0"/>
              <a:t>. This creates confusion as to computation of prescribed turnover limit for assessee having multiple </a:t>
            </a:r>
            <a:r>
              <a:rPr lang="en-IN" sz="1800" dirty="0" smtClean="0"/>
              <a:t>registrations</a:t>
            </a:r>
          </a:p>
          <a:p>
            <a:pPr marL="342900" indent="-342900" algn="just">
              <a:lnSpc>
                <a:spcPct val="150000"/>
              </a:lnSpc>
              <a:buFont typeface="Wingdings" panose="05000000000000000000" pitchFamily="2" charset="2"/>
              <a:buChar char="Ø"/>
            </a:pPr>
            <a:r>
              <a:rPr lang="en-IN" sz="1800" dirty="0" smtClean="0"/>
              <a:t>View may be taken that “Turnover” here means “Turnover in state” for the reasons stated below:</a:t>
            </a:r>
          </a:p>
          <a:p>
            <a:pPr marL="712788" indent="-342900" algn="just">
              <a:lnSpc>
                <a:spcPct val="150000"/>
              </a:lnSpc>
              <a:buFont typeface="Arial" panose="020B0604020202020204" pitchFamily="34" charset="0"/>
              <a:buChar char="•"/>
            </a:pPr>
            <a:r>
              <a:rPr lang="en-IN" dirty="0" smtClean="0"/>
              <a:t>Section 35(5) uses the term ‘</a:t>
            </a:r>
            <a:r>
              <a:rPr lang="en-IN" dirty="0"/>
              <a:t>Every registered person </a:t>
            </a:r>
            <a:r>
              <a:rPr lang="en-IN" b="1" u="sng" dirty="0"/>
              <a:t>whose</a:t>
            </a:r>
            <a:r>
              <a:rPr lang="en-IN" dirty="0"/>
              <a:t> </a:t>
            </a:r>
            <a:r>
              <a:rPr lang="en-IN" dirty="0" smtClean="0"/>
              <a:t>turnover……’</a:t>
            </a:r>
          </a:p>
          <a:p>
            <a:pPr marL="712788" indent="-342900" algn="just">
              <a:lnSpc>
                <a:spcPct val="150000"/>
              </a:lnSpc>
              <a:buFont typeface="Arial" panose="020B0604020202020204" pitchFamily="34" charset="0"/>
              <a:buChar char="•"/>
            </a:pPr>
            <a:r>
              <a:rPr lang="en-IN" dirty="0" smtClean="0"/>
              <a:t>GST Audit is GSTN wise reconciliation</a:t>
            </a:r>
          </a:p>
          <a:p>
            <a:pPr marL="712788" indent="-342900" algn="just">
              <a:lnSpc>
                <a:spcPct val="150000"/>
              </a:lnSpc>
              <a:buFont typeface="Arial" panose="020B0604020202020204" pitchFamily="34" charset="0"/>
              <a:buChar char="•"/>
            </a:pPr>
            <a:r>
              <a:rPr lang="en-IN" dirty="0" smtClean="0"/>
              <a:t>Every separate registration is separate person (Auditee)</a:t>
            </a:r>
          </a:p>
          <a:p>
            <a:pPr marL="712788" indent="-342900" algn="just">
              <a:lnSpc>
                <a:spcPct val="150000"/>
              </a:lnSpc>
              <a:buFont typeface="Arial" panose="020B0604020202020204" pitchFamily="34" charset="0"/>
              <a:buChar char="•"/>
            </a:pPr>
            <a:r>
              <a:rPr lang="en-IN" dirty="0" smtClean="0"/>
              <a:t>Penal provisions and late fees are also registration wise</a:t>
            </a:r>
          </a:p>
          <a:p>
            <a:pPr marL="712788" indent="-342900" algn="just">
              <a:lnSpc>
                <a:spcPct val="150000"/>
              </a:lnSpc>
              <a:buFont typeface="Arial" panose="020B0604020202020204" pitchFamily="34" charset="0"/>
              <a:buChar char="•"/>
            </a:pPr>
            <a:r>
              <a:rPr lang="en-IN" dirty="0" smtClean="0"/>
              <a:t>Rule </a:t>
            </a:r>
            <a:r>
              <a:rPr lang="en-IN" dirty="0"/>
              <a:t>cannot override the Act and hence section 35(5) should prevail over </a:t>
            </a:r>
            <a:r>
              <a:rPr lang="en-IN" dirty="0" smtClean="0"/>
              <a:t>Rule 80(3) for </a:t>
            </a:r>
            <a:r>
              <a:rPr lang="en-IN" dirty="0"/>
              <a:t>calculating the threshold limit for </a:t>
            </a:r>
            <a:r>
              <a:rPr lang="en-IN" dirty="0" smtClean="0"/>
              <a:t>audit</a:t>
            </a:r>
          </a:p>
          <a:p>
            <a:pPr marL="342900" indent="-342900" algn="just">
              <a:lnSpc>
                <a:spcPct val="150000"/>
              </a:lnSpc>
              <a:buFont typeface="Wingdings" panose="05000000000000000000" pitchFamily="2" charset="2"/>
              <a:buChar char="Ø"/>
            </a:pPr>
            <a:r>
              <a:rPr lang="en-US" sz="1800" b="1" dirty="0"/>
              <a:t>Technical guide </a:t>
            </a:r>
            <a:r>
              <a:rPr lang="en-US" sz="1800" b="1" dirty="0" smtClean="0"/>
              <a:t>(</a:t>
            </a:r>
            <a:r>
              <a:rPr lang="en-US" sz="1800" b="1" dirty="0"/>
              <a:t>Pg.no. </a:t>
            </a:r>
            <a:r>
              <a:rPr lang="en-US" sz="1800" b="1" dirty="0" smtClean="0"/>
              <a:t>4) – relevant extract</a:t>
            </a:r>
            <a:endParaRPr lang="en-IN" sz="1800" dirty="0"/>
          </a:p>
          <a:p>
            <a:pPr marL="712788" indent="-342900" algn="just">
              <a:lnSpc>
                <a:spcPct val="150000"/>
              </a:lnSpc>
              <a:buFont typeface="Arial" panose="020B0604020202020204" pitchFamily="34" charset="0"/>
              <a:buChar char="•"/>
            </a:pPr>
            <a:r>
              <a:rPr lang="en-IN" dirty="0" smtClean="0"/>
              <a:t>It is therefore, reasonable to interpret that the word ‘turnover’ </a:t>
            </a:r>
            <a:r>
              <a:rPr lang="en-IN" dirty="0"/>
              <a:t>used in section 35(5) ought to be understood as aggregate </a:t>
            </a:r>
            <a:r>
              <a:rPr lang="en-IN" dirty="0" smtClean="0"/>
              <a:t>turnover.</a:t>
            </a:r>
            <a:endParaRPr lang="en-IN" dirty="0"/>
          </a:p>
        </p:txBody>
      </p:sp>
      <p:sp>
        <p:nvSpPr>
          <p:cNvPr id="9" name="Title 1"/>
          <p:cNvSpPr>
            <a:spLocks noGrp="1"/>
          </p:cNvSpPr>
          <p:nvPr>
            <p:ph type="title"/>
          </p:nvPr>
        </p:nvSpPr>
        <p:spPr>
          <a:xfrm>
            <a:off x="609601" y="247742"/>
            <a:ext cx="8230313" cy="715965"/>
          </a:xfrm>
        </p:spPr>
        <p:txBody>
          <a:bodyPr>
            <a:normAutofit/>
          </a:bodyPr>
          <a:lstStyle/>
          <a:p>
            <a:r>
              <a:rPr lang="en-IN" dirty="0"/>
              <a:t>Meaning of Turnover and Prescribed </a:t>
            </a:r>
            <a:r>
              <a:rPr lang="en-IN" dirty="0" smtClean="0"/>
              <a:t>Limit</a:t>
            </a:r>
            <a:endParaRPr lang="en-US" dirty="0"/>
          </a:p>
        </p:txBody>
      </p:sp>
    </p:spTree>
    <p:extLst>
      <p:ext uri="{BB962C8B-B14F-4D97-AF65-F5344CB8AC3E}">
        <p14:creationId xmlns:p14="http://schemas.microsoft.com/office/powerpoint/2010/main" val="6244639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47742"/>
            <a:ext cx="9013370" cy="715965"/>
          </a:xfrm>
        </p:spPr>
        <p:txBody>
          <a:bodyPr>
            <a:normAutofit/>
          </a:bodyPr>
          <a:lstStyle/>
          <a:p>
            <a:r>
              <a:rPr lang="en-US" dirty="0" smtClean="0"/>
              <a:t>Prescribed Turnover Limit – Some Issues</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36</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3" name="TextBox 2"/>
          <p:cNvSpPr txBox="1"/>
          <p:nvPr/>
        </p:nvSpPr>
        <p:spPr>
          <a:xfrm>
            <a:off x="192743" y="1339243"/>
            <a:ext cx="11806518" cy="5039841"/>
          </a:xfrm>
          <a:prstGeom prst="rect">
            <a:avLst/>
          </a:prstGeom>
          <a:noFill/>
        </p:spPr>
        <p:txBody>
          <a:bodyPr wrap="square" rtlCol="0">
            <a:spAutoFit/>
          </a:bodyPr>
          <a:lstStyle/>
          <a:p>
            <a:pPr marL="342900" indent="-342900" algn="just">
              <a:buFont typeface="Wingdings" panose="05000000000000000000" pitchFamily="2" charset="2"/>
              <a:buChar char="Ø"/>
            </a:pPr>
            <a:r>
              <a:rPr lang="en-IN" sz="1800" dirty="0" smtClean="0"/>
              <a:t>Consider </a:t>
            </a:r>
            <a:r>
              <a:rPr lang="en-IN" sz="1800" dirty="0"/>
              <a:t>following situations</a:t>
            </a:r>
            <a:r>
              <a:rPr lang="en-IN" sz="1800" dirty="0" smtClean="0"/>
              <a:t>:</a:t>
            </a:r>
          </a:p>
          <a:p>
            <a:pPr marL="342900" indent="-342900" algn="just">
              <a:buFont typeface="Wingdings" panose="05000000000000000000" pitchFamily="2" charset="2"/>
              <a:buChar char="Ø"/>
            </a:pPr>
            <a:endParaRPr lang="en-IN" sz="1800" dirty="0"/>
          </a:p>
          <a:p>
            <a:pPr marL="342900" indent="-342900" algn="just">
              <a:buFont typeface="Wingdings" panose="05000000000000000000" pitchFamily="2" charset="2"/>
              <a:buChar char="Ø"/>
            </a:pPr>
            <a:endParaRPr lang="en-IN" sz="1800" dirty="0" smtClean="0"/>
          </a:p>
          <a:p>
            <a:pPr marL="342900" indent="-342900" algn="just">
              <a:buFont typeface="Wingdings" panose="05000000000000000000" pitchFamily="2" charset="2"/>
              <a:buChar char="Ø"/>
            </a:pPr>
            <a:endParaRPr lang="en-IN" sz="1800" dirty="0"/>
          </a:p>
          <a:p>
            <a:pPr marL="342900" indent="-342900" algn="just">
              <a:buFont typeface="Wingdings" panose="05000000000000000000" pitchFamily="2" charset="2"/>
              <a:buChar char="Ø"/>
            </a:pPr>
            <a:endParaRPr lang="en-IN" sz="1800" dirty="0" smtClean="0"/>
          </a:p>
          <a:p>
            <a:pPr marL="342900" indent="-342900" algn="just">
              <a:buFont typeface="Wingdings" panose="05000000000000000000" pitchFamily="2" charset="2"/>
              <a:buChar char="Ø"/>
            </a:pPr>
            <a:endParaRPr lang="en-IN" sz="1800" dirty="0"/>
          </a:p>
          <a:p>
            <a:pPr marL="800093" lvl="1" indent="-342900" algn="just">
              <a:buFont typeface="Arial" panose="020B0604020202020204" pitchFamily="34" charset="0"/>
              <a:buChar char="•"/>
            </a:pPr>
            <a:endParaRPr lang="en-IN" sz="1800" dirty="0" smtClean="0"/>
          </a:p>
          <a:p>
            <a:pPr marL="800093" lvl="1" indent="-342900" algn="just">
              <a:buFont typeface="Arial" panose="020B0604020202020204" pitchFamily="34" charset="0"/>
              <a:buChar char="•"/>
            </a:pPr>
            <a:endParaRPr lang="en-IN" sz="1800" dirty="0"/>
          </a:p>
          <a:p>
            <a:pPr algn="just">
              <a:lnSpc>
                <a:spcPct val="150000"/>
              </a:lnSpc>
              <a:spcBef>
                <a:spcPts val="600"/>
              </a:spcBef>
            </a:pPr>
            <a:endParaRPr lang="en-IN" sz="500" b="1" dirty="0" smtClean="0"/>
          </a:p>
          <a:p>
            <a:pPr marL="342900" indent="-342900" algn="just">
              <a:lnSpc>
                <a:spcPct val="150000"/>
              </a:lnSpc>
              <a:spcBef>
                <a:spcPts val="600"/>
              </a:spcBef>
              <a:buFont typeface="Wingdings" panose="05000000000000000000" pitchFamily="2" charset="2"/>
              <a:buChar char="Ø"/>
            </a:pPr>
            <a:r>
              <a:rPr lang="en-IN" sz="1800" b="1" dirty="0" smtClean="0"/>
              <a:t>Whether “turnover” </a:t>
            </a:r>
            <a:r>
              <a:rPr lang="en-IN" sz="1800" b="1" dirty="0"/>
              <a:t>means turnover as per accounts or turnover </a:t>
            </a:r>
            <a:r>
              <a:rPr lang="en-IN" sz="1800" b="1" dirty="0" smtClean="0"/>
              <a:t>as per GST returns?</a:t>
            </a:r>
            <a:endParaRPr lang="en-IN" sz="1800" b="1" dirty="0"/>
          </a:p>
          <a:p>
            <a:pPr marL="800093" lvl="1" indent="-342900" algn="just">
              <a:spcBef>
                <a:spcPts val="600"/>
              </a:spcBef>
              <a:buFont typeface="Arial" panose="020B0604020202020204" pitchFamily="34" charset="0"/>
              <a:buChar char="•"/>
            </a:pPr>
            <a:r>
              <a:rPr lang="en-IN" sz="1800" dirty="0" smtClean="0"/>
              <a:t>It should mean turnover as per GST legislation</a:t>
            </a:r>
          </a:p>
          <a:p>
            <a:pPr marL="800093" lvl="1" indent="-342900" algn="just">
              <a:spcBef>
                <a:spcPts val="600"/>
              </a:spcBef>
              <a:buFont typeface="Arial" panose="020B0604020202020204" pitchFamily="34" charset="0"/>
              <a:buChar char="•"/>
            </a:pPr>
            <a:r>
              <a:rPr lang="en-IN" sz="1800" dirty="0" smtClean="0"/>
              <a:t>Turnover </a:t>
            </a:r>
            <a:r>
              <a:rPr lang="en-IN" sz="1800" dirty="0"/>
              <a:t>definition speaks of </a:t>
            </a:r>
            <a:r>
              <a:rPr lang="en-IN" sz="1800" b="1" dirty="0" smtClean="0"/>
              <a:t>value </a:t>
            </a:r>
            <a:r>
              <a:rPr lang="en-IN" sz="1800" b="1" dirty="0"/>
              <a:t>of the </a:t>
            </a:r>
            <a:r>
              <a:rPr lang="en-IN" sz="1800" b="1" dirty="0" smtClean="0"/>
              <a:t>supplies</a:t>
            </a:r>
            <a:endParaRPr lang="en-IN" sz="1800" b="1" dirty="0"/>
          </a:p>
          <a:p>
            <a:pPr marL="800093" lvl="1" indent="-342900" algn="just">
              <a:spcBef>
                <a:spcPts val="600"/>
              </a:spcBef>
              <a:buFont typeface="Arial" panose="020B0604020202020204" pitchFamily="34" charset="0"/>
              <a:buChar char="•"/>
            </a:pPr>
            <a:r>
              <a:rPr lang="en-IN" sz="1800" dirty="0"/>
              <a:t>The </a:t>
            </a:r>
            <a:r>
              <a:rPr lang="en-IN" sz="1800" dirty="0" smtClean="0"/>
              <a:t>term ‘value’ is defined u/s 15 of the Act read with Rule 27 to 35 of CGST Rules</a:t>
            </a:r>
          </a:p>
          <a:p>
            <a:pPr marL="800093" lvl="1" indent="-342900" algn="just">
              <a:spcBef>
                <a:spcPts val="600"/>
              </a:spcBef>
              <a:buFont typeface="Arial" panose="020B0604020202020204" pitchFamily="34" charset="0"/>
              <a:buChar char="•"/>
            </a:pPr>
            <a:r>
              <a:rPr lang="en-IN" sz="1800" dirty="0" smtClean="0"/>
              <a:t>Inter </a:t>
            </a:r>
            <a:r>
              <a:rPr lang="en-IN" sz="1800" dirty="0" smtClean="0"/>
              <a:t>state branch transfers do not form part of turnover reflected in accounts.  However, it is a supply liable to tax under GST </a:t>
            </a:r>
            <a:r>
              <a:rPr lang="en-IN" sz="1800" dirty="0" smtClean="0"/>
              <a:t>legislation</a:t>
            </a:r>
          </a:p>
          <a:p>
            <a:pPr marL="800093" lvl="1" indent="-342900" algn="just">
              <a:spcBef>
                <a:spcPts val="600"/>
              </a:spcBef>
              <a:buFont typeface="Arial" panose="020B0604020202020204" pitchFamily="34" charset="0"/>
              <a:buChar char="•"/>
            </a:pPr>
            <a:r>
              <a:rPr lang="en-IN" sz="1800" dirty="0" smtClean="0"/>
              <a:t>Presumptive valuation – where taxable value and actual turnover are different</a:t>
            </a:r>
            <a:endParaRPr lang="en-IN" sz="1800" dirty="0"/>
          </a:p>
        </p:txBody>
      </p:sp>
      <p:graphicFrame>
        <p:nvGraphicFramePr>
          <p:cNvPr id="8" name="Table 7"/>
          <p:cNvGraphicFramePr>
            <a:graphicFrameLocks noGrp="1"/>
          </p:cNvGraphicFramePr>
          <p:nvPr>
            <p:extLst>
              <p:ext uri="{D42A27DB-BD31-4B8C-83A1-F6EECF244321}">
                <p14:modId xmlns:p14="http://schemas.microsoft.com/office/powerpoint/2010/main" val="886438914"/>
              </p:ext>
            </p:extLst>
          </p:nvPr>
        </p:nvGraphicFramePr>
        <p:xfrm>
          <a:off x="385482" y="1723030"/>
          <a:ext cx="11806518" cy="1920240"/>
        </p:xfrm>
        <a:graphic>
          <a:graphicData uri="http://schemas.openxmlformats.org/drawingml/2006/table">
            <a:tbl>
              <a:tblPr firstRow="1" bandRow="1">
                <a:tableStyleId>{5940675A-B579-460E-94D1-54222C63F5DA}</a:tableStyleId>
              </a:tblPr>
              <a:tblGrid>
                <a:gridCol w="5335192">
                  <a:extLst>
                    <a:ext uri="{9D8B030D-6E8A-4147-A177-3AD203B41FA5}">
                      <a16:colId xmlns:a16="http://schemas.microsoft.com/office/drawing/2014/main" val="20000"/>
                    </a:ext>
                  </a:extLst>
                </a:gridCol>
                <a:gridCol w="6471326">
                  <a:extLst>
                    <a:ext uri="{9D8B030D-6E8A-4147-A177-3AD203B41FA5}">
                      <a16:colId xmlns:a16="http://schemas.microsoft.com/office/drawing/2014/main" val="20001"/>
                    </a:ext>
                  </a:extLst>
                </a:gridCol>
              </a:tblGrid>
              <a:tr h="329888">
                <a:tc>
                  <a:txBody>
                    <a:bodyPr/>
                    <a:lstStyle/>
                    <a:p>
                      <a:pPr algn="just"/>
                      <a:r>
                        <a:rPr lang="en-IN" dirty="0" smtClean="0"/>
                        <a:t>Registration in 10 states</a:t>
                      </a:r>
                      <a:endParaRPr lang="en-IN" dirty="0"/>
                    </a:p>
                  </a:txBody>
                  <a:tcPr/>
                </a:tc>
                <a:tc>
                  <a:txBody>
                    <a:bodyPr/>
                    <a:lstStyle/>
                    <a:p>
                      <a:pPr algn="just"/>
                      <a:r>
                        <a:rPr lang="en-IN" dirty="0" smtClean="0"/>
                        <a:t>Turnover in</a:t>
                      </a:r>
                      <a:r>
                        <a:rPr lang="en-IN" baseline="0" dirty="0" smtClean="0"/>
                        <a:t> each state Rs. 25 lacs</a:t>
                      </a:r>
                      <a:endParaRPr lang="en-IN" dirty="0"/>
                    </a:p>
                  </a:txBody>
                  <a:tcPr/>
                </a:tc>
                <a:extLst>
                  <a:ext uri="{0D108BD9-81ED-4DB2-BD59-A6C34878D82A}">
                    <a16:rowId xmlns:a16="http://schemas.microsoft.com/office/drawing/2014/main" val="10000"/>
                  </a:ext>
                </a:extLst>
              </a:tr>
              <a:tr h="370840">
                <a:tc>
                  <a:txBody>
                    <a:bodyPr/>
                    <a:lstStyle/>
                    <a:p>
                      <a:pPr algn="just"/>
                      <a:r>
                        <a:rPr lang="en-IN" dirty="0" smtClean="0"/>
                        <a:t>Registration in Maharashtra</a:t>
                      </a:r>
                      <a:r>
                        <a:rPr lang="en-IN" baseline="0" dirty="0" smtClean="0"/>
                        <a:t> and 10 other states</a:t>
                      </a:r>
                      <a:endParaRPr lang="en-IN" dirty="0"/>
                    </a:p>
                  </a:txBody>
                  <a:tcPr/>
                </a:tc>
                <a:tc>
                  <a:txBody>
                    <a:bodyPr/>
                    <a:lstStyle/>
                    <a:p>
                      <a:pPr algn="just"/>
                      <a:r>
                        <a:rPr lang="en-IN" dirty="0" smtClean="0"/>
                        <a:t>Turnover in Maharashtra – Rs. 3 Cr.</a:t>
                      </a:r>
                      <a:r>
                        <a:rPr lang="en-IN" baseline="0" dirty="0" smtClean="0"/>
                        <a:t> and in each other state Rs. 5 lacs</a:t>
                      </a:r>
                      <a:endParaRPr lang="en-IN" dirty="0"/>
                    </a:p>
                  </a:txBody>
                  <a:tcPr/>
                </a:tc>
                <a:extLst>
                  <a:ext uri="{0D108BD9-81ED-4DB2-BD59-A6C34878D82A}">
                    <a16:rowId xmlns:a16="http://schemas.microsoft.com/office/drawing/2014/main" val="10002"/>
                  </a:ext>
                </a:extLst>
              </a:tr>
              <a:tr h="370840">
                <a:tc>
                  <a:txBody>
                    <a:bodyPr/>
                    <a:lstStyle/>
                    <a:p>
                      <a:pPr algn="just"/>
                      <a:r>
                        <a:rPr lang="en-IN" dirty="0" smtClean="0"/>
                        <a:t>Registration in Maharashtra</a:t>
                      </a:r>
                      <a:r>
                        <a:rPr lang="en-IN" baseline="0" dirty="0" smtClean="0"/>
                        <a:t> and having branch in Gujarat as it deals with in exclusively exempt supply</a:t>
                      </a:r>
                      <a:endParaRPr lang="en-IN" dirty="0"/>
                    </a:p>
                  </a:txBody>
                  <a:tcPr/>
                </a:tc>
                <a:tc>
                  <a:txBody>
                    <a:bodyPr/>
                    <a:lstStyle/>
                    <a:p>
                      <a:pPr algn="just"/>
                      <a:r>
                        <a:rPr lang="en-IN" dirty="0" smtClean="0"/>
                        <a:t>Turnover in Maharashtra – Rs. 5 Cr. and turnover of</a:t>
                      </a:r>
                      <a:r>
                        <a:rPr lang="en-IN" baseline="0" dirty="0" smtClean="0"/>
                        <a:t> exclusively exempt supply in Gujarat </a:t>
                      </a:r>
                      <a:r>
                        <a:rPr lang="en-IN" baseline="0" dirty="0" err="1" smtClean="0"/>
                        <a:t>Rs</a:t>
                      </a:r>
                      <a:r>
                        <a:rPr lang="en-IN" baseline="0" dirty="0" smtClean="0"/>
                        <a:t>. 10 Cr.</a:t>
                      </a:r>
                      <a:endParaRPr lang="en-IN"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013863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61189"/>
            <a:ext cx="9013370" cy="715965"/>
          </a:xfrm>
        </p:spPr>
        <p:txBody>
          <a:bodyPr>
            <a:normAutofit/>
          </a:bodyPr>
          <a:lstStyle/>
          <a:p>
            <a:r>
              <a:rPr lang="en-US" dirty="0"/>
              <a:t>Prescribed Turnover Limit – Some Issues</a:t>
            </a:r>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37</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312538"/>
            <a:ext cx="11806518" cy="923714"/>
          </a:xfrm>
          <a:prstGeom prst="rect">
            <a:avLst/>
          </a:prstGeom>
          <a:noFill/>
        </p:spPr>
        <p:txBody>
          <a:bodyPr wrap="square" rtlCol="0">
            <a:spAutoFit/>
          </a:bodyPr>
          <a:lstStyle/>
          <a:p>
            <a:pPr lvl="1">
              <a:lnSpc>
                <a:spcPct val="150000"/>
              </a:lnSpc>
            </a:pPr>
            <a:endParaRPr lang="en-IN" dirty="0" smtClean="0"/>
          </a:p>
          <a:p>
            <a:pPr marL="342900" indent="-342900">
              <a:lnSpc>
                <a:spcPct val="150000"/>
              </a:lnSpc>
              <a:buFont typeface="Wingdings" panose="05000000000000000000" pitchFamily="2" charset="2"/>
              <a:buChar char="Ø"/>
            </a:pPr>
            <a:endParaRPr lang="en-IN" dirty="0" smtClean="0"/>
          </a:p>
        </p:txBody>
      </p:sp>
      <p:sp>
        <p:nvSpPr>
          <p:cNvPr id="3" name="TextBox 2"/>
          <p:cNvSpPr txBox="1"/>
          <p:nvPr/>
        </p:nvSpPr>
        <p:spPr>
          <a:xfrm>
            <a:off x="188259" y="1264024"/>
            <a:ext cx="11811002" cy="5026697"/>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Ø"/>
            </a:pPr>
            <a:r>
              <a:rPr lang="en-IN" sz="1800" dirty="0" smtClean="0"/>
              <a:t>Rule </a:t>
            </a:r>
            <a:r>
              <a:rPr lang="en-IN" sz="1800" dirty="0"/>
              <a:t>32 prescribes presumptive valuation </a:t>
            </a:r>
            <a:r>
              <a:rPr lang="en-IN" sz="1800" dirty="0" smtClean="0"/>
              <a:t>for </a:t>
            </a:r>
            <a:r>
              <a:rPr lang="en-IN" sz="1800" dirty="0"/>
              <a:t>following suppliers and hence </a:t>
            </a:r>
            <a:r>
              <a:rPr lang="en-IN" sz="1800" dirty="0" smtClean="0"/>
              <a:t>their turnover </a:t>
            </a:r>
            <a:r>
              <a:rPr lang="en-IN" sz="1800" dirty="0"/>
              <a:t>as per </a:t>
            </a:r>
            <a:r>
              <a:rPr lang="en-IN" sz="1800" dirty="0" smtClean="0"/>
              <a:t>accounts </a:t>
            </a:r>
            <a:r>
              <a:rPr lang="en-IN" sz="1800" dirty="0"/>
              <a:t>would be much higher than </a:t>
            </a:r>
            <a:r>
              <a:rPr lang="en-IN" sz="1800" dirty="0" smtClean="0"/>
              <a:t>the turnover </a:t>
            </a:r>
            <a:r>
              <a:rPr lang="en-IN" sz="1800" dirty="0"/>
              <a:t>as per </a:t>
            </a:r>
            <a:r>
              <a:rPr lang="en-IN" sz="1800" dirty="0" smtClean="0"/>
              <a:t>the GST </a:t>
            </a:r>
            <a:r>
              <a:rPr lang="en-IN" sz="1800" dirty="0"/>
              <a:t>returns:</a:t>
            </a:r>
          </a:p>
          <a:p>
            <a:pPr marL="800093" lvl="1" indent="-342900" algn="just">
              <a:lnSpc>
                <a:spcPct val="150000"/>
              </a:lnSpc>
              <a:buFont typeface="Arial" panose="020B0604020202020204" pitchFamily="34" charset="0"/>
              <a:buChar char="•"/>
            </a:pPr>
            <a:r>
              <a:rPr lang="en-IN" sz="1800" dirty="0"/>
              <a:t>Forex dealers and money </a:t>
            </a:r>
            <a:r>
              <a:rPr lang="en-IN" sz="1800" dirty="0" smtClean="0"/>
              <a:t>changers [Rule 32(2)]</a:t>
            </a:r>
            <a:endParaRPr lang="en-IN" sz="1800" dirty="0"/>
          </a:p>
          <a:p>
            <a:pPr marL="800093" lvl="1" indent="-342900" algn="just">
              <a:lnSpc>
                <a:spcPct val="150000"/>
              </a:lnSpc>
              <a:buFont typeface="Arial" panose="020B0604020202020204" pitchFamily="34" charset="0"/>
              <a:buChar char="•"/>
            </a:pPr>
            <a:r>
              <a:rPr lang="en-IN" sz="1800" dirty="0"/>
              <a:t>Air travel </a:t>
            </a:r>
            <a:r>
              <a:rPr lang="en-IN" sz="1800" dirty="0" smtClean="0"/>
              <a:t>agents [Rule 32(3)]</a:t>
            </a:r>
            <a:endParaRPr lang="en-IN" sz="1800" dirty="0"/>
          </a:p>
          <a:p>
            <a:pPr marL="800093" lvl="1" indent="-342900" algn="just">
              <a:lnSpc>
                <a:spcPct val="150000"/>
              </a:lnSpc>
              <a:buFont typeface="Arial" panose="020B0604020202020204" pitchFamily="34" charset="0"/>
              <a:buChar char="•"/>
            </a:pPr>
            <a:r>
              <a:rPr lang="en-IN" sz="1800" dirty="0"/>
              <a:t>Life insurance </a:t>
            </a:r>
            <a:r>
              <a:rPr lang="en-IN" sz="1800" dirty="0" smtClean="0"/>
              <a:t>companies [Rule 32(4)]</a:t>
            </a:r>
            <a:endParaRPr lang="en-IN" sz="1800" dirty="0"/>
          </a:p>
          <a:p>
            <a:pPr marL="800093" lvl="1" indent="-342900" algn="just">
              <a:lnSpc>
                <a:spcPct val="150000"/>
              </a:lnSpc>
              <a:buFont typeface="Arial" panose="020B0604020202020204" pitchFamily="34" charset="0"/>
              <a:buChar char="•"/>
            </a:pPr>
            <a:r>
              <a:rPr lang="en-IN" sz="1800" dirty="0"/>
              <a:t>Dealers in second hand </a:t>
            </a:r>
            <a:r>
              <a:rPr lang="en-IN" sz="1800" dirty="0" smtClean="0"/>
              <a:t>goods [Rule 32(5)]</a:t>
            </a:r>
            <a:endParaRPr lang="en-IN" sz="1800" dirty="0"/>
          </a:p>
          <a:p>
            <a:pPr marL="342900" indent="-342900" algn="just">
              <a:lnSpc>
                <a:spcPct val="150000"/>
              </a:lnSpc>
              <a:buFont typeface="Wingdings" panose="05000000000000000000" pitchFamily="2" charset="2"/>
              <a:buChar char="Ø"/>
            </a:pPr>
            <a:r>
              <a:rPr lang="en-IN" sz="1800" dirty="0" smtClean="0"/>
              <a:t>Whether one has to take actual turnover or presumptive value for considering threshold limit?  For example value of the tickets sold by travel agent would be Rs. 10 Crores but taxable value of such services might be Rs. 75 Lakhs.  </a:t>
            </a:r>
          </a:p>
          <a:p>
            <a:pPr marL="800093" lvl="1" indent="-342900" algn="just">
              <a:lnSpc>
                <a:spcPct val="150000"/>
              </a:lnSpc>
              <a:buFont typeface="Arial" panose="020B0604020202020204" pitchFamily="34" charset="0"/>
              <a:buChar char="•"/>
            </a:pPr>
            <a:r>
              <a:rPr lang="en-IN" sz="1800" dirty="0" smtClean="0"/>
              <a:t>In GSTR 1 Return (Row No. 4 – taxable outward supplies), the assessee is obliged to declare value as per Invoice raised and also taxable value of such invoice   </a:t>
            </a:r>
          </a:p>
          <a:p>
            <a:pPr marL="800093" lvl="1" indent="-342900" algn="just">
              <a:lnSpc>
                <a:spcPct val="150000"/>
              </a:lnSpc>
              <a:buFont typeface="Arial" panose="020B0604020202020204" pitchFamily="34" charset="0"/>
              <a:buChar char="•"/>
            </a:pPr>
            <a:r>
              <a:rPr lang="en-IN" sz="1800" dirty="0" smtClean="0"/>
              <a:t>Whether value of supply would mean taxable value of the supply or invoice value of supply </a:t>
            </a:r>
            <a:r>
              <a:rPr lang="en-IN" sz="1800" dirty="0"/>
              <a:t>?</a:t>
            </a:r>
            <a:r>
              <a:rPr lang="en-IN" sz="1800" dirty="0" smtClean="0"/>
              <a:t>  </a:t>
            </a:r>
            <a:endParaRPr lang="en-IN" sz="1800" dirty="0"/>
          </a:p>
        </p:txBody>
      </p:sp>
    </p:spTree>
    <p:extLst>
      <p:ext uri="{BB962C8B-B14F-4D97-AF65-F5344CB8AC3E}">
        <p14:creationId xmlns:p14="http://schemas.microsoft.com/office/powerpoint/2010/main" val="17267020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664" y="275038"/>
            <a:ext cx="9642143" cy="715965"/>
          </a:xfrm>
        </p:spPr>
        <p:txBody>
          <a:bodyPr>
            <a:normAutofit/>
          </a:bodyPr>
          <a:lstStyle/>
          <a:p>
            <a:r>
              <a:rPr lang="en-US" sz="3100" dirty="0" smtClean="0"/>
              <a:t>Whether following persons are liable to GST audit?</a:t>
            </a:r>
            <a:endParaRPr lang="en-US" sz="3100"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38</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3" name="TextBox 2"/>
          <p:cNvSpPr txBox="1"/>
          <p:nvPr/>
        </p:nvSpPr>
        <p:spPr>
          <a:xfrm>
            <a:off x="205989" y="1379383"/>
            <a:ext cx="11806518" cy="4909229"/>
          </a:xfrm>
          <a:prstGeom prst="rect">
            <a:avLst/>
          </a:prstGeom>
          <a:noFill/>
        </p:spPr>
        <p:txBody>
          <a:bodyPr wrap="square" rtlCol="0">
            <a:spAutoFit/>
          </a:bodyPr>
          <a:lstStyle/>
          <a:p>
            <a:pPr marL="342900" indent="-342900" algn="just">
              <a:lnSpc>
                <a:spcPct val="150000"/>
              </a:lnSpc>
              <a:spcBef>
                <a:spcPts val="600"/>
              </a:spcBef>
              <a:spcAft>
                <a:spcPts val="600"/>
              </a:spcAft>
              <a:buFont typeface="Wingdings" panose="05000000000000000000" pitchFamily="2" charset="2"/>
              <a:buChar char="Ø"/>
            </a:pPr>
            <a:r>
              <a:rPr lang="en-US" dirty="0" smtClean="0"/>
              <a:t>A </a:t>
            </a:r>
            <a:r>
              <a:rPr lang="en-US" dirty="0"/>
              <a:t>medical practitioner having medical practice of Rs. </a:t>
            </a:r>
            <a:r>
              <a:rPr lang="en-US" dirty="0" smtClean="0"/>
              <a:t>1.90 crores and shop rental income of Rs. 20 lakhs </a:t>
            </a:r>
          </a:p>
          <a:p>
            <a:pPr marL="342900" indent="-342900" algn="just">
              <a:lnSpc>
                <a:spcPct val="150000"/>
              </a:lnSpc>
              <a:spcBef>
                <a:spcPts val="600"/>
              </a:spcBef>
              <a:spcAft>
                <a:spcPts val="600"/>
              </a:spcAft>
              <a:buFont typeface="Wingdings" panose="05000000000000000000" pitchFamily="2" charset="2"/>
              <a:buChar char="Ø"/>
            </a:pPr>
            <a:r>
              <a:rPr lang="en-US" sz="1800" dirty="0" smtClean="0"/>
              <a:t>A law firm </a:t>
            </a:r>
            <a:r>
              <a:rPr lang="en-IN" sz="1800" dirty="0" smtClean="0"/>
              <a:t>having </a:t>
            </a:r>
            <a:r>
              <a:rPr lang="en-US" sz="1800" dirty="0" smtClean="0"/>
              <a:t>legal services billing of Rs. 1.98 crores and scrap sales of Rs. </a:t>
            </a:r>
            <a:r>
              <a:rPr lang="en-US" sz="1800" dirty="0"/>
              <a:t>3</a:t>
            </a:r>
            <a:r>
              <a:rPr lang="en-US" sz="1800" dirty="0" smtClean="0"/>
              <a:t> lakhs</a:t>
            </a:r>
          </a:p>
          <a:p>
            <a:pPr marL="342900" indent="-342900" algn="just">
              <a:lnSpc>
                <a:spcPct val="150000"/>
              </a:lnSpc>
              <a:spcBef>
                <a:spcPts val="600"/>
              </a:spcBef>
              <a:spcAft>
                <a:spcPts val="600"/>
              </a:spcAft>
              <a:buFont typeface="Wingdings" panose="05000000000000000000" pitchFamily="2" charset="2"/>
              <a:buChar char="Ø"/>
            </a:pPr>
            <a:r>
              <a:rPr lang="en-US" sz="1800" dirty="0" smtClean="0"/>
              <a:t>Hospital having health care services receipts of Rs. 20 crores and pharmacy sales of Rs. 70 lakhs</a:t>
            </a:r>
          </a:p>
          <a:p>
            <a:pPr marL="342900" indent="-342900" algn="just">
              <a:lnSpc>
                <a:spcPct val="150000"/>
              </a:lnSpc>
              <a:spcBef>
                <a:spcPts val="600"/>
              </a:spcBef>
              <a:spcAft>
                <a:spcPts val="600"/>
              </a:spcAft>
              <a:buFont typeface="Wingdings" panose="05000000000000000000" pitchFamily="2" charset="2"/>
              <a:buChar char="Ø"/>
            </a:pPr>
            <a:r>
              <a:rPr lang="en-US" sz="1800" dirty="0" smtClean="0"/>
              <a:t>Petrol Pump with turnover of Rs. 50 crores and revenue of Rs. 5 lakhs from PUC , repairs and sale of lubricants</a:t>
            </a:r>
          </a:p>
          <a:p>
            <a:pPr marL="342900" indent="-342900" algn="just">
              <a:lnSpc>
                <a:spcPct val="150000"/>
              </a:lnSpc>
              <a:spcBef>
                <a:spcPts val="600"/>
              </a:spcBef>
              <a:spcAft>
                <a:spcPts val="600"/>
              </a:spcAft>
              <a:buFont typeface="Wingdings" panose="05000000000000000000" pitchFamily="2" charset="2"/>
              <a:buChar char="Ø"/>
            </a:pPr>
            <a:r>
              <a:rPr lang="en-US" sz="1800" dirty="0" smtClean="0"/>
              <a:t>Wine Shop having Alcohol turnover of Rs. 5 Crore and small turnover of Rs 10 lakhs of </a:t>
            </a:r>
            <a:r>
              <a:rPr lang="en-US" sz="1800" dirty="0" err="1" smtClean="0"/>
              <a:t>Namkeen</a:t>
            </a:r>
            <a:r>
              <a:rPr lang="en-US" sz="1800" dirty="0" smtClean="0"/>
              <a:t> Packets?</a:t>
            </a:r>
          </a:p>
          <a:p>
            <a:pPr marL="342900" indent="-342900" algn="just">
              <a:lnSpc>
                <a:spcPct val="150000"/>
              </a:lnSpc>
              <a:spcBef>
                <a:spcPts val="600"/>
              </a:spcBef>
              <a:spcAft>
                <a:spcPts val="600"/>
              </a:spcAft>
              <a:buFont typeface="Wingdings" panose="05000000000000000000" pitchFamily="2" charset="2"/>
              <a:buChar char="Ø"/>
            </a:pPr>
            <a:r>
              <a:rPr lang="en-US" sz="1800" dirty="0" smtClean="0"/>
              <a:t>Share broker having brokerage income of Rs. 50 lakhs and own share trading of Rs. 10 crores</a:t>
            </a:r>
          </a:p>
          <a:p>
            <a:pPr marL="342900" indent="-342900" algn="just">
              <a:lnSpc>
                <a:spcPct val="150000"/>
              </a:lnSpc>
              <a:spcBef>
                <a:spcPts val="600"/>
              </a:spcBef>
              <a:spcAft>
                <a:spcPts val="600"/>
              </a:spcAft>
              <a:buFont typeface="Wingdings" panose="05000000000000000000" pitchFamily="2" charset="2"/>
              <a:buChar char="Ø"/>
            </a:pPr>
            <a:r>
              <a:rPr lang="en-US" sz="1800" dirty="0" smtClean="0"/>
              <a:t>Builder / developer having sale of land of Rs 50 crores in the FY and not having any other income</a:t>
            </a:r>
          </a:p>
          <a:p>
            <a:pPr marL="342900" indent="-342900" algn="just">
              <a:lnSpc>
                <a:spcPct val="150000"/>
              </a:lnSpc>
              <a:spcBef>
                <a:spcPts val="600"/>
              </a:spcBef>
              <a:spcAft>
                <a:spcPts val="600"/>
              </a:spcAft>
              <a:buFont typeface="Wingdings" panose="05000000000000000000" pitchFamily="2" charset="2"/>
              <a:buChar char="Ø"/>
            </a:pPr>
            <a:r>
              <a:rPr lang="en-IN" sz="1800" dirty="0" smtClean="0"/>
              <a:t>Composition dealer after achieving turnover of Rs.1.50 Crore opt for normal scheme and turnover in Financial year exceeds Rs. 2 Crores </a:t>
            </a:r>
          </a:p>
        </p:txBody>
      </p:sp>
    </p:spTree>
    <p:extLst>
      <p:ext uri="{BB962C8B-B14F-4D97-AF65-F5344CB8AC3E}">
        <p14:creationId xmlns:p14="http://schemas.microsoft.com/office/powerpoint/2010/main" val="7939827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47741"/>
            <a:ext cx="9013370" cy="715965"/>
          </a:xfrm>
        </p:spPr>
        <p:txBody>
          <a:bodyPr>
            <a:normAutofit/>
          </a:bodyPr>
          <a:lstStyle/>
          <a:p>
            <a:r>
              <a:rPr lang="en-IN" dirty="0"/>
              <a:t>Financial Year - Ambiguity </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39</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312538"/>
            <a:ext cx="11806518" cy="923714"/>
          </a:xfrm>
          <a:prstGeom prst="rect">
            <a:avLst/>
          </a:prstGeom>
          <a:noFill/>
        </p:spPr>
        <p:txBody>
          <a:bodyPr wrap="square" rtlCol="0">
            <a:spAutoFit/>
          </a:bodyPr>
          <a:lstStyle/>
          <a:p>
            <a:pPr lvl="1">
              <a:lnSpc>
                <a:spcPct val="150000"/>
              </a:lnSpc>
            </a:pPr>
            <a:endParaRPr lang="en-IN" dirty="0" smtClean="0"/>
          </a:p>
          <a:p>
            <a:pPr marL="342900" indent="-342900">
              <a:lnSpc>
                <a:spcPct val="150000"/>
              </a:lnSpc>
              <a:buFont typeface="Wingdings" panose="05000000000000000000" pitchFamily="2" charset="2"/>
              <a:buChar char="Ø"/>
            </a:pPr>
            <a:endParaRPr lang="en-IN" dirty="0" smtClean="0"/>
          </a:p>
        </p:txBody>
      </p:sp>
      <p:sp>
        <p:nvSpPr>
          <p:cNvPr id="3" name="TextBox 2"/>
          <p:cNvSpPr txBox="1"/>
          <p:nvPr/>
        </p:nvSpPr>
        <p:spPr>
          <a:xfrm>
            <a:off x="192743" y="1375952"/>
            <a:ext cx="11806518" cy="4736297"/>
          </a:xfrm>
          <a:prstGeom prst="rect">
            <a:avLst/>
          </a:prstGeom>
          <a:noFill/>
        </p:spPr>
        <p:txBody>
          <a:bodyPr wrap="square" rtlCol="0">
            <a:spAutoFit/>
          </a:bodyPr>
          <a:lstStyle/>
          <a:p>
            <a:pPr marL="342900" indent="-342900" algn="just">
              <a:lnSpc>
                <a:spcPct val="150000"/>
              </a:lnSpc>
              <a:spcBef>
                <a:spcPts val="300"/>
              </a:spcBef>
              <a:spcAft>
                <a:spcPts val="300"/>
              </a:spcAft>
              <a:buFont typeface="Wingdings" panose="05000000000000000000" pitchFamily="2" charset="2"/>
              <a:buChar char="Ø"/>
            </a:pPr>
            <a:r>
              <a:rPr lang="en-IN" dirty="0" smtClean="0"/>
              <a:t>Section 35(5) as well as Rule 80(3) speaks of turnover in </a:t>
            </a:r>
            <a:r>
              <a:rPr lang="en-IN" b="1" dirty="0" smtClean="0"/>
              <a:t>financial year</a:t>
            </a:r>
          </a:p>
          <a:p>
            <a:pPr marL="342900" indent="-342900" algn="just">
              <a:lnSpc>
                <a:spcPct val="150000"/>
              </a:lnSpc>
              <a:spcBef>
                <a:spcPts val="300"/>
              </a:spcBef>
              <a:spcAft>
                <a:spcPts val="300"/>
              </a:spcAft>
              <a:buFont typeface="Wingdings" panose="05000000000000000000" pitchFamily="2" charset="2"/>
              <a:buChar char="Ø"/>
            </a:pPr>
            <a:r>
              <a:rPr lang="en-IN" dirty="0" smtClean="0"/>
              <a:t>Term </a:t>
            </a:r>
            <a:r>
              <a:rPr lang="en-IN" b="1" dirty="0" smtClean="0"/>
              <a:t>‘Financial year’</a:t>
            </a:r>
            <a:r>
              <a:rPr lang="en-IN" dirty="0" smtClean="0"/>
              <a:t> </a:t>
            </a:r>
            <a:r>
              <a:rPr lang="en-IN" dirty="0"/>
              <a:t>is not defined in the </a:t>
            </a:r>
            <a:r>
              <a:rPr lang="en-IN" dirty="0" smtClean="0"/>
              <a:t>Act or Rules </a:t>
            </a:r>
          </a:p>
          <a:p>
            <a:pPr marL="342900" indent="-342900" algn="just">
              <a:lnSpc>
                <a:spcPct val="150000"/>
              </a:lnSpc>
              <a:spcBef>
                <a:spcPts val="300"/>
              </a:spcBef>
              <a:spcAft>
                <a:spcPts val="300"/>
              </a:spcAft>
              <a:buFont typeface="Wingdings" panose="05000000000000000000" pitchFamily="2" charset="2"/>
              <a:buChar char="Ø"/>
            </a:pPr>
            <a:r>
              <a:rPr lang="en-IN" dirty="0" smtClean="0"/>
              <a:t>Two possible views for determining threshold:</a:t>
            </a:r>
          </a:p>
          <a:p>
            <a:pPr marL="800093" lvl="1" indent="-342900" algn="just">
              <a:lnSpc>
                <a:spcPct val="150000"/>
              </a:lnSpc>
              <a:spcBef>
                <a:spcPts val="300"/>
              </a:spcBef>
              <a:spcAft>
                <a:spcPts val="300"/>
              </a:spcAft>
              <a:buFont typeface="Arial" panose="020B0604020202020204" pitchFamily="34" charset="0"/>
              <a:buChar char="•"/>
            </a:pPr>
            <a:r>
              <a:rPr lang="en-IN" dirty="0" smtClean="0"/>
              <a:t>To consider turnover </a:t>
            </a:r>
            <a:r>
              <a:rPr lang="en-IN" dirty="0"/>
              <a:t>for </a:t>
            </a:r>
            <a:r>
              <a:rPr lang="en-IN" dirty="0" smtClean="0"/>
              <a:t>full </a:t>
            </a:r>
            <a:r>
              <a:rPr lang="en-IN" dirty="0"/>
              <a:t>year April 2017 to March 2018 even though GST was not applicable during the period April 2017 to June 2017; </a:t>
            </a:r>
            <a:r>
              <a:rPr lang="en-IN" dirty="0" smtClean="0"/>
              <a:t>or</a:t>
            </a:r>
          </a:p>
          <a:p>
            <a:pPr marL="800093" lvl="1" indent="-342900" algn="just">
              <a:lnSpc>
                <a:spcPct val="150000"/>
              </a:lnSpc>
              <a:spcBef>
                <a:spcPts val="300"/>
              </a:spcBef>
              <a:spcAft>
                <a:spcPts val="300"/>
              </a:spcAft>
              <a:buFont typeface="Arial" panose="020B0604020202020204" pitchFamily="34" charset="0"/>
              <a:buChar char="•"/>
            </a:pPr>
            <a:r>
              <a:rPr lang="en-IN" dirty="0" smtClean="0"/>
              <a:t>To consider turnover only for the </a:t>
            </a:r>
            <a:r>
              <a:rPr lang="en-IN" dirty="0"/>
              <a:t>period </a:t>
            </a:r>
            <a:r>
              <a:rPr lang="en-IN" dirty="0" smtClean="0"/>
              <a:t>July </a:t>
            </a:r>
            <a:r>
              <a:rPr lang="en-IN" dirty="0"/>
              <a:t>2017 to </a:t>
            </a:r>
            <a:r>
              <a:rPr lang="en-IN" dirty="0" smtClean="0"/>
              <a:t>March 2018 </a:t>
            </a:r>
          </a:p>
          <a:p>
            <a:pPr marL="342900" indent="-342900" algn="just">
              <a:lnSpc>
                <a:spcPct val="150000"/>
              </a:lnSpc>
              <a:spcBef>
                <a:spcPts val="300"/>
              </a:spcBef>
              <a:spcAft>
                <a:spcPts val="300"/>
              </a:spcAft>
              <a:buFont typeface="Wingdings" panose="05000000000000000000" pitchFamily="2" charset="2"/>
              <a:buChar char="Ø"/>
            </a:pPr>
            <a:r>
              <a:rPr lang="en-IN" dirty="0"/>
              <a:t>Take example where a turnover of an </a:t>
            </a:r>
            <a:r>
              <a:rPr lang="en-IN" dirty="0" err="1"/>
              <a:t>assessee</a:t>
            </a:r>
            <a:r>
              <a:rPr lang="en-IN" dirty="0"/>
              <a:t> during the period April to June 2017 is Rs. 110 lacs and Rs. 95 lacs during the period July 2017 to March 2018:  </a:t>
            </a:r>
          </a:p>
          <a:p>
            <a:pPr marL="800093" lvl="1" indent="-342900" algn="just">
              <a:lnSpc>
                <a:spcPct val="150000"/>
              </a:lnSpc>
              <a:spcBef>
                <a:spcPts val="300"/>
              </a:spcBef>
              <a:spcAft>
                <a:spcPts val="300"/>
              </a:spcAft>
              <a:buFont typeface="Arial" panose="020B0604020202020204" pitchFamily="34" charset="0"/>
              <a:buChar char="•"/>
            </a:pPr>
            <a:r>
              <a:rPr lang="en-IN" dirty="0"/>
              <a:t>If first view is taken, </a:t>
            </a:r>
            <a:r>
              <a:rPr lang="en-IN" dirty="0" err="1"/>
              <a:t>assessee</a:t>
            </a:r>
            <a:r>
              <a:rPr lang="en-IN" dirty="0"/>
              <a:t> is required to get VAT as well as GST audit done</a:t>
            </a:r>
          </a:p>
          <a:p>
            <a:pPr marL="800093" lvl="1" indent="-342900" algn="just">
              <a:lnSpc>
                <a:spcPct val="150000"/>
              </a:lnSpc>
              <a:spcBef>
                <a:spcPts val="300"/>
              </a:spcBef>
              <a:spcAft>
                <a:spcPts val="300"/>
              </a:spcAft>
              <a:buFont typeface="Arial" panose="020B0604020202020204" pitchFamily="34" charset="0"/>
              <a:buChar char="•"/>
            </a:pPr>
            <a:r>
              <a:rPr lang="en-IN" dirty="0"/>
              <a:t>If second view is taken, GST audit is not </a:t>
            </a:r>
            <a:r>
              <a:rPr lang="en-IN" dirty="0" smtClean="0"/>
              <a:t>applicable</a:t>
            </a:r>
            <a:endParaRPr lang="en-IN" dirty="0"/>
          </a:p>
        </p:txBody>
      </p:sp>
    </p:spTree>
    <p:extLst>
      <p:ext uri="{BB962C8B-B14F-4D97-AF65-F5344CB8AC3E}">
        <p14:creationId xmlns:p14="http://schemas.microsoft.com/office/powerpoint/2010/main" val="39294727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896" y="274636"/>
            <a:ext cx="9569822" cy="715965"/>
          </a:xfrm>
        </p:spPr>
        <p:txBody>
          <a:bodyPr>
            <a:noAutofit/>
          </a:bodyPr>
          <a:lstStyle/>
          <a:p>
            <a:r>
              <a:rPr lang="en-US" dirty="0" smtClean="0"/>
              <a:t>Audit in Indirect Taxes – Historical Background</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dirty="0"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4</a:t>
            </a:fld>
            <a:endParaRPr lang="en-US" dirty="0"/>
          </a:p>
        </p:txBody>
      </p:sp>
      <p:sp>
        <p:nvSpPr>
          <p:cNvPr id="7" name="TextBox 6"/>
          <p:cNvSpPr txBox="1"/>
          <p:nvPr/>
        </p:nvSpPr>
        <p:spPr>
          <a:xfrm>
            <a:off x="172573" y="5659098"/>
            <a:ext cx="11846858" cy="723531"/>
          </a:xfrm>
          <a:prstGeom prst="rect">
            <a:avLst/>
          </a:prstGeom>
          <a:noFill/>
        </p:spPr>
        <p:txBody>
          <a:bodyPr wrap="square" rtlCol="0">
            <a:spAutoFit/>
          </a:bodyPr>
          <a:lstStyle/>
          <a:p>
            <a:pPr marL="363538" indent="-363538" algn="just">
              <a:spcBef>
                <a:spcPts val="600"/>
              </a:spcBef>
            </a:pPr>
            <a:r>
              <a:rPr lang="en-IN" b="1" dirty="0" smtClean="0"/>
              <a:t>*</a:t>
            </a:r>
            <a:r>
              <a:rPr lang="en-IN" dirty="0" smtClean="0"/>
              <a:t>	Post clearance audit conducted in Customs premises</a:t>
            </a:r>
          </a:p>
          <a:p>
            <a:pPr marL="363538" indent="-363538" algn="just">
              <a:spcBef>
                <a:spcPts val="600"/>
              </a:spcBef>
            </a:pPr>
            <a:r>
              <a:rPr lang="en-IN" b="1" dirty="0" smtClean="0"/>
              <a:t>**</a:t>
            </a:r>
            <a:r>
              <a:rPr lang="en-IN" dirty="0"/>
              <a:t>	</a:t>
            </a:r>
            <a:r>
              <a:rPr lang="en-IN" dirty="0" smtClean="0"/>
              <a:t>On site post clearance audit conducted in Importer’s premises</a:t>
            </a:r>
          </a:p>
        </p:txBody>
      </p:sp>
      <p:graphicFrame>
        <p:nvGraphicFramePr>
          <p:cNvPr id="8" name="Table 7"/>
          <p:cNvGraphicFramePr>
            <a:graphicFrameLocks noGrp="1"/>
          </p:cNvGraphicFramePr>
          <p:nvPr>
            <p:extLst/>
          </p:nvPr>
        </p:nvGraphicFramePr>
        <p:xfrm>
          <a:off x="335431" y="1865627"/>
          <a:ext cx="11684000" cy="3606800"/>
        </p:xfrm>
        <a:graphic>
          <a:graphicData uri="http://schemas.openxmlformats.org/drawingml/2006/table">
            <a:tbl>
              <a:tblPr firstRow="1" bandRow="1">
                <a:tableStyleId>{E8B1032C-EA38-4F05-BA0D-38AFFFC7BED3}</a:tableStyleId>
              </a:tblPr>
              <a:tblGrid>
                <a:gridCol w="4949263">
                  <a:extLst>
                    <a:ext uri="{9D8B030D-6E8A-4147-A177-3AD203B41FA5}">
                      <a16:colId xmlns:a16="http://schemas.microsoft.com/office/drawing/2014/main" val="20000"/>
                    </a:ext>
                  </a:extLst>
                </a:gridCol>
                <a:gridCol w="2956114">
                  <a:extLst>
                    <a:ext uri="{9D8B030D-6E8A-4147-A177-3AD203B41FA5}">
                      <a16:colId xmlns:a16="http://schemas.microsoft.com/office/drawing/2014/main" val="20001"/>
                    </a:ext>
                  </a:extLst>
                </a:gridCol>
                <a:gridCol w="1896035">
                  <a:extLst>
                    <a:ext uri="{9D8B030D-6E8A-4147-A177-3AD203B41FA5}">
                      <a16:colId xmlns:a16="http://schemas.microsoft.com/office/drawing/2014/main" val="20002"/>
                    </a:ext>
                  </a:extLst>
                </a:gridCol>
                <a:gridCol w="1882588">
                  <a:extLst>
                    <a:ext uri="{9D8B030D-6E8A-4147-A177-3AD203B41FA5}">
                      <a16:colId xmlns:a16="http://schemas.microsoft.com/office/drawing/2014/main" val="20003"/>
                    </a:ext>
                  </a:extLst>
                </a:gridCol>
              </a:tblGrid>
              <a:tr h="370840">
                <a:tc>
                  <a:txBody>
                    <a:bodyPr/>
                    <a:lstStyle/>
                    <a:p>
                      <a:pPr algn="ctr">
                        <a:spcBef>
                          <a:spcPts val="600"/>
                        </a:spcBef>
                        <a:spcAft>
                          <a:spcPts val="600"/>
                        </a:spcAft>
                      </a:pPr>
                      <a:r>
                        <a:rPr lang="en-IN" dirty="0" smtClean="0"/>
                        <a:t>Earlier laws</a:t>
                      </a:r>
                      <a:endParaRPr lang="en-IN" dirty="0"/>
                    </a:p>
                  </a:txBody>
                  <a:tcPr/>
                </a:tc>
                <a:tc>
                  <a:txBody>
                    <a:bodyPr/>
                    <a:lstStyle/>
                    <a:p>
                      <a:pPr algn="ctr">
                        <a:spcBef>
                          <a:spcPts val="600"/>
                        </a:spcBef>
                        <a:spcAft>
                          <a:spcPts val="600"/>
                        </a:spcAft>
                      </a:pPr>
                      <a:r>
                        <a:rPr lang="en-IN" dirty="0" smtClean="0"/>
                        <a:t>Mandatory Audit by External professional</a:t>
                      </a:r>
                      <a:endParaRPr lang="en-IN" dirty="0"/>
                    </a:p>
                  </a:txBody>
                  <a:tcPr/>
                </a:tc>
                <a:tc>
                  <a:txBody>
                    <a:bodyPr/>
                    <a:lstStyle/>
                    <a:p>
                      <a:pPr algn="ctr">
                        <a:spcBef>
                          <a:spcPts val="600"/>
                        </a:spcBef>
                        <a:spcAft>
                          <a:spcPts val="600"/>
                        </a:spcAft>
                      </a:pPr>
                      <a:r>
                        <a:rPr lang="en-IN" dirty="0" smtClean="0"/>
                        <a:t>Departmental Audit</a:t>
                      </a:r>
                      <a:endParaRPr lang="en-IN" dirty="0"/>
                    </a:p>
                  </a:txBody>
                  <a:tcPr/>
                </a:tc>
                <a:tc>
                  <a:txBody>
                    <a:bodyPr/>
                    <a:lstStyle/>
                    <a:p>
                      <a:pPr algn="ctr">
                        <a:spcBef>
                          <a:spcPts val="600"/>
                        </a:spcBef>
                        <a:spcAft>
                          <a:spcPts val="600"/>
                        </a:spcAft>
                      </a:pPr>
                      <a:r>
                        <a:rPr lang="en-IN" dirty="0" smtClean="0"/>
                        <a:t>Special Audit</a:t>
                      </a:r>
                      <a:endParaRPr lang="en-IN" dirty="0"/>
                    </a:p>
                  </a:txBody>
                  <a:tcPr/>
                </a:tc>
                <a:extLst>
                  <a:ext uri="{0D108BD9-81ED-4DB2-BD59-A6C34878D82A}">
                    <a16:rowId xmlns:a16="http://schemas.microsoft.com/office/drawing/2014/main" val="10000"/>
                  </a:ext>
                </a:extLst>
              </a:tr>
              <a:tr h="370840">
                <a:tc>
                  <a:txBody>
                    <a:bodyPr/>
                    <a:lstStyle/>
                    <a:p>
                      <a:pPr>
                        <a:spcBef>
                          <a:spcPts val="600"/>
                        </a:spcBef>
                        <a:spcAft>
                          <a:spcPts val="600"/>
                        </a:spcAft>
                      </a:pPr>
                      <a:r>
                        <a:rPr lang="en-IN" dirty="0" smtClean="0"/>
                        <a:t>Service Tax</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t>Yes</a:t>
                      </a:r>
                      <a:endParaRPr lang="en-IN" dirty="0"/>
                    </a:p>
                  </a:txBody>
                  <a:tcPr/>
                </a:tc>
                <a:tc>
                  <a:txBody>
                    <a:bodyPr/>
                    <a:lstStyle/>
                    <a:p>
                      <a:pPr algn="ctr">
                        <a:spcBef>
                          <a:spcPts val="600"/>
                        </a:spcBef>
                        <a:spcAft>
                          <a:spcPts val="600"/>
                        </a:spcAft>
                      </a:pPr>
                      <a:r>
                        <a:rPr lang="en-IN" dirty="0" smtClean="0"/>
                        <a:t>Yes</a:t>
                      </a:r>
                      <a:endParaRPr lang="en-IN" dirty="0"/>
                    </a:p>
                  </a:txBody>
                  <a:tcPr/>
                </a:tc>
                <a:extLst>
                  <a:ext uri="{0D108BD9-81ED-4DB2-BD59-A6C34878D82A}">
                    <a16:rowId xmlns:a16="http://schemas.microsoft.com/office/drawing/2014/main" val="10001"/>
                  </a:ext>
                </a:extLst>
              </a:tr>
              <a:tr h="370840">
                <a:tc>
                  <a:txBody>
                    <a:bodyPr/>
                    <a:lstStyle/>
                    <a:p>
                      <a:pPr>
                        <a:spcBef>
                          <a:spcPts val="600"/>
                        </a:spcBef>
                        <a:spcAft>
                          <a:spcPts val="600"/>
                        </a:spcAft>
                      </a:pPr>
                      <a:r>
                        <a:rPr lang="en-IN" dirty="0" smtClean="0"/>
                        <a:t>Central Excise</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t>Yes</a:t>
                      </a:r>
                      <a:endParaRPr lang="en-IN" dirty="0"/>
                    </a:p>
                  </a:txBody>
                  <a:tcPr/>
                </a:tc>
                <a:tc>
                  <a:txBody>
                    <a:bodyPr/>
                    <a:lstStyle/>
                    <a:p>
                      <a:pPr algn="ctr">
                        <a:spcBef>
                          <a:spcPts val="600"/>
                        </a:spcBef>
                        <a:spcAft>
                          <a:spcPts val="600"/>
                        </a:spcAft>
                      </a:pPr>
                      <a:r>
                        <a:rPr lang="en-IN" dirty="0" smtClean="0"/>
                        <a:t>Yes</a:t>
                      </a:r>
                      <a:endParaRPr lang="en-IN" dirty="0"/>
                    </a:p>
                  </a:txBody>
                  <a:tcPr/>
                </a:tc>
                <a:extLst>
                  <a:ext uri="{0D108BD9-81ED-4DB2-BD59-A6C34878D82A}">
                    <a16:rowId xmlns:a16="http://schemas.microsoft.com/office/drawing/2014/main" val="10002"/>
                  </a:ext>
                </a:extLst>
              </a:tr>
              <a:tr h="370840">
                <a:tc>
                  <a:txBody>
                    <a:bodyPr/>
                    <a:lstStyle/>
                    <a:p>
                      <a:pPr>
                        <a:spcBef>
                          <a:spcPts val="600"/>
                        </a:spcBef>
                        <a:spcAft>
                          <a:spcPts val="600"/>
                        </a:spcAft>
                      </a:pPr>
                      <a:r>
                        <a:rPr lang="en-IN" dirty="0" smtClean="0"/>
                        <a:t>Customs</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t>Yes (PCA)</a:t>
                      </a:r>
                      <a:r>
                        <a:rPr lang="en-IN" b="1" dirty="0" smtClean="0"/>
                        <a:t>*</a:t>
                      </a:r>
                      <a:endParaRPr lang="en-IN" b="1" dirty="0"/>
                    </a:p>
                  </a:txBody>
                  <a:tcPr/>
                </a:tc>
                <a:tc>
                  <a:txBody>
                    <a:bodyPr/>
                    <a:lstStyle/>
                    <a:p>
                      <a:pPr algn="ctr">
                        <a:spcBef>
                          <a:spcPts val="600"/>
                        </a:spcBef>
                        <a:spcAft>
                          <a:spcPts val="600"/>
                        </a:spcAft>
                      </a:pPr>
                      <a:r>
                        <a:rPr lang="en-IN" dirty="0" smtClean="0"/>
                        <a:t>Yes (OSPCA) </a:t>
                      </a:r>
                      <a:r>
                        <a:rPr lang="en-IN" b="1" dirty="0" smtClean="0"/>
                        <a:t>**</a:t>
                      </a:r>
                      <a:endParaRPr lang="en-IN" b="1" dirty="0"/>
                    </a:p>
                  </a:txBody>
                  <a:tcPr/>
                </a:tc>
                <a:extLst>
                  <a:ext uri="{0D108BD9-81ED-4DB2-BD59-A6C34878D82A}">
                    <a16:rowId xmlns:a16="http://schemas.microsoft.com/office/drawing/2014/main" val="10003"/>
                  </a:ext>
                </a:extLst>
              </a:tr>
              <a:tr h="370840">
                <a:tc>
                  <a:txBody>
                    <a:bodyPr/>
                    <a:lstStyle/>
                    <a:p>
                      <a:pPr>
                        <a:spcBef>
                          <a:spcPts val="600"/>
                        </a:spcBef>
                        <a:spcAft>
                          <a:spcPts val="600"/>
                        </a:spcAft>
                      </a:pPr>
                      <a:r>
                        <a:rPr lang="en-IN" dirty="0" smtClean="0"/>
                        <a:t>VAT (For Maharashtra) / Central</a:t>
                      </a:r>
                      <a:r>
                        <a:rPr lang="en-IN" baseline="0" dirty="0" smtClean="0"/>
                        <a:t> Sales Tax</a:t>
                      </a:r>
                      <a:endParaRPr lang="en-IN" dirty="0"/>
                    </a:p>
                  </a:txBody>
                  <a:tcPr/>
                </a:tc>
                <a:tc>
                  <a:txBody>
                    <a:bodyPr/>
                    <a:lstStyle/>
                    <a:p>
                      <a:pPr algn="ctr">
                        <a:spcBef>
                          <a:spcPts val="600"/>
                        </a:spcBef>
                        <a:spcAft>
                          <a:spcPts val="600"/>
                        </a:spcAft>
                      </a:pPr>
                      <a:r>
                        <a:rPr lang="en-IN" b="1" dirty="0" smtClean="0"/>
                        <a:t>Yes</a:t>
                      </a:r>
                      <a:endParaRPr lang="en-IN" b="1" dirty="0"/>
                    </a:p>
                  </a:txBody>
                  <a:tcPr/>
                </a:tc>
                <a:tc>
                  <a:txBody>
                    <a:bodyPr/>
                    <a:lstStyle/>
                    <a:p>
                      <a:pPr algn="ctr">
                        <a:spcBef>
                          <a:spcPts val="600"/>
                        </a:spcBef>
                        <a:spcAft>
                          <a:spcPts val="600"/>
                        </a:spcAft>
                      </a:pPr>
                      <a:r>
                        <a:rPr lang="en-IN" dirty="0" smtClean="0"/>
                        <a:t>Yes</a:t>
                      </a:r>
                      <a:endParaRPr lang="en-IN" dirty="0"/>
                    </a:p>
                  </a:txBody>
                  <a:tcPr/>
                </a:tc>
                <a:tc>
                  <a:txBody>
                    <a:bodyPr/>
                    <a:lstStyle/>
                    <a:p>
                      <a:pPr algn="ctr">
                        <a:spcBef>
                          <a:spcPts val="600"/>
                        </a:spcBef>
                        <a:spcAft>
                          <a:spcPts val="600"/>
                        </a:spcAft>
                      </a:pPr>
                      <a:r>
                        <a:rPr lang="en-IN" dirty="0" smtClean="0"/>
                        <a:t>No</a:t>
                      </a:r>
                      <a:endParaRPr lang="en-IN" dirty="0"/>
                    </a:p>
                  </a:txBody>
                  <a:tcPr/>
                </a:tc>
                <a:extLst>
                  <a:ext uri="{0D108BD9-81ED-4DB2-BD59-A6C34878D82A}">
                    <a16:rowId xmlns:a16="http://schemas.microsoft.com/office/drawing/2014/main" val="10004"/>
                  </a:ext>
                </a:extLst>
              </a:tr>
              <a:tr h="370840">
                <a:tc>
                  <a:txBody>
                    <a:bodyPr/>
                    <a:lstStyle/>
                    <a:p>
                      <a:pPr>
                        <a:spcBef>
                          <a:spcPts val="600"/>
                        </a:spcBef>
                        <a:spcAft>
                          <a:spcPts val="600"/>
                        </a:spcAft>
                      </a:pPr>
                      <a:r>
                        <a:rPr lang="en-IN" dirty="0" smtClean="0"/>
                        <a:t>Octroi</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solidFill>
                            <a:schemeClr val="tx1"/>
                          </a:solidFill>
                        </a:rPr>
                        <a:t>No</a:t>
                      </a:r>
                      <a:endParaRPr lang="en-IN" dirty="0">
                        <a:solidFill>
                          <a:schemeClr val="tx1"/>
                        </a:solidFill>
                      </a:endParaRPr>
                    </a:p>
                  </a:txBody>
                  <a:tcPr/>
                </a:tc>
                <a:extLst>
                  <a:ext uri="{0D108BD9-81ED-4DB2-BD59-A6C34878D82A}">
                    <a16:rowId xmlns:a16="http://schemas.microsoft.com/office/drawing/2014/main" val="10005"/>
                  </a:ext>
                </a:extLst>
              </a:tr>
              <a:tr h="370840">
                <a:tc>
                  <a:txBody>
                    <a:bodyPr/>
                    <a:lstStyle/>
                    <a:p>
                      <a:pPr>
                        <a:spcBef>
                          <a:spcPts val="600"/>
                        </a:spcBef>
                        <a:spcAft>
                          <a:spcPts val="600"/>
                        </a:spcAft>
                      </a:pPr>
                      <a:r>
                        <a:rPr lang="en-IN" dirty="0" smtClean="0"/>
                        <a:t>Entertainment tax</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t>No</a:t>
                      </a:r>
                      <a:endParaRPr lang="en-IN" dirty="0"/>
                    </a:p>
                  </a:txBody>
                  <a:tcPr/>
                </a:tc>
                <a:extLst>
                  <a:ext uri="{0D108BD9-81ED-4DB2-BD59-A6C34878D82A}">
                    <a16:rowId xmlns:a16="http://schemas.microsoft.com/office/drawing/2014/main" val="10006"/>
                  </a:ext>
                </a:extLst>
              </a:tr>
              <a:tr h="370840">
                <a:tc>
                  <a:txBody>
                    <a:bodyPr/>
                    <a:lstStyle/>
                    <a:p>
                      <a:pPr>
                        <a:spcBef>
                          <a:spcPts val="600"/>
                        </a:spcBef>
                        <a:spcAft>
                          <a:spcPts val="600"/>
                        </a:spcAft>
                      </a:pPr>
                      <a:r>
                        <a:rPr lang="en-IN" dirty="0" smtClean="0"/>
                        <a:t>Luxury</a:t>
                      </a:r>
                      <a:r>
                        <a:rPr lang="en-IN" baseline="0" dirty="0" smtClean="0"/>
                        <a:t> Tax</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t>No</a:t>
                      </a:r>
                      <a:endParaRPr lang="en-IN" dirty="0"/>
                    </a:p>
                  </a:txBody>
                  <a:tcPr/>
                </a:tc>
                <a:extLst>
                  <a:ext uri="{0D108BD9-81ED-4DB2-BD59-A6C34878D82A}">
                    <a16:rowId xmlns:a16="http://schemas.microsoft.com/office/drawing/2014/main" val="10007"/>
                  </a:ext>
                </a:extLst>
              </a:tr>
              <a:tr h="370840">
                <a:tc>
                  <a:txBody>
                    <a:bodyPr/>
                    <a:lstStyle/>
                    <a:p>
                      <a:pPr>
                        <a:spcBef>
                          <a:spcPts val="600"/>
                        </a:spcBef>
                        <a:spcAft>
                          <a:spcPts val="600"/>
                        </a:spcAft>
                      </a:pPr>
                      <a:r>
                        <a:rPr lang="en-IN" dirty="0" smtClean="0"/>
                        <a:t>Entry Tax</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t>No</a:t>
                      </a:r>
                      <a:endParaRPr lang="en-IN" dirty="0"/>
                    </a:p>
                  </a:txBody>
                  <a:tcPr/>
                </a:tc>
                <a:tc>
                  <a:txBody>
                    <a:bodyPr/>
                    <a:lstStyle/>
                    <a:p>
                      <a:pPr algn="ctr">
                        <a:spcBef>
                          <a:spcPts val="600"/>
                        </a:spcBef>
                        <a:spcAft>
                          <a:spcPts val="600"/>
                        </a:spcAft>
                      </a:pPr>
                      <a:r>
                        <a:rPr lang="en-IN" dirty="0" smtClean="0"/>
                        <a:t>No</a:t>
                      </a:r>
                      <a:endParaRPr lang="en-IN" dirty="0"/>
                    </a:p>
                  </a:txBody>
                  <a:tcPr/>
                </a:tc>
                <a:extLst>
                  <a:ext uri="{0D108BD9-81ED-4DB2-BD59-A6C34878D82A}">
                    <a16:rowId xmlns:a16="http://schemas.microsoft.com/office/drawing/2014/main" val="10008"/>
                  </a:ext>
                </a:extLst>
              </a:tr>
            </a:tbl>
          </a:graphicData>
        </a:graphic>
      </p:graphicFrame>
      <p:sp>
        <p:nvSpPr>
          <p:cNvPr id="9" name="TextBox 8"/>
          <p:cNvSpPr txBox="1"/>
          <p:nvPr/>
        </p:nvSpPr>
        <p:spPr>
          <a:xfrm>
            <a:off x="188493" y="1381261"/>
            <a:ext cx="11846858" cy="369460"/>
          </a:xfrm>
          <a:prstGeom prst="rect">
            <a:avLst/>
          </a:prstGeom>
          <a:noFill/>
        </p:spPr>
        <p:txBody>
          <a:bodyPr wrap="square" rtlCol="0">
            <a:spAutoFit/>
          </a:bodyPr>
          <a:lstStyle/>
          <a:p>
            <a:pPr marL="342900" indent="-342900" algn="just">
              <a:spcBef>
                <a:spcPts val="600"/>
              </a:spcBef>
              <a:buFont typeface="Wingdings" panose="05000000000000000000" pitchFamily="2" charset="2"/>
              <a:buChar char="Ø"/>
            </a:pPr>
            <a:r>
              <a:rPr lang="en-IN" dirty="0" smtClean="0"/>
              <a:t>Audits under earlier laws subsumed in GST:</a:t>
            </a:r>
          </a:p>
        </p:txBody>
      </p:sp>
      <p:sp>
        <p:nvSpPr>
          <p:cNvPr id="10"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21474966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61189"/>
            <a:ext cx="9013370" cy="715965"/>
          </a:xfrm>
        </p:spPr>
        <p:txBody>
          <a:bodyPr>
            <a:normAutofit/>
          </a:bodyPr>
          <a:lstStyle/>
          <a:p>
            <a:r>
              <a:rPr lang="en-IN" dirty="0"/>
              <a:t>Financial Year - </a:t>
            </a:r>
            <a:r>
              <a:rPr lang="en-IN" dirty="0" smtClean="0"/>
              <a:t>Ambiguity</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40</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312538"/>
            <a:ext cx="11806518" cy="923714"/>
          </a:xfrm>
          <a:prstGeom prst="rect">
            <a:avLst/>
          </a:prstGeom>
          <a:noFill/>
        </p:spPr>
        <p:txBody>
          <a:bodyPr wrap="square" rtlCol="0">
            <a:spAutoFit/>
          </a:bodyPr>
          <a:lstStyle/>
          <a:p>
            <a:pPr lvl="1">
              <a:lnSpc>
                <a:spcPct val="150000"/>
              </a:lnSpc>
            </a:pPr>
            <a:endParaRPr lang="en-IN" dirty="0" smtClean="0"/>
          </a:p>
          <a:p>
            <a:pPr marL="342900" indent="-342900">
              <a:lnSpc>
                <a:spcPct val="150000"/>
              </a:lnSpc>
              <a:buFont typeface="Wingdings" panose="05000000000000000000" pitchFamily="2" charset="2"/>
              <a:buChar char="Ø"/>
            </a:pPr>
            <a:endParaRPr lang="en-IN" dirty="0" smtClean="0"/>
          </a:p>
        </p:txBody>
      </p:sp>
      <p:sp>
        <p:nvSpPr>
          <p:cNvPr id="3" name="TextBox 2"/>
          <p:cNvSpPr txBox="1"/>
          <p:nvPr/>
        </p:nvSpPr>
        <p:spPr>
          <a:xfrm>
            <a:off x="192743" y="1293461"/>
            <a:ext cx="11806518" cy="5079660"/>
          </a:xfrm>
          <a:prstGeom prst="rect">
            <a:avLst/>
          </a:prstGeom>
          <a:noFill/>
        </p:spPr>
        <p:txBody>
          <a:bodyPr wrap="square" rtlCol="0">
            <a:spAutoFit/>
          </a:bodyPr>
          <a:lstStyle/>
          <a:p>
            <a:pPr marL="341313" algn="just">
              <a:lnSpc>
                <a:spcPct val="150000"/>
              </a:lnSpc>
            </a:pPr>
            <a:r>
              <a:rPr lang="en-US" sz="1800" b="1" u="sng" dirty="0" smtClean="0"/>
              <a:t>Technical guide (Pg.no. 4)</a:t>
            </a:r>
            <a:r>
              <a:rPr lang="en-IN" u="sng" dirty="0" smtClean="0"/>
              <a:t>  </a:t>
            </a:r>
          </a:p>
          <a:p>
            <a:pPr marL="800093" lvl="1" indent="-342900" algn="just">
              <a:lnSpc>
                <a:spcPct val="150000"/>
              </a:lnSpc>
              <a:buFont typeface="Arial" panose="020B0604020202020204" pitchFamily="34" charset="0"/>
              <a:buChar char="•"/>
            </a:pPr>
            <a:r>
              <a:rPr lang="en-IN" sz="1800" dirty="0" smtClean="0"/>
              <a:t>In the absence of clarification from government, also to avoid any cases of default, it is reasonable to reckon the turnover for the whole financial year</a:t>
            </a:r>
          </a:p>
          <a:p>
            <a:pPr marL="342900" indent="-342900" algn="just">
              <a:lnSpc>
                <a:spcPct val="150000"/>
              </a:lnSpc>
              <a:buFont typeface="Wingdings" panose="05000000000000000000" pitchFamily="2" charset="2"/>
              <a:buChar char="Ø"/>
            </a:pPr>
            <a:r>
              <a:rPr lang="en-IN" dirty="0" smtClean="0"/>
              <a:t>How </a:t>
            </a:r>
            <a:r>
              <a:rPr lang="en-IN" dirty="0"/>
              <a:t>to proceed in case where auditee follows calendar year or year end other than March ?</a:t>
            </a:r>
          </a:p>
          <a:p>
            <a:pPr marL="463550" algn="just">
              <a:lnSpc>
                <a:spcPct val="150000"/>
              </a:lnSpc>
            </a:pPr>
            <a:r>
              <a:rPr lang="en-IN" b="1" u="sng" dirty="0"/>
              <a:t>Technical guide (Pg.no. 412)</a:t>
            </a:r>
            <a:endParaRPr lang="en-IN" u="sng" dirty="0" smtClean="0"/>
          </a:p>
          <a:p>
            <a:pPr marL="806450" indent="-342900" algn="just">
              <a:lnSpc>
                <a:spcPct val="150000"/>
              </a:lnSpc>
              <a:buFont typeface="Arial" panose="020B0604020202020204" pitchFamily="34" charset="0"/>
              <a:buChar char="•"/>
            </a:pPr>
            <a:r>
              <a:rPr lang="en-IN" dirty="0" smtClean="0"/>
              <a:t>Section </a:t>
            </a:r>
            <a:r>
              <a:rPr lang="en-IN" dirty="0"/>
              <a:t>35(5) of CGST/ SGST Act and Rule 80(3) of CGST/ SGST Rule both refer to financial </a:t>
            </a:r>
            <a:r>
              <a:rPr lang="en-IN" dirty="0" smtClean="0"/>
              <a:t>year </a:t>
            </a:r>
          </a:p>
          <a:p>
            <a:pPr marL="806450" indent="-342900" algn="just">
              <a:lnSpc>
                <a:spcPct val="150000"/>
              </a:lnSpc>
              <a:buFont typeface="Arial" panose="020B0604020202020204" pitchFamily="34" charset="0"/>
              <a:buChar char="•"/>
            </a:pPr>
            <a:r>
              <a:rPr lang="en-IN" dirty="0" smtClean="0"/>
              <a:t>Financial </a:t>
            </a:r>
            <a:r>
              <a:rPr lang="en-IN" dirty="0"/>
              <a:t>year has not been defined under GST Acts. Therefore, reference ought to be made to </a:t>
            </a:r>
            <a:r>
              <a:rPr lang="en-IN" dirty="0" smtClean="0"/>
              <a:t>General Clauses Act </a:t>
            </a:r>
            <a:r>
              <a:rPr lang="en-IN" dirty="0"/>
              <a:t>as per which financial year means a year which starts from first of </a:t>
            </a:r>
            <a:r>
              <a:rPr lang="en-IN" dirty="0" smtClean="0"/>
              <a:t>April</a:t>
            </a:r>
          </a:p>
          <a:p>
            <a:pPr marL="806450" indent="-342900" algn="just">
              <a:lnSpc>
                <a:spcPct val="150000"/>
              </a:lnSpc>
              <a:buFont typeface="Arial" panose="020B0604020202020204" pitchFamily="34" charset="0"/>
              <a:buChar char="•"/>
            </a:pPr>
            <a:r>
              <a:rPr lang="en-IN" dirty="0" smtClean="0"/>
              <a:t>Hence </a:t>
            </a:r>
            <a:r>
              <a:rPr lang="en-IN" dirty="0"/>
              <a:t>GSTR 9C cannot be filed for accounting year, which is different from financial </a:t>
            </a:r>
            <a:r>
              <a:rPr lang="en-IN" dirty="0" smtClean="0"/>
              <a:t>year</a:t>
            </a:r>
          </a:p>
          <a:p>
            <a:pPr marL="463550" algn="just">
              <a:lnSpc>
                <a:spcPct val="150000"/>
              </a:lnSpc>
            </a:pPr>
            <a:r>
              <a:rPr lang="en-IN" sz="1800" u="sng" dirty="0" smtClean="0"/>
              <a:t>How to get audited figures for relevant financial year?</a:t>
            </a:r>
          </a:p>
          <a:p>
            <a:pPr marL="463550" algn="just">
              <a:lnSpc>
                <a:spcPct val="150000"/>
              </a:lnSpc>
            </a:pPr>
            <a:r>
              <a:rPr lang="en-IN" sz="1800" dirty="0" smtClean="0"/>
              <a:t>Whether auditee needs to recast his accounts and get </a:t>
            </a:r>
            <a:r>
              <a:rPr lang="en-IN" sz="1800" dirty="0" err="1" smtClean="0"/>
              <a:t>recasted</a:t>
            </a:r>
            <a:r>
              <a:rPr lang="en-IN" sz="1800" dirty="0" smtClean="0"/>
              <a:t> financial statements audited by Chartered Accountant?</a:t>
            </a:r>
            <a:endParaRPr lang="en-IN" sz="1800" dirty="0"/>
          </a:p>
        </p:txBody>
      </p:sp>
    </p:spTree>
    <p:extLst>
      <p:ext uri="{BB962C8B-B14F-4D97-AF65-F5344CB8AC3E}">
        <p14:creationId xmlns:p14="http://schemas.microsoft.com/office/powerpoint/2010/main" val="4829521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41</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38955" y="1572746"/>
            <a:ext cx="11806518" cy="4818820"/>
          </a:xfrm>
          <a:prstGeom prst="rect">
            <a:avLst/>
          </a:prstGeom>
          <a:noFill/>
        </p:spPr>
        <p:txBody>
          <a:bodyPr wrap="square" rtlCol="0">
            <a:spAutoFit/>
          </a:bodyPr>
          <a:lstStyle/>
          <a:p>
            <a:pPr marL="342900" indent="-342900" algn="just">
              <a:lnSpc>
                <a:spcPct val="150000"/>
              </a:lnSpc>
              <a:spcBef>
                <a:spcPts val="100"/>
              </a:spcBef>
              <a:spcAft>
                <a:spcPts val="100"/>
              </a:spcAft>
              <a:buFont typeface="Wingdings" panose="05000000000000000000" pitchFamily="2" charset="2"/>
              <a:buChar char="Ø"/>
            </a:pPr>
            <a:r>
              <a:rPr lang="en-IN" dirty="0" smtClean="0"/>
              <a:t>The audited financial accounts for first year will be for April 2017 to March 2018 while GST returns will be for the period July 2017 to March 2018:</a:t>
            </a:r>
          </a:p>
          <a:p>
            <a:pPr marL="800093" lvl="1" indent="-342900" algn="just">
              <a:lnSpc>
                <a:spcPct val="150000"/>
              </a:lnSpc>
              <a:spcBef>
                <a:spcPts val="100"/>
              </a:spcBef>
              <a:spcAft>
                <a:spcPts val="100"/>
              </a:spcAft>
              <a:buFont typeface="Arial" panose="020B0604020202020204" pitchFamily="34" charset="0"/>
              <a:buChar char="•"/>
            </a:pPr>
            <a:r>
              <a:rPr lang="en-IN" dirty="0" smtClean="0"/>
              <a:t>Relevant figures for quarter ended on June, 2017 is to be worked out for reconciling the financial statements and GST annual return.  This is to be done for all registered locations</a:t>
            </a:r>
          </a:p>
          <a:p>
            <a:pPr marL="342900" indent="-342900" algn="just">
              <a:lnSpc>
                <a:spcPct val="150000"/>
              </a:lnSpc>
              <a:spcBef>
                <a:spcPts val="100"/>
              </a:spcBef>
              <a:spcAft>
                <a:spcPts val="100"/>
              </a:spcAft>
              <a:buFont typeface="Wingdings" panose="05000000000000000000" pitchFamily="2" charset="2"/>
              <a:buChar char="Ø"/>
            </a:pPr>
            <a:r>
              <a:rPr lang="en-IN" dirty="0" smtClean="0"/>
              <a:t>Entity having multiple registrations will have single consolidated audited financial statement.</a:t>
            </a:r>
          </a:p>
          <a:p>
            <a:pPr marL="800093" lvl="1" indent="-342900" algn="just">
              <a:lnSpc>
                <a:spcPct val="150000"/>
              </a:lnSpc>
              <a:spcBef>
                <a:spcPts val="100"/>
              </a:spcBef>
              <a:spcAft>
                <a:spcPts val="100"/>
              </a:spcAft>
              <a:buFont typeface="Arial" panose="020B0604020202020204" pitchFamily="34" charset="0"/>
              <a:buChar char="•"/>
            </a:pPr>
            <a:r>
              <a:rPr lang="en-IN" dirty="0" smtClean="0"/>
              <a:t>Separate annual returns are to be filed in respect of each registered establishment of an entity</a:t>
            </a:r>
          </a:p>
          <a:p>
            <a:pPr marL="800093" lvl="1" indent="-342900" algn="just">
              <a:lnSpc>
                <a:spcPct val="150000"/>
              </a:lnSpc>
              <a:spcBef>
                <a:spcPts val="100"/>
              </a:spcBef>
              <a:spcAft>
                <a:spcPts val="100"/>
              </a:spcAft>
              <a:buFont typeface="Arial" panose="020B0604020202020204" pitchFamily="34" charset="0"/>
              <a:buChar char="•"/>
            </a:pPr>
            <a:r>
              <a:rPr lang="en-IN" dirty="0" smtClean="0"/>
              <a:t>Issues in reconciling annual returns of multiple registered locations with consolidated financial statement of an entity as a whole</a:t>
            </a:r>
          </a:p>
          <a:p>
            <a:pPr marL="800093" lvl="1" indent="-342900" algn="just">
              <a:lnSpc>
                <a:spcPct val="150000"/>
              </a:lnSpc>
              <a:spcBef>
                <a:spcPts val="100"/>
              </a:spcBef>
              <a:spcAft>
                <a:spcPts val="100"/>
              </a:spcAft>
              <a:buFont typeface="Arial" panose="020B0604020202020204" pitchFamily="34" charset="0"/>
              <a:buChar char="•"/>
            </a:pPr>
            <a:r>
              <a:rPr lang="en-IN" dirty="0"/>
              <a:t>There could be different GST auditors for different registered locations resulting into delays in getting authenticated / audited figures of other registered locations in time </a:t>
            </a:r>
          </a:p>
          <a:p>
            <a:pPr marL="800093" lvl="1" indent="-342900" algn="just">
              <a:lnSpc>
                <a:spcPct val="150000"/>
              </a:lnSpc>
              <a:spcBef>
                <a:spcPts val="100"/>
              </a:spcBef>
              <a:spcAft>
                <a:spcPts val="100"/>
              </a:spcAft>
              <a:buFont typeface="Arial" panose="020B0604020202020204" pitchFamily="34" charset="0"/>
              <a:buChar char="•"/>
            </a:pPr>
            <a:r>
              <a:rPr lang="en-IN" dirty="0"/>
              <a:t>Co-ordination issues between different auditors for different </a:t>
            </a:r>
            <a:r>
              <a:rPr lang="en-IN" dirty="0" smtClean="0"/>
              <a:t>locations</a:t>
            </a:r>
          </a:p>
        </p:txBody>
      </p:sp>
      <p:sp>
        <p:nvSpPr>
          <p:cNvPr id="8" name="Title 1"/>
          <p:cNvSpPr txBox="1">
            <a:spLocks/>
          </p:cNvSpPr>
          <p:nvPr/>
        </p:nvSpPr>
        <p:spPr>
          <a:xfrm>
            <a:off x="443552" y="265064"/>
            <a:ext cx="9013370" cy="715965"/>
          </a:xfrm>
          <a:prstGeom prst="rect">
            <a:avLst/>
          </a:prstGeom>
        </p:spPr>
        <p:txBody>
          <a:bodyPr vert="horz" lIns="0" tIns="0" rIns="0" bIns="0" rtlCol="0" anchor="ctr">
            <a:normAutofit fontScale="97500"/>
          </a:bodyPr>
          <a:lstStyle>
            <a:lvl1pPr algn="l" defTabSz="914400" rtl="0" eaLnBrk="1" latinLnBrk="0" hangingPunct="1">
              <a:spcBef>
                <a:spcPct val="0"/>
              </a:spcBef>
              <a:buNone/>
              <a:defRPr sz="3200" kern="1200">
                <a:solidFill>
                  <a:schemeClr val="bg1"/>
                </a:solidFill>
                <a:latin typeface="+mj-lt"/>
                <a:ea typeface="+mj-ea"/>
                <a:cs typeface="+mj-cs"/>
              </a:defRPr>
            </a:lvl1pPr>
          </a:lstStyle>
          <a:p>
            <a:r>
              <a:rPr lang="en-IN" dirty="0" smtClean="0"/>
              <a:t>Other Issues</a:t>
            </a:r>
            <a:endParaRPr lang="en-US" dirty="0"/>
          </a:p>
        </p:txBody>
      </p:sp>
    </p:spTree>
    <p:extLst>
      <p:ext uri="{BB962C8B-B14F-4D97-AF65-F5344CB8AC3E}">
        <p14:creationId xmlns:p14="http://schemas.microsoft.com/office/powerpoint/2010/main" val="243467954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42</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38955" y="1244390"/>
            <a:ext cx="11806518" cy="5079147"/>
          </a:xfrm>
          <a:prstGeom prst="rect">
            <a:avLst/>
          </a:prstGeom>
          <a:noFill/>
        </p:spPr>
        <p:txBody>
          <a:bodyPr wrap="square" rtlCol="0">
            <a:spAutoFit/>
          </a:bodyPr>
          <a:lstStyle/>
          <a:p>
            <a:pPr marL="463550" algn="just">
              <a:lnSpc>
                <a:spcPct val="200000"/>
              </a:lnSpc>
            </a:pPr>
            <a:r>
              <a:rPr lang="en-US" sz="1800" b="1" u="sng" dirty="0"/>
              <a:t>Technical guide (Pg.no. </a:t>
            </a:r>
            <a:r>
              <a:rPr lang="en-US" sz="1800" b="1" u="sng" dirty="0" smtClean="0"/>
              <a:t>280)</a:t>
            </a:r>
            <a:r>
              <a:rPr lang="en-IN" u="sng" dirty="0" smtClean="0"/>
              <a:t>  </a:t>
            </a:r>
            <a:endParaRPr lang="en-IN" u="sng" dirty="0"/>
          </a:p>
          <a:p>
            <a:pPr marL="800093" lvl="1" indent="-342900" algn="just">
              <a:lnSpc>
                <a:spcPct val="150000"/>
              </a:lnSpc>
              <a:buFont typeface="Arial" panose="020B0604020202020204" pitchFamily="34" charset="0"/>
              <a:buChar char="•"/>
            </a:pPr>
            <a:r>
              <a:rPr lang="en-IN" sz="1800" dirty="0" smtClean="0"/>
              <a:t>The Registered </a:t>
            </a:r>
            <a:r>
              <a:rPr lang="en-IN" sz="1800" dirty="0"/>
              <a:t>Person and every Auditor must ensure that the turnovers’ declared by </a:t>
            </a:r>
            <a:r>
              <a:rPr lang="en-IN" sz="1800" dirty="0" smtClean="0"/>
              <a:t>different Auditors </a:t>
            </a:r>
            <a:r>
              <a:rPr lang="en-IN" sz="1800" dirty="0"/>
              <a:t>must reconcile and add-up to the total turnover of the entity as per the </a:t>
            </a:r>
            <a:r>
              <a:rPr lang="en-IN" sz="1800" dirty="0" smtClean="0"/>
              <a:t>audited financial statements.</a:t>
            </a:r>
          </a:p>
          <a:p>
            <a:pPr marL="800093" lvl="1" indent="-342900" algn="just">
              <a:lnSpc>
                <a:spcPct val="150000"/>
              </a:lnSpc>
              <a:buFont typeface="Arial" panose="020B0604020202020204" pitchFamily="34" charset="0"/>
              <a:buChar char="•"/>
            </a:pPr>
            <a:r>
              <a:rPr lang="en-IN" sz="1800" dirty="0" smtClean="0"/>
              <a:t>Drawing </a:t>
            </a:r>
            <a:r>
              <a:rPr lang="en-IN" sz="1800" dirty="0"/>
              <a:t>analogy from SA 299 on “Responsibility of Joint Auditors”, </a:t>
            </a:r>
            <a:r>
              <a:rPr lang="en-IN" sz="1800" dirty="0" smtClean="0"/>
              <a:t>an Auditor </a:t>
            </a:r>
            <a:r>
              <a:rPr lang="en-IN" sz="1800" dirty="0"/>
              <a:t>must communicate with the other Auditors to obtain details of turnover declared by </a:t>
            </a:r>
            <a:r>
              <a:rPr lang="en-IN" sz="1800" dirty="0" smtClean="0"/>
              <a:t>him to </a:t>
            </a:r>
            <a:r>
              <a:rPr lang="en-IN" sz="1800" dirty="0"/>
              <a:t>ensure that the various turnovers declared by them. Alternatively, a suitable </a:t>
            </a:r>
            <a:r>
              <a:rPr lang="en-IN" sz="1800" dirty="0" smtClean="0"/>
              <a:t>management representation </a:t>
            </a:r>
            <a:r>
              <a:rPr lang="en-IN" sz="1800" dirty="0"/>
              <a:t>may be obtained from the </a:t>
            </a:r>
            <a:r>
              <a:rPr lang="en-IN" sz="1800" dirty="0" smtClean="0"/>
              <a:t>entity.</a:t>
            </a:r>
          </a:p>
          <a:p>
            <a:pPr marL="342900" indent="-342900" algn="just">
              <a:lnSpc>
                <a:spcPct val="150000"/>
              </a:lnSpc>
              <a:spcBef>
                <a:spcPts val="900"/>
              </a:spcBef>
              <a:spcAft>
                <a:spcPts val="900"/>
              </a:spcAft>
              <a:buFont typeface="Wingdings" panose="05000000000000000000" pitchFamily="2" charset="2"/>
              <a:buChar char="Ø"/>
            </a:pPr>
            <a:r>
              <a:rPr lang="en-IN" dirty="0"/>
              <a:t>Typical accounting treatment or disclosure in financial statements by some sectors:</a:t>
            </a:r>
          </a:p>
          <a:p>
            <a:pPr marL="800093" lvl="1" indent="-342900" algn="just">
              <a:lnSpc>
                <a:spcPct val="150000"/>
              </a:lnSpc>
              <a:spcBef>
                <a:spcPts val="900"/>
              </a:spcBef>
              <a:spcAft>
                <a:spcPts val="900"/>
              </a:spcAft>
              <a:buFont typeface="Wingdings" panose="05000000000000000000" pitchFamily="2" charset="2"/>
              <a:buChar char="§"/>
            </a:pPr>
            <a:r>
              <a:rPr lang="en-IN" dirty="0"/>
              <a:t>Accounts of Builders, Developers, Infrastructure Companies, Mutual Funds</a:t>
            </a:r>
          </a:p>
          <a:p>
            <a:pPr marL="800093" lvl="1" indent="-342900" algn="just">
              <a:lnSpc>
                <a:spcPct val="150000"/>
              </a:lnSpc>
              <a:spcBef>
                <a:spcPts val="900"/>
              </a:spcBef>
              <a:spcAft>
                <a:spcPts val="900"/>
              </a:spcAft>
              <a:buFont typeface="Wingdings" panose="05000000000000000000" pitchFamily="2" charset="2"/>
              <a:buChar char="§"/>
            </a:pPr>
            <a:r>
              <a:rPr lang="en-IN" dirty="0"/>
              <a:t>Companies with IND AS accounting </a:t>
            </a:r>
          </a:p>
          <a:p>
            <a:pPr lvl="1" algn="just">
              <a:lnSpc>
                <a:spcPct val="150000"/>
              </a:lnSpc>
            </a:pPr>
            <a:endParaRPr lang="en-IN" sz="1800" dirty="0" smtClean="0"/>
          </a:p>
        </p:txBody>
      </p:sp>
      <p:sp>
        <p:nvSpPr>
          <p:cNvPr id="8" name="Title 1"/>
          <p:cNvSpPr txBox="1">
            <a:spLocks/>
          </p:cNvSpPr>
          <p:nvPr/>
        </p:nvSpPr>
        <p:spPr>
          <a:xfrm>
            <a:off x="443552" y="265064"/>
            <a:ext cx="9013370" cy="715965"/>
          </a:xfrm>
          <a:prstGeom prst="rect">
            <a:avLst/>
          </a:prstGeom>
        </p:spPr>
        <p:txBody>
          <a:bodyPr vert="horz" lIns="0" tIns="0" rIns="0" bIns="0" rtlCol="0" anchor="ctr">
            <a:normAutofit fontScale="97500"/>
          </a:bodyPr>
          <a:lstStyle>
            <a:lvl1pPr algn="l" defTabSz="914400" rtl="0" eaLnBrk="1" latinLnBrk="0" hangingPunct="1">
              <a:spcBef>
                <a:spcPct val="0"/>
              </a:spcBef>
              <a:buNone/>
              <a:defRPr sz="3200" kern="1200">
                <a:solidFill>
                  <a:schemeClr val="bg1"/>
                </a:solidFill>
                <a:latin typeface="+mj-lt"/>
                <a:ea typeface="+mj-ea"/>
                <a:cs typeface="+mj-cs"/>
              </a:defRPr>
            </a:lvl1pPr>
          </a:lstStyle>
          <a:p>
            <a:r>
              <a:rPr lang="en-IN" dirty="0" smtClean="0"/>
              <a:t>Other Issues</a:t>
            </a:r>
            <a:endParaRPr lang="en-US" dirty="0"/>
          </a:p>
        </p:txBody>
      </p:sp>
    </p:spTree>
    <p:extLst>
      <p:ext uri="{BB962C8B-B14F-4D97-AF65-F5344CB8AC3E}">
        <p14:creationId xmlns:p14="http://schemas.microsoft.com/office/powerpoint/2010/main" val="21727260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43</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0" y="1385656"/>
            <a:ext cx="11806518" cy="4289636"/>
          </a:xfrm>
          <a:prstGeom prst="rect">
            <a:avLst/>
          </a:prstGeom>
          <a:noFill/>
        </p:spPr>
        <p:txBody>
          <a:bodyPr wrap="square" rtlCol="0">
            <a:spAutoFit/>
          </a:bodyPr>
          <a:lstStyle/>
          <a:p>
            <a:pPr marL="342900" indent="-342900" algn="just">
              <a:lnSpc>
                <a:spcPct val="150000"/>
              </a:lnSpc>
              <a:spcBef>
                <a:spcPts val="600"/>
              </a:spcBef>
              <a:spcAft>
                <a:spcPts val="600"/>
              </a:spcAft>
              <a:buFont typeface="Wingdings" panose="05000000000000000000" pitchFamily="2" charset="2"/>
              <a:buChar char="Ø"/>
            </a:pPr>
            <a:r>
              <a:rPr lang="en-IN" dirty="0" smtClean="0"/>
              <a:t>Whether non-corporate entity (not having obligation to get the accounts audited under any other law) is required to get his accounts audited u/s 35(5) where he has following revenue / transactions:</a:t>
            </a:r>
            <a:endParaRPr lang="en-IN" dirty="0"/>
          </a:p>
          <a:p>
            <a:pPr marL="800093" lvl="1" indent="-342900" algn="just">
              <a:lnSpc>
                <a:spcPct val="150000"/>
              </a:lnSpc>
              <a:spcBef>
                <a:spcPts val="600"/>
              </a:spcBef>
              <a:spcAft>
                <a:spcPts val="600"/>
              </a:spcAft>
              <a:buFont typeface="Wingdings" panose="05000000000000000000" pitchFamily="2" charset="2"/>
              <a:buChar char="§"/>
            </a:pPr>
            <a:r>
              <a:rPr lang="en-IN" dirty="0" smtClean="0"/>
              <a:t>Commercial rental income </a:t>
            </a:r>
          </a:p>
          <a:p>
            <a:pPr marL="800093" lvl="1" indent="-342900" algn="just">
              <a:lnSpc>
                <a:spcPct val="150000"/>
              </a:lnSpc>
              <a:spcBef>
                <a:spcPts val="600"/>
              </a:spcBef>
              <a:spcAft>
                <a:spcPts val="600"/>
              </a:spcAft>
              <a:buFont typeface="Wingdings" panose="05000000000000000000" pitchFamily="2" charset="2"/>
              <a:buChar char="§"/>
            </a:pPr>
            <a:r>
              <a:rPr lang="en-IN" dirty="0" smtClean="0"/>
              <a:t>Interest income</a:t>
            </a:r>
          </a:p>
          <a:p>
            <a:pPr marL="800093" lvl="1" indent="-342900" algn="just">
              <a:lnSpc>
                <a:spcPct val="150000"/>
              </a:lnSpc>
              <a:spcBef>
                <a:spcPts val="600"/>
              </a:spcBef>
              <a:spcAft>
                <a:spcPts val="600"/>
              </a:spcAft>
              <a:buFont typeface="Wingdings" panose="05000000000000000000" pitchFamily="2" charset="2"/>
              <a:buChar char="§"/>
            </a:pPr>
            <a:r>
              <a:rPr lang="en-IN" dirty="0" smtClean="0"/>
              <a:t>Sale proceeds of fixed asset</a:t>
            </a:r>
          </a:p>
          <a:p>
            <a:pPr marL="800093" lvl="1" indent="-342900" algn="just">
              <a:lnSpc>
                <a:spcPct val="150000"/>
              </a:lnSpc>
              <a:spcBef>
                <a:spcPts val="600"/>
              </a:spcBef>
              <a:spcAft>
                <a:spcPts val="600"/>
              </a:spcAft>
              <a:buFont typeface="Wingdings" panose="05000000000000000000" pitchFamily="2" charset="2"/>
              <a:buChar char="§"/>
            </a:pPr>
            <a:r>
              <a:rPr lang="en-IN" dirty="0" smtClean="0"/>
              <a:t>Value of deemed supply under Schedule I </a:t>
            </a:r>
          </a:p>
          <a:p>
            <a:pPr marL="800093" lvl="1" indent="-342900" algn="just">
              <a:lnSpc>
                <a:spcPct val="150000"/>
              </a:lnSpc>
              <a:spcBef>
                <a:spcPts val="600"/>
              </a:spcBef>
              <a:spcAft>
                <a:spcPts val="600"/>
              </a:spcAft>
              <a:buFont typeface="Wingdings" panose="05000000000000000000" pitchFamily="2" charset="2"/>
              <a:buChar char="§"/>
            </a:pPr>
            <a:r>
              <a:rPr lang="en-IN" dirty="0" smtClean="0"/>
              <a:t>Advances received from customers</a:t>
            </a:r>
          </a:p>
          <a:p>
            <a:pPr marL="800093" lvl="1" indent="-342900" algn="just">
              <a:lnSpc>
                <a:spcPct val="150000"/>
              </a:lnSpc>
              <a:spcBef>
                <a:spcPts val="600"/>
              </a:spcBef>
              <a:spcAft>
                <a:spcPts val="600"/>
              </a:spcAft>
              <a:buFont typeface="Wingdings" panose="05000000000000000000" pitchFamily="2" charset="2"/>
              <a:buChar char="§"/>
            </a:pPr>
            <a:r>
              <a:rPr lang="en-IN" dirty="0"/>
              <a:t>S</a:t>
            </a:r>
            <a:r>
              <a:rPr lang="en-IN" dirty="0" smtClean="0"/>
              <a:t>tock transfer among branches located in different states (Single PAN based entity)</a:t>
            </a:r>
          </a:p>
        </p:txBody>
      </p:sp>
      <p:sp>
        <p:nvSpPr>
          <p:cNvPr id="8" name="Title 1"/>
          <p:cNvSpPr txBox="1">
            <a:spLocks/>
          </p:cNvSpPr>
          <p:nvPr/>
        </p:nvSpPr>
        <p:spPr>
          <a:xfrm>
            <a:off x="443552" y="265064"/>
            <a:ext cx="9013370" cy="715965"/>
          </a:xfrm>
          <a:prstGeom prst="rect">
            <a:avLst/>
          </a:prstGeom>
        </p:spPr>
        <p:txBody>
          <a:bodyPr vert="horz" lIns="0" tIns="0" rIns="0" bIns="0" rtlCol="0" anchor="ctr">
            <a:normAutofit fontScale="97500"/>
          </a:bodyPr>
          <a:lstStyle>
            <a:lvl1pPr algn="l" defTabSz="914400" rtl="0" eaLnBrk="1" latinLnBrk="0" hangingPunct="1">
              <a:spcBef>
                <a:spcPct val="0"/>
              </a:spcBef>
              <a:buNone/>
              <a:defRPr sz="3200" kern="1200">
                <a:solidFill>
                  <a:schemeClr val="bg1"/>
                </a:solidFill>
                <a:latin typeface="+mj-lt"/>
                <a:ea typeface="+mj-ea"/>
                <a:cs typeface="+mj-cs"/>
              </a:defRPr>
            </a:lvl1pPr>
          </a:lstStyle>
          <a:p>
            <a:r>
              <a:rPr lang="en-IN" dirty="0" smtClean="0"/>
              <a:t>Other Issues</a:t>
            </a:r>
            <a:endParaRPr lang="en-US" dirty="0"/>
          </a:p>
        </p:txBody>
      </p:sp>
    </p:spTree>
    <p:extLst>
      <p:ext uri="{BB962C8B-B14F-4D97-AF65-F5344CB8AC3E}">
        <p14:creationId xmlns:p14="http://schemas.microsoft.com/office/powerpoint/2010/main" val="10151775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 Naresh Sheth</a:t>
            </a:r>
            <a:endParaRPr lang="en-US"/>
          </a:p>
        </p:txBody>
      </p:sp>
      <p:sp>
        <p:nvSpPr>
          <p:cNvPr id="4" name="Slide Number Placeholder 3"/>
          <p:cNvSpPr>
            <a:spLocks noGrp="1"/>
          </p:cNvSpPr>
          <p:nvPr>
            <p:ph type="sldNum" sz="quarter" idx="12"/>
          </p:nvPr>
        </p:nvSpPr>
        <p:spPr>
          <a:xfrm>
            <a:off x="8737605" y="6356359"/>
            <a:ext cx="2867208" cy="365123"/>
          </a:xfrm>
        </p:spPr>
        <p:txBody>
          <a:bodyPr/>
          <a:lstStyle/>
          <a:p>
            <a:fld id="{4C8C3E51-1EAE-4164-AD04-4563D0520E64}" type="slidenum">
              <a:rPr lang="en-US" smtClean="0"/>
              <a:pPr/>
              <a:t>44</a:t>
            </a:fld>
            <a:endParaRPr lang="en-US"/>
          </a:p>
        </p:txBody>
      </p:sp>
      <p:sp>
        <p:nvSpPr>
          <p:cNvPr id="5" name="Title 4"/>
          <p:cNvSpPr>
            <a:spLocks noGrp="1"/>
          </p:cNvSpPr>
          <p:nvPr>
            <p:ph type="title"/>
          </p:nvPr>
        </p:nvSpPr>
        <p:spPr/>
        <p:txBody>
          <a:bodyPr/>
          <a:lstStyle/>
          <a:p>
            <a:r>
              <a:rPr lang="en-IN" dirty="0" smtClean="0"/>
              <a:t>Penal Provisions</a:t>
            </a:r>
            <a:endParaRPr lang="en-IN"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7118775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45</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283252"/>
            <a:ext cx="11806518" cy="5080622"/>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Ø"/>
            </a:pPr>
            <a:r>
              <a:rPr lang="en-IN" dirty="0" smtClean="0"/>
              <a:t>Late filing fees for Annual return u/s 47(2):</a:t>
            </a:r>
          </a:p>
          <a:p>
            <a:pPr marL="800093" lvl="1" indent="-342900" algn="just">
              <a:lnSpc>
                <a:spcPct val="150000"/>
              </a:lnSpc>
              <a:buFont typeface="Arial" panose="020B0604020202020204" pitchFamily="34" charset="0"/>
              <a:buChar char="•"/>
            </a:pPr>
            <a:r>
              <a:rPr lang="en-IN" dirty="0" smtClean="0"/>
              <a:t>Late filing fees for furnishing annual return beyond due date is Rs. 100 per day during which such failure continues subject to a maximum of quarter percent of his </a:t>
            </a:r>
            <a:r>
              <a:rPr lang="en-IN" b="1" dirty="0" smtClean="0"/>
              <a:t>turnover in the State / Union Territory</a:t>
            </a:r>
          </a:p>
          <a:p>
            <a:pPr marL="342900" indent="-342900" algn="just">
              <a:lnSpc>
                <a:spcPct val="150000"/>
              </a:lnSpc>
              <a:buFont typeface="Wingdings" panose="05000000000000000000" pitchFamily="2" charset="2"/>
              <a:buChar char="Ø"/>
            </a:pPr>
            <a:r>
              <a:rPr lang="en-IN" dirty="0" smtClean="0"/>
              <a:t>No specific provision prescribing penalty for not getting accounts audited or non-filing of audit report in Form No. GSTR 9C </a:t>
            </a:r>
          </a:p>
          <a:p>
            <a:pPr marL="342900" indent="-342900" algn="just">
              <a:lnSpc>
                <a:spcPct val="150000"/>
              </a:lnSpc>
              <a:buFont typeface="Wingdings" panose="05000000000000000000" pitchFamily="2" charset="2"/>
              <a:buChar char="Ø"/>
            </a:pPr>
            <a:r>
              <a:rPr lang="en-IN" dirty="0" smtClean="0"/>
              <a:t>Section 125 of the Act provides for residuary penalty of Rs. 25,000/- for contravention of any provision of the Act or Rules for which no penalty is prescribed</a:t>
            </a:r>
          </a:p>
          <a:p>
            <a:pPr marL="342900" indent="-342900" algn="just">
              <a:lnSpc>
                <a:spcPct val="150000"/>
              </a:lnSpc>
              <a:buFont typeface="Wingdings" panose="05000000000000000000" pitchFamily="2" charset="2"/>
              <a:buChar char="Ø"/>
            </a:pPr>
            <a:r>
              <a:rPr lang="en-IN" dirty="0" smtClean="0"/>
              <a:t>Residuary penalty U/s. 125 can be levied for:</a:t>
            </a:r>
            <a:endParaRPr lang="en-IN" dirty="0"/>
          </a:p>
          <a:p>
            <a:pPr marL="800093" lvl="1" indent="-342900" algn="just">
              <a:lnSpc>
                <a:spcPct val="150000"/>
              </a:lnSpc>
              <a:buFont typeface="Arial" panose="020B0604020202020204" pitchFamily="34" charset="0"/>
              <a:buChar char="•"/>
            </a:pPr>
            <a:r>
              <a:rPr lang="en-IN" dirty="0" smtClean="0"/>
              <a:t>Not getting the accounts audited u/s 35(5) of CGST Act </a:t>
            </a:r>
            <a:r>
              <a:rPr lang="en-IN" dirty="0" err="1" smtClean="0"/>
              <a:t>r.w.</a:t>
            </a:r>
            <a:r>
              <a:rPr lang="en-IN" dirty="0" smtClean="0"/>
              <a:t> Rule 80 (3) of GST Rule; and</a:t>
            </a:r>
          </a:p>
          <a:p>
            <a:pPr marL="800093" lvl="1" indent="-342900" algn="just">
              <a:lnSpc>
                <a:spcPct val="150000"/>
              </a:lnSpc>
              <a:buFont typeface="Arial" panose="020B0604020202020204" pitchFamily="34" charset="0"/>
              <a:buChar char="•"/>
            </a:pPr>
            <a:r>
              <a:rPr lang="en-IN" dirty="0" smtClean="0"/>
              <a:t>Non-filing / delayed filing of GSTR 9C u/s 44(2) of CGST Act</a:t>
            </a:r>
          </a:p>
          <a:p>
            <a:pPr marL="342900" indent="-342900" algn="just">
              <a:lnSpc>
                <a:spcPct val="150000"/>
              </a:lnSpc>
              <a:buFont typeface="Wingdings" panose="05000000000000000000" pitchFamily="2" charset="2"/>
              <a:buChar char="Ø"/>
            </a:pPr>
            <a:r>
              <a:rPr lang="en-IN" dirty="0" smtClean="0"/>
              <a:t>Similar penal provision are there in State GST Act and also under IGST Act.  Would this mean that there will be  separate penalties and late filing fees (under 3 different Acts) for one offence?</a:t>
            </a:r>
            <a:endParaRPr lang="en-IN" dirty="0"/>
          </a:p>
        </p:txBody>
      </p:sp>
      <p:sp>
        <p:nvSpPr>
          <p:cNvPr id="8" name="Title 1"/>
          <p:cNvSpPr txBox="1">
            <a:spLocks/>
          </p:cNvSpPr>
          <p:nvPr/>
        </p:nvSpPr>
        <p:spPr>
          <a:xfrm>
            <a:off x="457200" y="333304"/>
            <a:ext cx="9013370" cy="715965"/>
          </a:xfrm>
          <a:prstGeom prst="rect">
            <a:avLst/>
          </a:prstGeom>
        </p:spPr>
        <p:txBody>
          <a:bodyPr vert="horz" lIns="0" tIns="0" rIns="0" bIns="0" rtlCol="0" anchor="ctr">
            <a:normAutofit fontScale="97500"/>
          </a:bodyPr>
          <a:lstStyle>
            <a:lvl1pPr algn="l" defTabSz="914400" rtl="0" eaLnBrk="1" latinLnBrk="0" hangingPunct="1">
              <a:spcBef>
                <a:spcPct val="0"/>
              </a:spcBef>
              <a:buNone/>
              <a:defRPr sz="3200" kern="1200">
                <a:solidFill>
                  <a:schemeClr val="bg1"/>
                </a:solidFill>
                <a:latin typeface="+mj-lt"/>
                <a:ea typeface="+mj-ea"/>
                <a:cs typeface="+mj-cs"/>
              </a:defRPr>
            </a:lvl1pPr>
          </a:lstStyle>
          <a:p>
            <a:r>
              <a:rPr lang="en-IN" dirty="0" smtClean="0"/>
              <a:t>Penal Provisions – For </a:t>
            </a:r>
            <a:r>
              <a:rPr lang="en-IN" dirty="0" err="1" smtClean="0"/>
              <a:t>Auditee</a:t>
            </a:r>
            <a:endParaRPr lang="en-US" dirty="0"/>
          </a:p>
        </p:txBody>
      </p:sp>
    </p:spTree>
    <p:extLst>
      <p:ext uri="{BB962C8B-B14F-4D97-AF65-F5344CB8AC3E}">
        <p14:creationId xmlns:p14="http://schemas.microsoft.com/office/powerpoint/2010/main" val="25224283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46</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283252"/>
            <a:ext cx="11806518" cy="4864793"/>
          </a:xfrm>
          <a:prstGeom prst="rect">
            <a:avLst/>
          </a:prstGeom>
          <a:noFill/>
        </p:spPr>
        <p:txBody>
          <a:bodyPr wrap="square" rtlCol="0">
            <a:spAutoFit/>
          </a:bodyPr>
          <a:lstStyle/>
          <a:p>
            <a:pPr marL="342900" indent="-342900" algn="just">
              <a:lnSpc>
                <a:spcPct val="150000"/>
              </a:lnSpc>
              <a:spcBef>
                <a:spcPts val="600"/>
              </a:spcBef>
              <a:buFont typeface="Wingdings" panose="05000000000000000000" pitchFamily="2" charset="2"/>
              <a:buChar char="Ø"/>
            </a:pPr>
            <a:r>
              <a:rPr lang="en-IN" dirty="0" smtClean="0"/>
              <a:t>Relevant extract of Section 122(3) of Act:</a:t>
            </a:r>
          </a:p>
          <a:p>
            <a:pPr marL="800093" lvl="1" indent="-342900" algn="just">
              <a:lnSpc>
                <a:spcPct val="150000"/>
              </a:lnSpc>
              <a:spcBef>
                <a:spcPts val="600"/>
              </a:spcBef>
              <a:buFont typeface="Arial" panose="020B0604020202020204" pitchFamily="34" charset="0"/>
              <a:buChar char="•"/>
            </a:pPr>
            <a:r>
              <a:rPr lang="en-IN" dirty="0" smtClean="0"/>
              <a:t>Any person who –</a:t>
            </a:r>
          </a:p>
          <a:p>
            <a:pPr lvl="1" algn="just">
              <a:lnSpc>
                <a:spcPct val="150000"/>
              </a:lnSpc>
              <a:spcBef>
                <a:spcPts val="600"/>
              </a:spcBef>
            </a:pPr>
            <a:r>
              <a:rPr lang="en-IN" dirty="0"/>
              <a:t>	</a:t>
            </a:r>
            <a:r>
              <a:rPr lang="en-IN" dirty="0" smtClean="0"/>
              <a:t>(a) aids or abets any offences specified in section 122(1) of the Act</a:t>
            </a:r>
          </a:p>
          <a:p>
            <a:pPr lvl="1" algn="just">
              <a:lnSpc>
                <a:spcPct val="150000"/>
              </a:lnSpc>
              <a:spcBef>
                <a:spcPts val="600"/>
              </a:spcBef>
            </a:pPr>
            <a:r>
              <a:rPr lang="en-IN" dirty="0"/>
              <a:t>	</a:t>
            </a:r>
            <a:r>
              <a:rPr lang="en-IN" dirty="0" smtClean="0"/>
              <a:t>(b)  ….</a:t>
            </a:r>
          </a:p>
          <a:p>
            <a:pPr lvl="1" algn="just">
              <a:lnSpc>
                <a:spcPct val="150000"/>
              </a:lnSpc>
              <a:spcBef>
                <a:spcPts val="600"/>
              </a:spcBef>
            </a:pPr>
            <a:r>
              <a:rPr lang="en-IN" dirty="0"/>
              <a:t>	</a:t>
            </a:r>
            <a:r>
              <a:rPr lang="en-IN" dirty="0" smtClean="0"/>
              <a:t>(c) …..</a:t>
            </a:r>
          </a:p>
          <a:p>
            <a:pPr lvl="1" algn="just">
              <a:lnSpc>
                <a:spcPct val="150000"/>
              </a:lnSpc>
              <a:spcBef>
                <a:spcPts val="600"/>
              </a:spcBef>
            </a:pPr>
            <a:r>
              <a:rPr lang="en-IN" dirty="0"/>
              <a:t>	</a:t>
            </a:r>
            <a:r>
              <a:rPr lang="en-IN" dirty="0" smtClean="0"/>
              <a:t>(d) fails to appear before officer of Central Tax, when issues with a summons for appearance to give 	evidence or produce a document in inquiry</a:t>
            </a:r>
          </a:p>
          <a:p>
            <a:pPr lvl="1" algn="just">
              <a:lnSpc>
                <a:spcPct val="150000"/>
              </a:lnSpc>
              <a:spcBef>
                <a:spcPts val="600"/>
              </a:spcBef>
            </a:pPr>
            <a:r>
              <a:rPr lang="en-IN" dirty="0"/>
              <a:t>	</a:t>
            </a:r>
            <a:r>
              <a:rPr lang="en-IN" dirty="0" smtClean="0"/>
              <a:t>(e) ……</a:t>
            </a:r>
          </a:p>
          <a:p>
            <a:pPr lvl="1" algn="just">
              <a:lnSpc>
                <a:spcPct val="150000"/>
              </a:lnSpc>
              <a:spcBef>
                <a:spcPts val="600"/>
              </a:spcBef>
            </a:pPr>
            <a:r>
              <a:rPr lang="en-IN" dirty="0" smtClean="0"/>
              <a:t>Shall be liable to penalty which </a:t>
            </a:r>
            <a:r>
              <a:rPr lang="en-IN" b="1" dirty="0" smtClean="0"/>
              <a:t>may extend to Rs. 25,000/-</a:t>
            </a:r>
          </a:p>
          <a:p>
            <a:pPr marL="342900" indent="-342900" algn="just">
              <a:lnSpc>
                <a:spcPct val="150000"/>
              </a:lnSpc>
              <a:spcBef>
                <a:spcPts val="600"/>
              </a:spcBef>
              <a:buFont typeface="Wingdings" panose="05000000000000000000" pitchFamily="2" charset="2"/>
              <a:buChar char="Ø"/>
            </a:pPr>
            <a:r>
              <a:rPr lang="en-IN" dirty="0" smtClean="0"/>
              <a:t>Whether similar penalty can be levied separately under SGST Act, UGST Act or IGST Act?</a:t>
            </a:r>
          </a:p>
        </p:txBody>
      </p:sp>
      <p:sp>
        <p:nvSpPr>
          <p:cNvPr id="8" name="Title 1"/>
          <p:cNvSpPr txBox="1">
            <a:spLocks/>
          </p:cNvSpPr>
          <p:nvPr/>
        </p:nvSpPr>
        <p:spPr>
          <a:xfrm>
            <a:off x="457200" y="333304"/>
            <a:ext cx="9013370" cy="715965"/>
          </a:xfrm>
          <a:prstGeom prst="rect">
            <a:avLst/>
          </a:prstGeom>
        </p:spPr>
        <p:txBody>
          <a:bodyPr vert="horz" lIns="0" tIns="0" rIns="0" bIns="0" rtlCol="0" anchor="ctr">
            <a:normAutofit fontScale="90000" lnSpcReduction="20000"/>
          </a:bodyPr>
          <a:lstStyle>
            <a:lvl1pPr algn="l" defTabSz="914400" rtl="0" eaLnBrk="1" latinLnBrk="0" hangingPunct="1">
              <a:spcBef>
                <a:spcPct val="0"/>
              </a:spcBef>
              <a:buNone/>
              <a:defRPr sz="3200" kern="1200">
                <a:solidFill>
                  <a:schemeClr val="bg1"/>
                </a:solidFill>
                <a:latin typeface="+mj-lt"/>
                <a:ea typeface="+mj-ea"/>
                <a:cs typeface="+mj-cs"/>
              </a:defRPr>
            </a:lvl1pPr>
          </a:lstStyle>
          <a:p>
            <a:r>
              <a:rPr lang="en-IN" dirty="0" smtClean="0"/>
              <a:t>Probable Penal Provisions under Which Auditor May be Implicated</a:t>
            </a:r>
            <a:endParaRPr lang="en-US" dirty="0"/>
          </a:p>
        </p:txBody>
      </p:sp>
    </p:spTree>
    <p:extLst>
      <p:ext uri="{BB962C8B-B14F-4D97-AF65-F5344CB8AC3E}">
        <p14:creationId xmlns:p14="http://schemas.microsoft.com/office/powerpoint/2010/main" val="40964618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47</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337039"/>
            <a:ext cx="11806518" cy="5080622"/>
          </a:xfrm>
          <a:prstGeom prst="rect">
            <a:avLst/>
          </a:prstGeom>
          <a:noFill/>
        </p:spPr>
        <p:txBody>
          <a:bodyPr wrap="square" rtlCol="0">
            <a:spAutoFit/>
          </a:bodyPr>
          <a:lstStyle/>
          <a:p>
            <a:pPr marL="342900" indent="-342900" algn="just">
              <a:buFont typeface="Wingdings" panose="05000000000000000000" pitchFamily="2" charset="2"/>
              <a:buChar char="Ø"/>
            </a:pPr>
            <a:r>
              <a:rPr lang="en-IN" dirty="0" smtClean="0"/>
              <a:t>Relevant extract of Section 132 of the Act- </a:t>
            </a:r>
          </a:p>
          <a:p>
            <a:pPr algn="just"/>
            <a:r>
              <a:rPr lang="en-IN" dirty="0" smtClean="0"/>
              <a:t>      </a:t>
            </a:r>
          </a:p>
          <a:p>
            <a:pPr algn="just"/>
            <a:r>
              <a:rPr lang="en-IN" dirty="0" smtClean="0"/>
              <a:t>      Whoever commits any of the following offences, namely:</a:t>
            </a:r>
          </a:p>
          <a:p>
            <a:pPr marL="901700" lvl="1" indent="-538163" algn="just">
              <a:buAutoNum type="alphaLcParenBoth"/>
            </a:pPr>
            <a:r>
              <a:rPr lang="en-IN" dirty="0" smtClean="0"/>
              <a:t>……………</a:t>
            </a:r>
            <a:endParaRPr lang="en-IN" dirty="0"/>
          </a:p>
          <a:p>
            <a:pPr marL="901700" lvl="1" indent="-538163" algn="just">
              <a:buAutoNum type="alphaLcParenBoth"/>
            </a:pPr>
            <a:r>
              <a:rPr lang="en-IN" dirty="0" smtClean="0"/>
              <a:t>……………</a:t>
            </a:r>
            <a:endParaRPr lang="en-IN" dirty="0"/>
          </a:p>
          <a:p>
            <a:pPr marL="901700" lvl="1" indent="-538163" algn="just">
              <a:buAutoNum type="alphaLcParenBoth"/>
            </a:pPr>
            <a:r>
              <a:rPr lang="en-IN" dirty="0" smtClean="0"/>
              <a:t>……………</a:t>
            </a:r>
            <a:endParaRPr lang="en-IN" dirty="0"/>
          </a:p>
          <a:p>
            <a:pPr marL="901700" lvl="1" indent="-538163" algn="just">
              <a:buAutoNum type="alphaLcParenBoth"/>
            </a:pPr>
            <a:r>
              <a:rPr lang="en-IN" dirty="0" smtClean="0"/>
              <a:t>……………</a:t>
            </a:r>
            <a:endParaRPr lang="en-IN" dirty="0"/>
          </a:p>
          <a:p>
            <a:pPr marL="901700" lvl="1" indent="-538163" algn="just">
              <a:buAutoNum type="alphaLcParenBoth"/>
            </a:pPr>
            <a:r>
              <a:rPr lang="en-IN" dirty="0" smtClean="0"/>
              <a:t>……………</a:t>
            </a:r>
            <a:endParaRPr lang="en-IN" dirty="0"/>
          </a:p>
          <a:p>
            <a:pPr marL="901700" lvl="1" indent="-538163" algn="just">
              <a:buAutoNum type="alphaLcParenBoth"/>
            </a:pPr>
            <a:r>
              <a:rPr lang="en-IN" dirty="0" smtClean="0"/>
              <a:t>……………</a:t>
            </a:r>
            <a:endParaRPr lang="en-IN" dirty="0"/>
          </a:p>
          <a:p>
            <a:pPr marL="901700" lvl="1" indent="-538163" algn="just">
              <a:buAutoNum type="alphaLcParenBoth"/>
            </a:pPr>
            <a:r>
              <a:rPr lang="en-IN" dirty="0" smtClean="0"/>
              <a:t>……………</a:t>
            </a:r>
            <a:endParaRPr lang="en-IN" dirty="0"/>
          </a:p>
          <a:p>
            <a:pPr marL="901700" lvl="1" indent="-538163" algn="just">
              <a:buAutoNum type="alphaLcParenBoth"/>
            </a:pPr>
            <a:r>
              <a:rPr lang="en-IN" dirty="0" smtClean="0"/>
              <a:t>……………</a:t>
            </a:r>
            <a:endParaRPr lang="en-IN" dirty="0"/>
          </a:p>
          <a:p>
            <a:pPr marL="901700" lvl="1" indent="-538163" algn="just">
              <a:buAutoNum type="alphaLcParenBoth"/>
            </a:pPr>
            <a:r>
              <a:rPr lang="en-IN" dirty="0" smtClean="0"/>
              <a:t>……………</a:t>
            </a:r>
            <a:endParaRPr lang="en-IN" dirty="0"/>
          </a:p>
          <a:p>
            <a:pPr marL="901700" lvl="1" indent="-538163" algn="just">
              <a:buAutoNum type="alphaLcParenBoth"/>
            </a:pPr>
            <a:r>
              <a:rPr lang="en-IN" dirty="0" smtClean="0"/>
              <a:t>……………</a:t>
            </a:r>
          </a:p>
          <a:p>
            <a:pPr marL="901700" lvl="1" indent="-538163" algn="just">
              <a:buAutoNum type="alphaLcParenBoth"/>
            </a:pPr>
            <a:r>
              <a:rPr lang="en-IN" dirty="0" smtClean="0"/>
              <a:t>……………; or</a:t>
            </a:r>
          </a:p>
          <a:p>
            <a:pPr marL="901700" lvl="1" indent="-538163" algn="just">
              <a:buAutoNum type="alphaLcParenBoth"/>
            </a:pPr>
            <a:r>
              <a:rPr lang="en-IN" dirty="0" smtClean="0"/>
              <a:t>	attempts to commit or </a:t>
            </a:r>
            <a:r>
              <a:rPr lang="en-IN" b="1" dirty="0" smtClean="0"/>
              <a:t>abets the commission</a:t>
            </a:r>
            <a:r>
              <a:rPr lang="en-IN" dirty="0" smtClean="0"/>
              <a:t> of any of the offences mentioned in clause (a) to (k) of this section</a:t>
            </a:r>
          </a:p>
          <a:p>
            <a:pPr marL="342900" indent="-342900" algn="just">
              <a:buFont typeface="Wingdings" panose="05000000000000000000" pitchFamily="2" charset="2"/>
              <a:buChar char="Ø"/>
            </a:pPr>
            <a:r>
              <a:rPr lang="en-IN" dirty="0" smtClean="0"/>
              <a:t>Prosecution is prescribed for above referred offences</a:t>
            </a:r>
          </a:p>
          <a:p>
            <a:pPr marL="342900" indent="-342900" algn="just">
              <a:buFont typeface="Wingdings" panose="05000000000000000000" pitchFamily="2" charset="2"/>
              <a:buChar char="Ø"/>
            </a:pPr>
            <a:r>
              <a:rPr lang="en-IN" dirty="0" smtClean="0"/>
              <a:t>The chances of officer attempting to implicate auditor under clause (l) cannot be ruled out</a:t>
            </a:r>
          </a:p>
        </p:txBody>
      </p:sp>
      <p:sp>
        <p:nvSpPr>
          <p:cNvPr id="8" name="Title 1"/>
          <p:cNvSpPr txBox="1">
            <a:spLocks/>
          </p:cNvSpPr>
          <p:nvPr/>
        </p:nvSpPr>
        <p:spPr>
          <a:xfrm>
            <a:off x="457200" y="333304"/>
            <a:ext cx="9013370" cy="715965"/>
          </a:xfrm>
          <a:prstGeom prst="rect">
            <a:avLst/>
          </a:prstGeom>
        </p:spPr>
        <p:txBody>
          <a:bodyPr vert="horz" lIns="0" tIns="0" rIns="0" bIns="0" rtlCol="0" anchor="ctr">
            <a:normAutofit fontScale="90000" lnSpcReduction="20000"/>
          </a:bodyPr>
          <a:lstStyle>
            <a:lvl1pPr algn="l" defTabSz="914400" rtl="0" eaLnBrk="1" latinLnBrk="0" hangingPunct="1">
              <a:spcBef>
                <a:spcPct val="0"/>
              </a:spcBef>
              <a:buNone/>
              <a:defRPr sz="3200" kern="1200">
                <a:solidFill>
                  <a:schemeClr val="bg1"/>
                </a:solidFill>
                <a:latin typeface="+mj-lt"/>
                <a:ea typeface="+mj-ea"/>
                <a:cs typeface="+mj-cs"/>
              </a:defRPr>
            </a:lvl1pPr>
          </a:lstStyle>
          <a:p>
            <a:r>
              <a:rPr lang="en-IN" dirty="0" smtClean="0"/>
              <a:t>Probable Penal Provisions under Which Auditor May be Implicated</a:t>
            </a:r>
            <a:endParaRPr lang="en-US" dirty="0"/>
          </a:p>
        </p:txBody>
      </p:sp>
    </p:spTree>
    <p:extLst>
      <p:ext uri="{BB962C8B-B14F-4D97-AF65-F5344CB8AC3E}">
        <p14:creationId xmlns:p14="http://schemas.microsoft.com/office/powerpoint/2010/main" val="25889023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 Naresh Sheth</a:t>
            </a:r>
            <a:endParaRPr lang="en-US"/>
          </a:p>
        </p:txBody>
      </p:sp>
      <p:sp>
        <p:nvSpPr>
          <p:cNvPr id="4" name="Slide Number Placeholder 3"/>
          <p:cNvSpPr>
            <a:spLocks noGrp="1"/>
          </p:cNvSpPr>
          <p:nvPr>
            <p:ph type="sldNum" sz="quarter" idx="12"/>
          </p:nvPr>
        </p:nvSpPr>
        <p:spPr>
          <a:xfrm>
            <a:off x="8102602" y="6356358"/>
            <a:ext cx="3445445" cy="365123"/>
          </a:xfrm>
        </p:spPr>
        <p:txBody>
          <a:bodyPr/>
          <a:lstStyle/>
          <a:p>
            <a:fld id="{4C8C3E51-1EAE-4164-AD04-4563D0520E64}" type="slidenum">
              <a:rPr lang="en-US" smtClean="0"/>
              <a:pPr/>
              <a:t>48</a:t>
            </a:fld>
            <a:endParaRPr lang="en-US"/>
          </a:p>
        </p:txBody>
      </p:sp>
      <p:sp>
        <p:nvSpPr>
          <p:cNvPr id="5" name="Title 4"/>
          <p:cNvSpPr>
            <a:spLocks noGrp="1"/>
          </p:cNvSpPr>
          <p:nvPr>
            <p:ph type="title"/>
          </p:nvPr>
        </p:nvSpPr>
        <p:spPr/>
        <p:txBody>
          <a:bodyPr/>
          <a:lstStyle/>
          <a:p>
            <a:r>
              <a:rPr lang="en-US" dirty="0" smtClean="0"/>
              <a:t>Persons Qualified to Conduct GST Audit</a:t>
            </a:r>
            <a:endParaRPr lang="en-IN"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20247119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650" y="261189"/>
            <a:ext cx="9813879" cy="715965"/>
          </a:xfrm>
        </p:spPr>
        <p:txBody>
          <a:bodyPr>
            <a:normAutofit fontScale="90000"/>
          </a:bodyPr>
          <a:lstStyle/>
          <a:p>
            <a:r>
              <a:rPr lang="en-IN" dirty="0"/>
              <a:t>Persons Qualified </a:t>
            </a:r>
            <a:r>
              <a:rPr lang="en-IN" dirty="0" smtClean="0"/>
              <a:t>to be GST Auditor / Relevant Code of Conduct of ICAI</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49</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8" name="Rectangle 7"/>
          <p:cNvSpPr/>
          <p:nvPr/>
        </p:nvSpPr>
        <p:spPr>
          <a:xfrm>
            <a:off x="123373" y="1408333"/>
            <a:ext cx="11945257" cy="5072864"/>
          </a:xfrm>
          <a:prstGeom prst="rect">
            <a:avLst/>
          </a:prstGeom>
        </p:spPr>
        <p:txBody>
          <a:bodyPr wrap="square">
            <a:spAutoFit/>
          </a:bodyPr>
          <a:lstStyle/>
          <a:p>
            <a:pPr marL="342900" indent="-342900" algn="just">
              <a:lnSpc>
                <a:spcPct val="150000"/>
              </a:lnSpc>
              <a:spcBef>
                <a:spcPts val="200"/>
              </a:spcBef>
              <a:spcAft>
                <a:spcPts val="200"/>
              </a:spcAft>
              <a:buFont typeface="Wingdings" panose="05000000000000000000" pitchFamily="2" charset="2"/>
              <a:buChar char="Ø"/>
            </a:pPr>
            <a:r>
              <a:rPr lang="en-IN" sz="1800" b="1" dirty="0"/>
              <a:t>Persons eligible to conduct GST audit u/s 35(5) of the Act</a:t>
            </a:r>
            <a:r>
              <a:rPr lang="en-IN" sz="1800" dirty="0"/>
              <a:t>:</a:t>
            </a:r>
          </a:p>
          <a:p>
            <a:pPr marL="800093" lvl="1" indent="-342900" algn="just">
              <a:lnSpc>
                <a:spcPct val="150000"/>
              </a:lnSpc>
              <a:spcBef>
                <a:spcPts val="200"/>
              </a:spcBef>
              <a:spcAft>
                <a:spcPts val="200"/>
              </a:spcAft>
              <a:buFont typeface="Arial" panose="020B0604020202020204" pitchFamily="34" charset="0"/>
              <a:buChar char="•"/>
            </a:pPr>
            <a:r>
              <a:rPr lang="en-IN" sz="1800" dirty="0"/>
              <a:t>Chartered Accountant</a:t>
            </a:r>
          </a:p>
          <a:p>
            <a:pPr marL="800093" lvl="1" indent="-342900" algn="just">
              <a:lnSpc>
                <a:spcPct val="150000"/>
              </a:lnSpc>
              <a:spcBef>
                <a:spcPts val="200"/>
              </a:spcBef>
              <a:spcAft>
                <a:spcPts val="200"/>
              </a:spcAft>
              <a:buFont typeface="Arial" panose="020B0604020202020204" pitchFamily="34" charset="0"/>
              <a:buChar char="•"/>
            </a:pPr>
            <a:r>
              <a:rPr lang="en-IN" sz="1800" dirty="0"/>
              <a:t>Cost </a:t>
            </a:r>
            <a:r>
              <a:rPr lang="en-IN" sz="1800" dirty="0" smtClean="0"/>
              <a:t>Accountant</a:t>
            </a:r>
          </a:p>
          <a:p>
            <a:pPr marL="342900" indent="-342900" algn="just">
              <a:lnSpc>
                <a:spcPct val="150000"/>
              </a:lnSpc>
              <a:spcBef>
                <a:spcPts val="200"/>
              </a:spcBef>
              <a:spcAft>
                <a:spcPts val="200"/>
              </a:spcAft>
              <a:buFont typeface="Wingdings" panose="05000000000000000000" pitchFamily="2" charset="2"/>
              <a:buChar char="Ø"/>
            </a:pPr>
            <a:r>
              <a:rPr lang="en-IN" sz="1800" b="1" dirty="0"/>
              <a:t>Whether statutory auditors can be appointed as GST auditors ?</a:t>
            </a:r>
          </a:p>
          <a:p>
            <a:pPr marL="800093" lvl="1" indent="-342900" algn="just">
              <a:lnSpc>
                <a:spcPct val="150000"/>
              </a:lnSpc>
              <a:spcBef>
                <a:spcPts val="200"/>
              </a:spcBef>
              <a:spcAft>
                <a:spcPts val="200"/>
              </a:spcAft>
              <a:buFont typeface="Arial" panose="020B0604020202020204" pitchFamily="34" charset="0"/>
              <a:buChar char="•"/>
            </a:pPr>
            <a:r>
              <a:rPr lang="en-IN" sz="1800" dirty="0"/>
              <a:t>Neither a ban under GST legislation nor under CA regulations</a:t>
            </a:r>
          </a:p>
          <a:p>
            <a:pPr marL="800093" lvl="1" indent="-342900" algn="just">
              <a:lnSpc>
                <a:spcPct val="150000"/>
              </a:lnSpc>
              <a:spcBef>
                <a:spcPts val="200"/>
              </a:spcBef>
              <a:spcAft>
                <a:spcPts val="200"/>
              </a:spcAft>
              <a:buFont typeface="Arial" panose="020B0604020202020204" pitchFamily="34" charset="0"/>
              <a:buChar char="•"/>
            </a:pPr>
            <a:r>
              <a:rPr lang="en-US" sz="1800" dirty="0"/>
              <a:t>Whether restrictions for appointment of statutory auditor where fee for other services is more than the statutory audit fee is applicable to GST auditors (Chapter IX of ICAI Guidelines) ?</a:t>
            </a:r>
            <a:endParaRPr lang="en-IN" sz="1800" dirty="0"/>
          </a:p>
          <a:p>
            <a:pPr marL="342900" indent="-342900" algn="just">
              <a:lnSpc>
                <a:spcPct val="150000"/>
              </a:lnSpc>
              <a:spcBef>
                <a:spcPts val="200"/>
              </a:spcBef>
              <a:spcAft>
                <a:spcPts val="200"/>
              </a:spcAft>
              <a:buFont typeface="Wingdings" panose="05000000000000000000" pitchFamily="2" charset="2"/>
              <a:buChar char="Ø"/>
            </a:pPr>
            <a:r>
              <a:rPr lang="en-IN" sz="1800" b="1" dirty="0"/>
              <a:t>Whether </a:t>
            </a:r>
            <a:r>
              <a:rPr lang="en-IN" sz="1800" b="1" dirty="0" err="1"/>
              <a:t>auditee</a:t>
            </a:r>
            <a:r>
              <a:rPr lang="en-IN" sz="1800" b="1" dirty="0"/>
              <a:t> can appoint joint auditors to conduct GST audit ?</a:t>
            </a:r>
          </a:p>
          <a:p>
            <a:pPr marL="800093" lvl="1" indent="-342900" algn="just">
              <a:lnSpc>
                <a:spcPct val="150000"/>
              </a:lnSpc>
              <a:spcBef>
                <a:spcPts val="200"/>
              </a:spcBef>
              <a:spcAft>
                <a:spcPts val="200"/>
              </a:spcAft>
              <a:buFont typeface="Arial" panose="020B0604020202020204" pitchFamily="34" charset="0"/>
              <a:buChar char="•"/>
            </a:pPr>
            <a:r>
              <a:rPr lang="en-IN" sz="1800" dirty="0"/>
              <a:t>Neither a ban in GST legislation nor under CA regulations</a:t>
            </a:r>
          </a:p>
          <a:p>
            <a:pPr marL="800093" lvl="1" indent="-342900" algn="just">
              <a:lnSpc>
                <a:spcPct val="150000"/>
              </a:lnSpc>
              <a:spcBef>
                <a:spcPts val="200"/>
              </a:spcBef>
              <a:spcAft>
                <a:spcPts val="200"/>
              </a:spcAft>
              <a:buFont typeface="Arial" panose="020B0604020202020204" pitchFamily="34" charset="0"/>
              <a:buChar char="•"/>
            </a:pPr>
            <a:r>
              <a:rPr lang="en-IN" sz="1800" dirty="0"/>
              <a:t>Joint auditors will have to sign the audit report </a:t>
            </a:r>
          </a:p>
          <a:p>
            <a:pPr marL="800093" lvl="1" indent="-342900" algn="just">
              <a:lnSpc>
                <a:spcPct val="150000"/>
              </a:lnSpc>
              <a:spcBef>
                <a:spcPts val="200"/>
              </a:spcBef>
              <a:spcAft>
                <a:spcPts val="200"/>
              </a:spcAft>
              <a:buFont typeface="Arial" panose="020B0604020202020204" pitchFamily="34" charset="0"/>
              <a:buChar char="•"/>
            </a:pPr>
            <a:r>
              <a:rPr lang="en-IN" sz="1800" dirty="0"/>
              <a:t>If the auditors have different opinion, they should issue separate audit report [Refer SA 299</a:t>
            </a:r>
            <a:r>
              <a:rPr lang="en-IN" sz="1800" dirty="0" smtClean="0"/>
              <a:t>]</a:t>
            </a:r>
            <a:endParaRPr lang="en-IN" sz="1800" b="1" dirty="0"/>
          </a:p>
        </p:txBody>
      </p:sp>
    </p:spTree>
    <p:extLst>
      <p:ext uri="{BB962C8B-B14F-4D97-AF65-F5344CB8AC3E}">
        <p14:creationId xmlns:p14="http://schemas.microsoft.com/office/powerpoint/2010/main" val="15127734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790" y="274636"/>
            <a:ext cx="8230313" cy="715965"/>
          </a:xfrm>
        </p:spPr>
        <p:txBody>
          <a:bodyPr>
            <a:normAutofit/>
          </a:bodyPr>
          <a:lstStyle/>
          <a:p>
            <a:r>
              <a:rPr lang="en-US" dirty="0" smtClean="0"/>
              <a:t>Audits under GST Legislation</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dirty="0"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5</a:t>
            </a:fld>
            <a:endParaRPr lang="en-US" dirty="0"/>
          </a:p>
        </p:txBody>
      </p:sp>
      <p:sp>
        <p:nvSpPr>
          <p:cNvPr id="7" name="TextBox 6"/>
          <p:cNvSpPr txBox="1"/>
          <p:nvPr/>
        </p:nvSpPr>
        <p:spPr>
          <a:xfrm>
            <a:off x="172774" y="1358152"/>
            <a:ext cx="11620297" cy="5016758"/>
          </a:xfrm>
          <a:prstGeom prst="rect">
            <a:avLst/>
          </a:prstGeom>
          <a:noFill/>
        </p:spPr>
        <p:txBody>
          <a:bodyPr wrap="square" rtlCol="0">
            <a:spAutoFit/>
          </a:bodyPr>
          <a:lstStyle/>
          <a:p>
            <a:pPr marL="342900" indent="-342900" algn="just">
              <a:lnSpc>
                <a:spcPct val="150000"/>
              </a:lnSpc>
              <a:spcBef>
                <a:spcPts val="600"/>
              </a:spcBef>
              <a:spcAft>
                <a:spcPts val="900"/>
              </a:spcAft>
              <a:buFont typeface="Wingdings" panose="05000000000000000000" pitchFamily="2" charset="2"/>
              <a:buChar char="Ø"/>
              <a:tabLst>
                <a:tab pos="363538" algn="l"/>
              </a:tabLst>
            </a:pPr>
            <a:r>
              <a:rPr lang="en-IN" sz="1800" dirty="0" smtClean="0"/>
              <a:t>Departmental Audit U/s 65 of the Central Goods and Services Tax Act (“the Act”) – to be carried out by </a:t>
            </a:r>
            <a:r>
              <a:rPr lang="en-IN" sz="1800" dirty="0"/>
              <a:t>tax </a:t>
            </a:r>
            <a:r>
              <a:rPr lang="en-IN" sz="1800" dirty="0" smtClean="0"/>
              <a:t>authorities</a:t>
            </a:r>
            <a:endParaRPr lang="en-IN" sz="1800" dirty="0"/>
          </a:p>
          <a:p>
            <a:pPr marL="342900" indent="-342900" algn="just">
              <a:lnSpc>
                <a:spcPct val="150000"/>
              </a:lnSpc>
              <a:spcBef>
                <a:spcPts val="600"/>
              </a:spcBef>
              <a:spcAft>
                <a:spcPts val="900"/>
              </a:spcAft>
              <a:buFont typeface="Wingdings" panose="05000000000000000000" pitchFamily="2" charset="2"/>
              <a:buChar char="Ø"/>
              <a:tabLst>
                <a:tab pos="363538" algn="l"/>
              </a:tabLst>
            </a:pPr>
            <a:r>
              <a:rPr lang="en-IN" sz="1800" dirty="0"/>
              <a:t>Special </a:t>
            </a:r>
            <a:r>
              <a:rPr lang="en-IN" sz="1800" dirty="0" smtClean="0"/>
              <a:t>audit U/s 66 of the Act – </a:t>
            </a:r>
            <a:r>
              <a:rPr lang="en-IN" sz="1800" dirty="0"/>
              <a:t>to </a:t>
            </a:r>
            <a:r>
              <a:rPr lang="en-IN" sz="1800" dirty="0" smtClean="0"/>
              <a:t>be carried out by Chartered Accountant / Cost Accountant nominated by tax authorities and audit to be conducted under instructions of </a:t>
            </a:r>
            <a:r>
              <a:rPr lang="en-IN" sz="1800" dirty="0"/>
              <a:t>t</a:t>
            </a:r>
            <a:r>
              <a:rPr lang="en-IN" sz="1800" dirty="0" smtClean="0"/>
              <a:t>ax authorities</a:t>
            </a:r>
          </a:p>
          <a:p>
            <a:pPr marL="342900" indent="-342900" algn="just">
              <a:lnSpc>
                <a:spcPct val="150000"/>
              </a:lnSpc>
              <a:spcBef>
                <a:spcPts val="600"/>
              </a:spcBef>
              <a:spcAft>
                <a:spcPts val="900"/>
              </a:spcAft>
              <a:buFont typeface="Wingdings" panose="05000000000000000000" pitchFamily="2" charset="2"/>
              <a:buChar char="Ø"/>
              <a:tabLst>
                <a:tab pos="363538" algn="l"/>
              </a:tabLst>
            </a:pPr>
            <a:r>
              <a:rPr lang="en-IN" sz="1800" dirty="0" smtClean="0"/>
              <a:t>Mandatory audit U/s 35(5) of the Act – </a:t>
            </a:r>
            <a:r>
              <a:rPr lang="en-IN" sz="1800" dirty="0"/>
              <a:t>to </a:t>
            </a:r>
            <a:r>
              <a:rPr lang="en-IN" sz="1800" dirty="0" smtClean="0"/>
              <a:t>be carried out by a </a:t>
            </a:r>
            <a:r>
              <a:rPr lang="en-IN" sz="1800" dirty="0"/>
              <a:t>C</a:t>
            </a:r>
            <a:r>
              <a:rPr lang="en-IN" sz="1800" dirty="0" smtClean="0"/>
              <a:t>hartered Accountant / Cost Accountant appointed by auditee having turnover above prescribed limit</a:t>
            </a:r>
          </a:p>
          <a:p>
            <a:pPr marL="342900" indent="-342900" algn="just">
              <a:lnSpc>
                <a:spcPct val="150000"/>
              </a:lnSpc>
              <a:spcBef>
                <a:spcPts val="600"/>
              </a:spcBef>
              <a:spcAft>
                <a:spcPts val="900"/>
              </a:spcAft>
              <a:buFont typeface="Wingdings" panose="05000000000000000000" pitchFamily="2" charset="2"/>
              <a:buChar char="Ø"/>
              <a:tabLst>
                <a:tab pos="363538" algn="l"/>
              </a:tabLst>
            </a:pPr>
            <a:r>
              <a:rPr lang="en-US" sz="1800" dirty="0" smtClean="0"/>
              <a:t>Whether audit done U/s 35(5) precludes the tax authorities to conduct the departmental audit U/s 65 or to order Special audit U/s 66 of the Act?</a:t>
            </a:r>
            <a:endParaRPr lang="en-IN" sz="1800" dirty="0" smtClean="0"/>
          </a:p>
          <a:p>
            <a:pPr marL="342900" indent="-342900" algn="just">
              <a:lnSpc>
                <a:spcPct val="150000"/>
              </a:lnSpc>
              <a:spcBef>
                <a:spcPts val="600"/>
              </a:spcBef>
              <a:spcAft>
                <a:spcPts val="900"/>
              </a:spcAft>
              <a:buFont typeface="Wingdings" panose="05000000000000000000" pitchFamily="2" charset="2"/>
              <a:buChar char="Ø"/>
              <a:tabLst>
                <a:tab pos="363538" algn="l"/>
              </a:tabLst>
            </a:pPr>
            <a:r>
              <a:rPr lang="en-IN" sz="1800" dirty="0" smtClean="0"/>
              <a:t>Whether extended period of limitation can apply in case where accounts are audited under Section 35(5) of the Act?</a:t>
            </a:r>
          </a:p>
        </p:txBody>
      </p:sp>
      <p:sp>
        <p:nvSpPr>
          <p:cNvPr id="8"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334449032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50</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8" name="Rectangle 7"/>
          <p:cNvSpPr/>
          <p:nvPr/>
        </p:nvSpPr>
        <p:spPr>
          <a:xfrm>
            <a:off x="123373" y="1408333"/>
            <a:ext cx="11945257" cy="4986365"/>
          </a:xfrm>
          <a:prstGeom prst="rect">
            <a:avLst/>
          </a:prstGeom>
        </p:spPr>
        <p:txBody>
          <a:bodyPr wrap="square">
            <a:spAutoFit/>
          </a:bodyPr>
          <a:lstStyle/>
          <a:p>
            <a:pPr marL="342900" indent="-342900" algn="just">
              <a:lnSpc>
                <a:spcPct val="150000"/>
              </a:lnSpc>
              <a:spcBef>
                <a:spcPts val="1200"/>
              </a:spcBef>
              <a:spcAft>
                <a:spcPts val="600"/>
              </a:spcAft>
              <a:buFont typeface="Wingdings" panose="05000000000000000000" pitchFamily="2" charset="2"/>
              <a:buChar char="Ø"/>
            </a:pPr>
            <a:r>
              <a:rPr lang="en-IN" sz="1800" b="1" dirty="0" smtClean="0"/>
              <a:t>Whether auditee has to appoint different auditors for his different registration or he can appoint single auditor for all its registrations ?</a:t>
            </a:r>
          </a:p>
          <a:p>
            <a:pPr marL="800093" lvl="1" indent="-342900" algn="just">
              <a:lnSpc>
                <a:spcPct val="150000"/>
              </a:lnSpc>
              <a:spcBef>
                <a:spcPts val="1200"/>
              </a:spcBef>
              <a:spcAft>
                <a:spcPts val="600"/>
              </a:spcAft>
              <a:buFont typeface="Arial" panose="020B0604020202020204" pitchFamily="34" charset="0"/>
              <a:buChar char="•"/>
            </a:pPr>
            <a:r>
              <a:rPr lang="en-IN" sz="1800" dirty="0" smtClean="0"/>
              <a:t>It is at the discretion of the auditee </a:t>
            </a:r>
            <a:endParaRPr lang="en-US" sz="1800" b="1" dirty="0" smtClean="0"/>
          </a:p>
          <a:p>
            <a:pPr marL="342900" indent="-342900" algn="just">
              <a:lnSpc>
                <a:spcPct val="150000"/>
              </a:lnSpc>
              <a:spcBef>
                <a:spcPts val="1200"/>
              </a:spcBef>
              <a:spcAft>
                <a:spcPts val="600"/>
              </a:spcAft>
              <a:buFont typeface="Wingdings" panose="05000000000000000000" pitchFamily="2" charset="2"/>
              <a:buChar char="Ø"/>
            </a:pPr>
            <a:r>
              <a:rPr lang="en-US" sz="1800" b="1" dirty="0" smtClean="0"/>
              <a:t>Whether internal auditors can be appointed as GST auditor?</a:t>
            </a:r>
          </a:p>
          <a:p>
            <a:pPr marL="800093" lvl="1" indent="-342900" algn="just">
              <a:lnSpc>
                <a:spcPct val="150000"/>
              </a:lnSpc>
              <a:spcBef>
                <a:spcPts val="1200"/>
              </a:spcBef>
              <a:spcAft>
                <a:spcPts val="600"/>
              </a:spcAft>
              <a:buFont typeface="Arial" panose="020B0604020202020204" pitchFamily="34" charset="0"/>
              <a:buChar char="•"/>
            </a:pPr>
            <a:r>
              <a:rPr lang="en-US" sz="1800" b="1" dirty="0"/>
              <a:t>Internal auditor </a:t>
            </a:r>
            <a:r>
              <a:rPr lang="en-US" sz="1800" dirty="0"/>
              <a:t>of an auditee cannot be appointed as his tax auditor </a:t>
            </a:r>
            <a:r>
              <a:rPr lang="en-US" sz="1800" dirty="0" smtClean="0"/>
              <a:t>(378</a:t>
            </a:r>
            <a:r>
              <a:rPr lang="en-US" sz="1800" baseline="30000" dirty="0" smtClean="0"/>
              <a:t>th</a:t>
            </a:r>
            <a:r>
              <a:rPr lang="en-US" sz="1800" dirty="0" smtClean="0"/>
              <a:t> ICAI Council resolution during meeting held on 26</a:t>
            </a:r>
            <a:r>
              <a:rPr lang="en-US" sz="1800" baseline="30000" dirty="0" smtClean="0"/>
              <a:t>th</a:t>
            </a:r>
            <a:r>
              <a:rPr lang="en-US" sz="1800" dirty="0" smtClean="0"/>
              <a:t> and 27</a:t>
            </a:r>
            <a:r>
              <a:rPr lang="en-US" sz="1800" baseline="30000" dirty="0" smtClean="0"/>
              <a:t>th</a:t>
            </a:r>
            <a:r>
              <a:rPr lang="en-US" sz="1800" dirty="0" smtClean="0"/>
              <a:t> September)</a:t>
            </a:r>
          </a:p>
          <a:p>
            <a:pPr marL="342900" lvl="1" indent="-342900" algn="just">
              <a:lnSpc>
                <a:spcPct val="150000"/>
              </a:lnSpc>
              <a:spcBef>
                <a:spcPts val="1200"/>
              </a:spcBef>
              <a:spcAft>
                <a:spcPts val="600"/>
              </a:spcAft>
              <a:buFont typeface="Wingdings" panose="05000000000000000000" pitchFamily="2" charset="2"/>
              <a:buChar char="Ø"/>
            </a:pPr>
            <a:r>
              <a:rPr lang="en-US" dirty="0"/>
              <a:t>A chartered accountant who is </a:t>
            </a:r>
            <a:r>
              <a:rPr lang="en-US" b="1" dirty="0"/>
              <a:t>responsible for writing or the maintenance of books of account </a:t>
            </a:r>
            <a:r>
              <a:rPr lang="en-US" dirty="0"/>
              <a:t>of the auditee should not audit such auditee (Clause (4) of Part I of the Second Schedule to the Act).</a:t>
            </a:r>
            <a:endParaRPr lang="en-US" sz="1800" dirty="0" smtClean="0"/>
          </a:p>
          <a:p>
            <a:pPr marL="339725" lvl="1" indent="-285750" algn="just">
              <a:lnSpc>
                <a:spcPct val="150000"/>
              </a:lnSpc>
              <a:spcBef>
                <a:spcPts val="1200"/>
              </a:spcBef>
              <a:spcAft>
                <a:spcPts val="600"/>
              </a:spcAft>
              <a:buFont typeface="Wingdings" panose="05000000000000000000" pitchFamily="2" charset="2"/>
              <a:buChar char="Ø"/>
            </a:pPr>
            <a:r>
              <a:rPr lang="en-US" sz="1800" b="1" dirty="0"/>
              <a:t>Whether registration as GST Practitioner U/s. 48 is mandatory to Act as GST Auditor?</a:t>
            </a:r>
            <a:endParaRPr lang="en-US" sz="1800" dirty="0" smtClean="0">
              <a:solidFill>
                <a:srgbClr val="FF0000"/>
              </a:solidFill>
            </a:endParaRPr>
          </a:p>
        </p:txBody>
      </p:sp>
      <p:sp>
        <p:nvSpPr>
          <p:cNvPr id="9" name="Title 1"/>
          <p:cNvSpPr>
            <a:spLocks noGrp="1"/>
          </p:cNvSpPr>
          <p:nvPr>
            <p:ph type="title"/>
          </p:nvPr>
        </p:nvSpPr>
        <p:spPr>
          <a:xfrm>
            <a:off x="338650" y="261189"/>
            <a:ext cx="9813879" cy="715965"/>
          </a:xfrm>
        </p:spPr>
        <p:txBody>
          <a:bodyPr>
            <a:normAutofit fontScale="90000"/>
          </a:bodyPr>
          <a:lstStyle/>
          <a:p>
            <a:r>
              <a:rPr lang="en-IN" dirty="0"/>
              <a:t>Persons Qualified </a:t>
            </a:r>
            <a:r>
              <a:rPr lang="en-IN" dirty="0" smtClean="0"/>
              <a:t>to be GST Auditor / Relevant Code of Conduct of ICAI</a:t>
            </a:r>
            <a:endParaRPr lang="en-US" dirty="0"/>
          </a:p>
        </p:txBody>
      </p:sp>
    </p:spTree>
    <p:extLst>
      <p:ext uri="{BB962C8B-B14F-4D97-AF65-F5344CB8AC3E}">
        <p14:creationId xmlns:p14="http://schemas.microsoft.com/office/powerpoint/2010/main" val="11505700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51</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8" name="Rectangle 7"/>
          <p:cNvSpPr/>
          <p:nvPr/>
        </p:nvSpPr>
        <p:spPr>
          <a:xfrm>
            <a:off x="143302" y="1509020"/>
            <a:ext cx="11575144" cy="4549643"/>
          </a:xfrm>
          <a:prstGeom prst="rect">
            <a:avLst/>
          </a:prstGeom>
        </p:spPr>
        <p:txBody>
          <a:bodyPr wrap="square">
            <a:spAutoFit/>
          </a:bodyPr>
          <a:lstStyle/>
          <a:p>
            <a:pPr marL="800093" lvl="1" indent="-342900" algn="just">
              <a:lnSpc>
                <a:spcPct val="150000"/>
              </a:lnSpc>
              <a:spcBef>
                <a:spcPts val="600"/>
              </a:spcBef>
              <a:spcAft>
                <a:spcPts val="600"/>
              </a:spcAft>
              <a:buFont typeface="Wingdings" panose="05000000000000000000" pitchFamily="2" charset="2"/>
              <a:buChar char="Ø"/>
            </a:pPr>
            <a:r>
              <a:rPr lang="en-IN" sz="1800" dirty="0" smtClean="0"/>
              <a:t>Member </a:t>
            </a:r>
            <a:r>
              <a:rPr lang="en-IN" sz="1800" dirty="0"/>
              <a:t>in a </a:t>
            </a:r>
            <a:r>
              <a:rPr lang="en-IN" sz="1800" b="1" dirty="0"/>
              <a:t>part time practice </a:t>
            </a:r>
            <a:r>
              <a:rPr lang="en-IN" sz="1800" dirty="0"/>
              <a:t>is not entitled to perform attestation function (242</a:t>
            </a:r>
            <a:r>
              <a:rPr lang="en-IN" sz="1800" baseline="30000" dirty="0"/>
              <a:t>nd</a:t>
            </a:r>
            <a:r>
              <a:rPr lang="en-IN" sz="1800" dirty="0"/>
              <a:t> Council meeting resolution</a:t>
            </a:r>
            <a:r>
              <a:rPr lang="en-IN" sz="1800" dirty="0" smtClean="0"/>
              <a:t>)</a:t>
            </a:r>
          </a:p>
          <a:p>
            <a:pPr marL="1257289" lvl="2" indent="-342900" algn="just">
              <a:lnSpc>
                <a:spcPct val="150000"/>
              </a:lnSpc>
              <a:spcBef>
                <a:spcPts val="600"/>
              </a:spcBef>
              <a:spcAft>
                <a:spcPts val="600"/>
              </a:spcAft>
              <a:buFont typeface="Arial" panose="020B0604020202020204" pitchFamily="34" charset="0"/>
              <a:buChar char="•"/>
            </a:pPr>
            <a:r>
              <a:rPr lang="en-IN" sz="1800" dirty="0" smtClean="0"/>
              <a:t>An employee of a CA firm can have COP but is not eligible to perform attestation function</a:t>
            </a:r>
          </a:p>
          <a:p>
            <a:pPr marL="1257289" lvl="2" indent="-342900" algn="just">
              <a:lnSpc>
                <a:spcPct val="150000"/>
              </a:lnSpc>
              <a:spcBef>
                <a:spcPts val="600"/>
              </a:spcBef>
              <a:spcAft>
                <a:spcPts val="600"/>
              </a:spcAft>
              <a:buFont typeface="Arial" panose="020B0604020202020204" pitchFamily="34" charset="0"/>
              <a:buChar char="•"/>
            </a:pPr>
            <a:r>
              <a:rPr lang="en-IN" sz="1800" dirty="0" smtClean="0"/>
              <a:t>Only proprietor or partner of CA firm can perform attestation function </a:t>
            </a:r>
          </a:p>
          <a:p>
            <a:pPr marL="800093" lvl="1" indent="-342900" algn="just">
              <a:lnSpc>
                <a:spcPct val="150000"/>
              </a:lnSpc>
              <a:spcBef>
                <a:spcPts val="600"/>
              </a:spcBef>
              <a:spcAft>
                <a:spcPts val="600"/>
              </a:spcAft>
              <a:buFont typeface="Wingdings" panose="05000000000000000000" pitchFamily="2" charset="2"/>
              <a:buChar char="Ø"/>
            </a:pPr>
            <a:r>
              <a:rPr lang="en-US" sz="1800" dirty="0" smtClean="0"/>
              <a:t>A </a:t>
            </a:r>
            <a:r>
              <a:rPr lang="en-US" sz="1800" dirty="0"/>
              <a:t>chartered accountant having </a:t>
            </a:r>
            <a:r>
              <a:rPr lang="en-US" sz="1800" b="1" dirty="0"/>
              <a:t>substantial interest</a:t>
            </a:r>
            <a:r>
              <a:rPr lang="en-US" sz="1800" dirty="0"/>
              <a:t> </a:t>
            </a:r>
            <a:r>
              <a:rPr lang="en-US" sz="1800" dirty="0" smtClean="0"/>
              <a:t>in </a:t>
            </a:r>
            <a:r>
              <a:rPr lang="en-US" sz="1800" dirty="0"/>
              <a:t>the </a:t>
            </a:r>
            <a:r>
              <a:rPr lang="en-US" sz="1800" dirty="0" smtClean="0"/>
              <a:t>auditee </a:t>
            </a:r>
            <a:r>
              <a:rPr lang="en-US" sz="1800" dirty="0"/>
              <a:t>cannot take up the </a:t>
            </a:r>
            <a:r>
              <a:rPr lang="en-US" sz="1800" dirty="0" smtClean="0"/>
              <a:t>audit (</a:t>
            </a:r>
            <a:r>
              <a:rPr lang="en-US" sz="1800" dirty="0"/>
              <a:t>Clause 4 of Part I of the Second Schedule the Chartered Accountants Act, 1949</a:t>
            </a:r>
            <a:r>
              <a:rPr lang="en-US" sz="1800" dirty="0" smtClean="0"/>
              <a:t>)</a:t>
            </a:r>
          </a:p>
          <a:p>
            <a:pPr marL="1257289" lvl="2" indent="-342900" algn="just">
              <a:lnSpc>
                <a:spcPct val="150000"/>
              </a:lnSpc>
              <a:spcBef>
                <a:spcPts val="600"/>
              </a:spcBef>
              <a:spcAft>
                <a:spcPts val="600"/>
              </a:spcAft>
              <a:buFont typeface="Arial" panose="020B0604020202020204" pitchFamily="34" charset="0"/>
              <a:buChar char="•"/>
            </a:pPr>
            <a:r>
              <a:rPr lang="en-US" sz="1800" dirty="0" smtClean="0"/>
              <a:t>Refer Appendix 9 of CA Regulations 1988 for the meaning of term ‘Substantial interest’</a:t>
            </a:r>
            <a:endParaRPr lang="en-IN" sz="1800" dirty="0"/>
          </a:p>
          <a:p>
            <a:pPr marL="800093" lvl="1" indent="-342900" algn="just">
              <a:lnSpc>
                <a:spcPct val="150000"/>
              </a:lnSpc>
              <a:spcBef>
                <a:spcPts val="600"/>
              </a:spcBef>
              <a:spcAft>
                <a:spcPts val="600"/>
              </a:spcAft>
              <a:buFont typeface="Wingdings" panose="05000000000000000000" pitchFamily="2" charset="2"/>
              <a:buChar char="Ø"/>
            </a:pPr>
            <a:r>
              <a:rPr lang="en-US" sz="1800" dirty="0"/>
              <a:t>A chartered accountant should not accept the GST audit of a person to whom he is </a:t>
            </a:r>
            <a:r>
              <a:rPr lang="en-US" sz="1800" b="1" dirty="0"/>
              <a:t>indebted for more than Rs. 10,000</a:t>
            </a:r>
            <a:r>
              <a:rPr lang="en-US" sz="1800" b="1" dirty="0" smtClean="0"/>
              <a:t>/- </a:t>
            </a:r>
            <a:r>
              <a:rPr lang="en-US" sz="1800" dirty="0"/>
              <a:t>(Chapter X of ICAI Guidelines</a:t>
            </a:r>
            <a:r>
              <a:rPr lang="en-US" sz="1800" dirty="0" smtClean="0"/>
              <a:t>)</a:t>
            </a:r>
          </a:p>
        </p:txBody>
      </p:sp>
      <p:sp>
        <p:nvSpPr>
          <p:cNvPr id="9" name="Title 1"/>
          <p:cNvSpPr>
            <a:spLocks noGrp="1"/>
          </p:cNvSpPr>
          <p:nvPr>
            <p:ph type="title"/>
          </p:nvPr>
        </p:nvSpPr>
        <p:spPr>
          <a:xfrm>
            <a:off x="338650" y="261189"/>
            <a:ext cx="9813879" cy="715965"/>
          </a:xfrm>
        </p:spPr>
        <p:txBody>
          <a:bodyPr>
            <a:normAutofit fontScale="90000"/>
          </a:bodyPr>
          <a:lstStyle/>
          <a:p>
            <a:r>
              <a:rPr lang="en-IN" dirty="0"/>
              <a:t>Persons Qualified </a:t>
            </a:r>
            <a:r>
              <a:rPr lang="en-IN" dirty="0" smtClean="0"/>
              <a:t>to be GST Auditor / Relevant Code of Conduct of ICAI</a:t>
            </a:r>
            <a:endParaRPr lang="en-US" dirty="0"/>
          </a:p>
        </p:txBody>
      </p:sp>
    </p:spTree>
    <p:extLst>
      <p:ext uri="{BB962C8B-B14F-4D97-AF65-F5344CB8AC3E}">
        <p14:creationId xmlns:p14="http://schemas.microsoft.com/office/powerpoint/2010/main" val="173943061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52</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8" name="Rectangle 7"/>
          <p:cNvSpPr/>
          <p:nvPr/>
        </p:nvSpPr>
        <p:spPr>
          <a:xfrm>
            <a:off x="-1" y="1337097"/>
            <a:ext cx="11945257" cy="4863832"/>
          </a:xfrm>
          <a:prstGeom prst="rect">
            <a:avLst/>
          </a:prstGeom>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Ø"/>
            </a:pPr>
            <a:r>
              <a:rPr lang="en-US" sz="1800" dirty="0" smtClean="0"/>
              <a:t>Whether limit on number of tax audits (60 per individuals as prescribed in 331</a:t>
            </a:r>
            <a:r>
              <a:rPr lang="en-US" sz="1800" baseline="30000" dirty="0" smtClean="0"/>
              <a:t>st</a:t>
            </a:r>
            <a:r>
              <a:rPr lang="en-US" sz="1800" dirty="0" smtClean="0"/>
              <a:t> Council Meeting held in February 2014) applies to GST Audit?</a:t>
            </a:r>
          </a:p>
          <a:p>
            <a:pPr marL="342900" indent="-342900" algn="just">
              <a:lnSpc>
                <a:spcPct val="150000"/>
              </a:lnSpc>
              <a:spcBef>
                <a:spcPts val="600"/>
              </a:spcBef>
              <a:spcAft>
                <a:spcPts val="600"/>
              </a:spcAft>
              <a:buFont typeface="Wingdings" panose="05000000000000000000" pitchFamily="2" charset="2"/>
              <a:buChar char="Ø"/>
            </a:pPr>
            <a:r>
              <a:rPr lang="en-US" sz="1800" dirty="0" smtClean="0"/>
              <a:t>A chartered accountant cannot charge professional fees based on a percentage of profit or which are contingent upon the finding or the result of the professional employment. (Clause 10 of part I of the First Schedule to the CA Act, 1949).</a:t>
            </a:r>
          </a:p>
          <a:p>
            <a:pPr marL="342900" indent="-342900" algn="just">
              <a:lnSpc>
                <a:spcPct val="150000"/>
              </a:lnSpc>
              <a:spcBef>
                <a:spcPts val="600"/>
              </a:spcBef>
              <a:spcAft>
                <a:spcPts val="600"/>
              </a:spcAft>
              <a:buFont typeface="Wingdings" panose="05000000000000000000" pitchFamily="2" charset="2"/>
              <a:buChar char="Ø"/>
            </a:pPr>
            <a:r>
              <a:rPr lang="en-US" sz="1800" dirty="0" smtClean="0"/>
              <a:t>Communication with the previous auditor is necessary </a:t>
            </a:r>
            <a:r>
              <a:rPr lang="en-US" dirty="0" smtClean="0"/>
              <a:t>in terms of Clause (8), Part – I of the First Schedule to the Chartered Accountants Act, 1949.</a:t>
            </a:r>
          </a:p>
          <a:p>
            <a:pPr marL="342900" indent="-342900" algn="just">
              <a:lnSpc>
                <a:spcPct val="150000"/>
              </a:lnSpc>
              <a:spcBef>
                <a:spcPts val="600"/>
              </a:spcBef>
              <a:spcAft>
                <a:spcPts val="600"/>
              </a:spcAft>
              <a:buFont typeface="Wingdings" panose="05000000000000000000" pitchFamily="2" charset="2"/>
              <a:buChar char="Ø"/>
            </a:pPr>
            <a:r>
              <a:rPr lang="en-US" dirty="0" smtClean="0"/>
              <a:t>Whether is it necessary to communicate with earlier VAT auditor (wherever applicable) for </a:t>
            </a:r>
            <a:r>
              <a:rPr lang="en-US" dirty="0"/>
              <a:t>accepting audit for F.Y. </a:t>
            </a:r>
            <a:r>
              <a:rPr lang="en-US" dirty="0" smtClean="0"/>
              <a:t>2017-18?</a:t>
            </a:r>
          </a:p>
          <a:p>
            <a:pPr marL="800093" lvl="1" indent="-342900" algn="just">
              <a:lnSpc>
                <a:spcPct val="150000"/>
              </a:lnSpc>
              <a:spcBef>
                <a:spcPts val="600"/>
              </a:spcBef>
              <a:spcAft>
                <a:spcPts val="600"/>
              </a:spcAft>
              <a:buFont typeface="Arial" panose="020B0604020202020204" pitchFamily="34" charset="0"/>
              <a:buChar char="•"/>
            </a:pPr>
            <a:r>
              <a:rPr lang="en-US" dirty="0" smtClean="0"/>
              <a:t>Since both these audits are under different statutes, this may not be necessary </a:t>
            </a:r>
          </a:p>
        </p:txBody>
      </p:sp>
      <p:sp>
        <p:nvSpPr>
          <p:cNvPr id="9" name="Title 1"/>
          <p:cNvSpPr>
            <a:spLocks noGrp="1"/>
          </p:cNvSpPr>
          <p:nvPr>
            <p:ph type="title"/>
          </p:nvPr>
        </p:nvSpPr>
        <p:spPr>
          <a:xfrm>
            <a:off x="338650" y="234295"/>
            <a:ext cx="9813879" cy="715965"/>
          </a:xfrm>
        </p:spPr>
        <p:txBody>
          <a:bodyPr>
            <a:normAutofit fontScale="90000"/>
          </a:bodyPr>
          <a:lstStyle/>
          <a:p>
            <a:r>
              <a:rPr lang="en-IN" dirty="0"/>
              <a:t>Persons Qualified </a:t>
            </a:r>
            <a:r>
              <a:rPr lang="en-IN" dirty="0" smtClean="0"/>
              <a:t>to be GST Auditor / Relevant Code of Conduct of ICAI</a:t>
            </a:r>
            <a:endParaRPr lang="en-US" dirty="0"/>
          </a:p>
        </p:txBody>
      </p:sp>
    </p:spTree>
    <p:extLst>
      <p:ext uri="{BB962C8B-B14F-4D97-AF65-F5344CB8AC3E}">
        <p14:creationId xmlns:p14="http://schemas.microsoft.com/office/powerpoint/2010/main" val="380848260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CA Naresh Sheth</a:t>
            </a:r>
            <a:endParaRPr lang="en-US" dirty="0"/>
          </a:p>
        </p:txBody>
      </p:sp>
      <p:sp>
        <p:nvSpPr>
          <p:cNvPr id="4" name="Slide Number Placeholder 3"/>
          <p:cNvSpPr>
            <a:spLocks noGrp="1"/>
          </p:cNvSpPr>
          <p:nvPr>
            <p:ph type="sldNum" sz="quarter" idx="12"/>
          </p:nvPr>
        </p:nvSpPr>
        <p:spPr>
          <a:xfrm>
            <a:off x="8737605" y="6356359"/>
            <a:ext cx="2920996" cy="365123"/>
          </a:xfrm>
        </p:spPr>
        <p:txBody>
          <a:bodyPr/>
          <a:lstStyle/>
          <a:p>
            <a:fld id="{4C8C3E51-1EAE-4164-AD04-4563D0520E64}" type="slidenum">
              <a:rPr lang="en-US" smtClean="0"/>
              <a:pPr/>
              <a:t>53</a:t>
            </a:fld>
            <a:endParaRPr lang="en-US" dirty="0"/>
          </a:p>
        </p:txBody>
      </p:sp>
      <p:sp>
        <p:nvSpPr>
          <p:cNvPr id="5" name="Title 4"/>
          <p:cNvSpPr>
            <a:spLocks noGrp="1"/>
          </p:cNvSpPr>
          <p:nvPr>
            <p:ph type="title"/>
          </p:nvPr>
        </p:nvSpPr>
        <p:spPr/>
        <p:txBody>
          <a:bodyPr/>
          <a:lstStyle/>
          <a:p>
            <a:r>
              <a:rPr lang="en-IN" dirty="0" smtClean="0"/>
              <a:t>Concerns in Audit Report</a:t>
            </a:r>
            <a:br>
              <a:rPr lang="en-IN" dirty="0" smtClean="0"/>
            </a:br>
            <a:r>
              <a:rPr lang="en-IN" dirty="0" smtClean="0"/>
              <a:t>(GSTR 9C)</a:t>
            </a:r>
            <a:endParaRPr lang="en-IN"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389575562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8751049" y="6353043"/>
            <a:ext cx="2844800" cy="365123"/>
          </a:xfrm>
        </p:spPr>
        <p:txBody>
          <a:bodyPr/>
          <a:lstStyle/>
          <a:p>
            <a:fld id="{4C8C3E51-1EAE-4164-AD04-4563D0520E64}" type="slidenum">
              <a:rPr lang="en-US" smtClean="0"/>
              <a:pPr/>
              <a:t>54</a:t>
            </a:fld>
            <a:endParaRPr lang="en-US" dirty="0"/>
          </a:p>
        </p:txBody>
      </p:sp>
      <p:graphicFrame>
        <p:nvGraphicFramePr>
          <p:cNvPr id="8" name="Table 7"/>
          <p:cNvGraphicFramePr>
            <a:graphicFrameLocks noGrp="1"/>
          </p:cNvGraphicFramePr>
          <p:nvPr>
            <p:extLst/>
          </p:nvPr>
        </p:nvGraphicFramePr>
        <p:xfrm>
          <a:off x="268941" y="1361819"/>
          <a:ext cx="11685493" cy="4892040"/>
        </p:xfrm>
        <a:graphic>
          <a:graphicData uri="http://schemas.openxmlformats.org/drawingml/2006/table">
            <a:tbl>
              <a:tblPr firstRow="1" bandRow="1">
                <a:tableStyleId>{E8B1032C-EA38-4F05-BA0D-38AFFFC7BED3}</a:tableStyleId>
              </a:tblPr>
              <a:tblGrid>
                <a:gridCol w="1321623">
                  <a:extLst>
                    <a:ext uri="{9D8B030D-6E8A-4147-A177-3AD203B41FA5}">
                      <a16:colId xmlns:a16="http://schemas.microsoft.com/office/drawing/2014/main" val="20000"/>
                    </a:ext>
                  </a:extLst>
                </a:gridCol>
                <a:gridCol w="2080483">
                  <a:extLst>
                    <a:ext uri="{9D8B030D-6E8A-4147-A177-3AD203B41FA5}">
                      <a16:colId xmlns:a16="http://schemas.microsoft.com/office/drawing/2014/main" val="20001"/>
                    </a:ext>
                  </a:extLst>
                </a:gridCol>
                <a:gridCol w="8283387">
                  <a:extLst>
                    <a:ext uri="{9D8B030D-6E8A-4147-A177-3AD203B41FA5}">
                      <a16:colId xmlns:a16="http://schemas.microsoft.com/office/drawing/2014/main" val="20002"/>
                    </a:ext>
                  </a:extLst>
                </a:gridCol>
              </a:tblGrid>
              <a:tr h="370840">
                <a:tc>
                  <a:txBody>
                    <a:bodyPr/>
                    <a:lstStyle/>
                    <a:p>
                      <a:pPr algn="ctr">
                        <a:lnSpc>
                          <a:spcPct val="100000"/>
                        </a:lnSpc>
                        <a:spcBef>
                          <a:spcPts val="500"/>
                        </a:spcBef>
                        <a:spcAft>
                          <a:spcPts val="500"/>
                        </a:spcAft>
                      </a:pPr>
                      <a:r>
                        <a:rPr lang="en-IN" dirty="0" smtClean="0"/>
                        <a:t>Relevant Clause</a:t>
                      </a:r>
                      <a:endParaRPr lang="en-IN" dirty="0"/>
                    </a:p>
                  </a:txBody>
                  <a:tcPr/>
                </a:tc>
                <a:tc>
                  <a:txBody>
                    <a:bodyPr/>
                    <a:lstStyle/>
                    <a:p>
                      <a:pPr algn="ctr">
                        <a:lnSpc>
                          <a:spcPct val="100000"/>
                        </a:lnSpc>
                        <a:spcBef>
                          <a:spcPts val="500"/>
                        </a:spcBef>
                        <a:spcAft>
                          <a:spcPts val="500"/>
                        </a:spcAft>
                      </a:pPr>
                      <a:r>
                        <a:rPr lang="en-IN" dirty="0" smtClean="0"/>
                        <a:t>Particulars</a:t>
                      </a:r>
                      <a:endParaRPr lang="en-IN" dirty="0"/>
                    </a:p>
                  </a:txBody>
                  <a:tcPr/>
                </a:tc>
                <a:tc>
                  <a:txBody>
                    <a:bodyPr/>
                    <a:lstStyle/>
                    <a:p>
                      <a:pPr algn="ctr">
                        <a:lnSpc>
                          <a:spcPct val="100000"/>
                        </a:lnSpc>
                        <a:spcBef>
                          <a:spcPts val="500"/>
                        </a:spcBef>
                        <a:spcAft>
                          <a:spcPts val="500"/>
                        </a:spcAft>
                      </a:pPr>
                      <a:r>
                        <a:rPr lang="en-IN" dirty="0" smtClean="0"/>
                        <a:t>Remarks</a:t>
                      </a:r>
                      <a:endParaRPr lang="en-IN" dirty="0"/>
                    </a:p>
                  </a:txBody>
                  <a:tcPr/>
                </a:tc>
                <a:extLst>
                  <a:ext uri="{0D108BD9-81ED-4DB2-BD59-A6C34878D82A}">
                    <a16:rowId xmlns:a16="http://schemas.microsoft.com/office/drawing/2014/main" val="10000"/>
                  </a:ext>
                </a:extLst>
              </a:tr>
              <a:tr h="1380471">
                <a:tc>
                  <a:txBody>
                    <a:bodyPr/>
                    <a:lstStyle/>
                    <a:p>
                      <a:pPr algn="ctr">
                        <a:lnSpc>
                          <a:spcPct val="100000"/>
                        </a:lnSpc>
                        <a:spcBef>
                          <a:spcPts val="500"/>
                        </a:spcBef>
                        <a:spcAft>
                          <a:spcPts val="500"/>
                        </a:spcAft>
                      </a:pPr>
                      <a:r>
                        <a:rPr lang="en-IN" dirty="0" smtClean="0"/>
                        <a:t>9A to</a:t>
                      </a:r>
                      <a:r>
                        <a:rPr lang="en-IN" baseline="0" dirty="0" smtClean="0"/>
                        <a:t> 9K</a:t>
                      </a:r>
                      <a:endParaRPr lang="en-IN" dirty="0" smtClean="0"/>
                    </a:p>
                    <a:p>
                      <a:pPr algn="ctr">
                        <a:lnSpc>
                          <a:spcPct val="100000"/>
                        </a:lnSpc>
                        <a:spcBef>
                          <a:spcPts val="500"/>
                        </a:spcBef>
                        <a:spcAft>
                          <a:spcPts val="500"/>
                        </a:spcAft>
                      </a:pPr>
                      <a:endParaRPr lang="en-IN" dirty="0" smtClean="0"/>
                    </a:p>
                    <a:p>
                      <a:pPr algn="ctr">
                        <a:lnSpc>
                          <a:spcPct val="100000"/>
                        </a:lnSpc>
                        <a:spcBef>
                          <a:spcPts val="500"/>
                        </a:spcBef>
                        <a:spcAft>
                          <a:spcPts val="500"/>
                        </a:spcAft>
                      </a:pPr>
                      <a:endParaRPr lang="en-IN" dirty="0" smtClean="0"/>
                    </a:p>
                    <a:p>
                      <a:pPr algn="ctr">
                        <a:lnSpc>
                          <a:spcPct val="100000"/>
                        </a:lnSpc>
                        <a:spcBef>
                          <a:spcPts val="500"/>
                        </a:spcBef>
                        <a:spcAft>
                          <a:spcPts val="500"/>
                        </a:spcAft>
                      </a:pPr>
                      <a:endParaRPr lang="en-IN" dirty="0" smtClean="0"/>
                    </a:p>
                    <a:p>
                      <a:pPr algn="ctr">
                        <a:lnSpc>
                          <a:spcPct val="100000"/>
                        </a:lnSpc>
                        <a:spcBef>
                          <a:spcPts val="500"/>
                        </a:spcBef>
                        <a:spcAft>
                          <a:spcPts val="500"/>
                        </a:spcAft>
                      </a:pPr>
                      <a:r>
                        <a:rPr lang="en-IN" dirty="0" smtClean="0"/>
                        <a:t>9L</a:t>
                      </a:r>
                      <a:r>
                        <a:rPr lang="en-IN" baseline="0" dirty="0" smtClean="0"/>
                        <a:t> to 9 O</a:t>
                      </a:r>
                      <a:endParaRPr lang="en-IN" dirty="0"/>
                    </a:p>
                  </a:txBody>
                  <a:tcPr/>
                </a:tc>
                <a:tc>
                  <a:txBody>
                    <a:bodyPr/>
                    <a:lstStyle/>
                    <a:p>
                      <a:pPr algn="just">
                        <a:lnSpc>
                          <a:spcPct val="100000"/>
                        </a:lnSpc>
                        <a:spcBef>
                          <a:spcPts val="500"/>
                        </a:spcBef>
                        <a:spcAft>
                          <a:spcPts val="500"/>
                        </a:spcAft>
                      </a:pPr>
                      <a:r>
                        <a:rPr lang="en-IN" sz="1800" b="0" i="0" u="none" strike="noStrike" kern="1200" baseline="0" dirty="0" smtClean="0">
                          <a:solidFill>
                            <a:schemeClr val="tx1"/>
                          </a:solidFill>
                          <a:latin typeface="+mn-lt"/>
                          <a:ea typeface="+mn-ea"/>
                          <a:cs typeface="+mn-cs"/>
                        </a:rPr>
                        <a:t>Reconciliation of </a:t>
                      </a:r>
                      <a:r>
                        <a:rPr lang="en-IN" sz="1800" b="1" i="0" u="none" strike="noStrike" kern="1200" baseline="0" dirty="0" smtClean="0">
                          <a:solidFill>
                            <a:schemeClr val="tx1"/>
                          </a:solidFill>
                          <a:latin typeface="+mn-lt"/>
                          <a:ea typeface="+mn-ea"/>
                          <a:cs typeface="+mn-cs"/>
                        </a:rPr>
                        <a:t>rate wise </a:t>
                      </a:r>
                      <a:r>
                        <a:rPr lang="en-IN" sz="1800" b="0" i="0" u="none" strike="noStrike" kern="1200" baseline="0" dirty="0" smtClean="0">
                          <a:solidFill>
                            <a:schemeClr val="tx1"/>
                          </a:solidFill>
                          <a:latin typeface="+mn-lt"/>
                          <a:ea typeface="+mn-ea"/>
                          <a:cs typeface="+mn-cs"/>
                        </a:rPr>
                        <a:t>liability and </a:t>
                      </a:r>
                      <a:r>
                        <a:rPr lang="en-IN" sz="1800" b="1" i="0" u="none" strike="noStrike" kern="1200" baseline="0" dirty="0" smtClean="0">
                          <a:solidFill>
                            <a:schemeClr val="tx1"/>
                          </a:solidFill>
                          <a:latin typeface="+mn-lt"/>
                          <a:ea typeface="+mn-ea"/>
                          <a:cs typeface="+mn-cs"/>
                        </a:rPr>
                        <a:t>amount payable thereon</a:t>
                      </a:r>
                    </a:p>
                    <a:p>
                      <a:pPr algn="just">
                        <a:lnSpc>
                          <a:spcPct val="100000"/>
                        </a:lnSpc>
                        <a:spcBef>
                          <a:spcPts val="500"/>
                        </a:spcBef>
                        <a:spcAft>
                          <a:spcPts val="500"/>
                        </a:spcAft>
                      </a:pPr>
                      <a:endParaRPr lang="en-IN" sz="1800" b="0" i="0" u="none" strike="noStrike" kern="1200" baseline="0" dirty="0" smtClean="0">
                        <a:solidFill>
                          <a:schemeClr val="tx1"/>
                        </a:solidFill>
                        <a:latin typeface="+mn-lt"/>
                        <a:ea typeface="+mn-ea"/>
                        <a:cs typeface="+mn-cs"/>
                      </a:endParaRPr>
                    </a:p>
                    <a:p>
                      <a:pPr algn="just">
                        <a:lnSpc>
                          <a:spcPct val="100000"/>
                        </a:lnSpc>
                        <a:spcBef>
                          <a:spcPts val="500"/>
                        </a:spcBef>
                        <a:spcAft>
                          <a:spcPts val="500"/>
                        </a:spcAft>
                      </a:pPr>
                      <a:r>
                        <a:rPr lang="en-IN" sz="1800" b="1" i="0" u="none" strike="noStrike" kern="1200" baseline="0" dirty="0" smtClean="0">
                          <a:solidFill>
                            <a:schemeClr val="tx1"/>
                          </a:solidFill>
                          <a:latin typeface="+mn-lt"/>
                          <a:ea typeface="+mn-ea"/>
                          <a:cs typeface="+mn-cs"/>
                        </a:rPr>
                        <a:t>Also to report: </a:t>
                      </a:r>
                    </a:p>
                    <a:p>
                      <a:pPr marL="285750" indent="-285750" algn="just">
                        <a:lnSpc>
                          <a:spcPct val="100000"/>
                        </a:lnSpc>
                        <a:spcBef>
                          <a:spcPts val="500"/>
                        </a:spcBef>
                        <a:spcAft>
                          <a:spcPts val="500"/>
                        </a:spcAft>
                        <a:buFont typeface="Arial" panose="020B0604020202020204" pitchFamily="34" charset="0"/>
                        <a:buChar char="•"/>
                      </a:pPr>
                      <a:r>
                        <a:rPr lang="en-IN" sz="1800" b="0" i="0" u="none" strike="noStrike" kern="1200" baseline="0" dirty="0" smtClean="0">
                          <a:solidFill>
                            <a:schemeClr val="tx1"/>
                          </a:solidFill>
                          <a:latin typeface="+mn-lt"/>
                          <a:ea typeface="+mn-ea"/>
                          <a:cs typeface="+mn-cs"/>
                        </a:rPr>
                        <a:t>Interest </a:t>
                      </a:r>
                    </a:p>
                    <a:p>
                      <a:pPr marL="285750" indent="-285750" algn="just">
                        <a:lnSpc>
                          <a:spcPct val="100000"/>
                        </a:lnSpc>
                        <a:spcBef>
                          <a:spcPts val="500"/>
                        </a:spcBef>
                        <a:spcAft>
                          <a:spcPts val="500"/>
                        </a:spcAft>
                        <a:buFont typeface="Arial" panose="020B0604020202020204" pitchFamily="34" charset="0"/>
                        <a:buChar char="•"/>
                      </a:pPr>
                      <a:r>
                        <a:rPr lang="en-IN" sz="1800" b="0" i="0" u="none" strike="noStrike" kern="1200" baseline="0" dirty="0" smtClean="0">
                          <a:solidFill>
                            <a:schemeClr val="tx1"/>
                          </a:solidFill>
                          <a:latin typeface="+mn-lt"/>
                          <a:ea typeface="+mn-ea"/>
                          <a:cs typeface="+mn-cs"/>
                        </a:rPr>
                        <a:t>Late fees</a:t>
                      </a:r>
                    </a:p>
                    <a:p>
                      <a:pPr marL="285750" indent="-285750" algn="just">
                        <a:lnSpc>
                          <a:spcPct val="100000"/>
                        </a:lnSpc>
                        <a:spcBef>
                          <a:spcPts val="500"/>
                        </a:spcBef>
                        <a:spcAft>
                          <a:spcPts val="500"/>
                        </a:spcAft>
                        <a:buFont typeface="Arial" panose="020B0604020202020204" pitchFamily="34" charset="0"/>
                        <a:buChar char="•"/>
                      </a:pPr>
                      <a:r>
                        <a:rPr lang="en-IN" sz="1800" b="0" i="0" u="none" strike="noStrike" kern="1200" baseline="0" dirty="0" smtClean="0">
                          <a:solidFill>
                            <a:schemeClr val="tx1"/>
                          </a:solidFill>
                          <a:latin typeface="+mn-lt"/>
                          <a:ea typeface="+mn-ea"/>
                          <a:cs typeface="+mn-cs"/>
                        </a:rPr>
                        <a:t>Penalty </a:t>
                      </a:r>
                    </a:p>
                    <a:p>
                      <a:pPr marL="285750" indent="-285750" algn="just">
                        <a:lnSpc>
                          <a:spcPct val="100000"/>
                        </a:lnSpc>
                        <a:spcBef>
                          <a:spcPts val="500"/>
                        </a:spcBef>
                        <a:spcAft>
                          <a:spcPts val="500"/>
                        </a:spcAft>
                        <a:buFont typeface="Arial" panose="020B0604020202020204" pitchFamily="34" charset="0"/>
                        <a:buChar char="•"/>
                      </a:pPr>
                      <a:r>
                        <a:rPr lang="en-IN" sz="1800" b="0" i="0" u="none" strike="noStrike" kern="1200" baseline="0" dirty="0" smtClean="0">
                          <a:solidFill>
                            <a:schemeClr val="tx1"/>
                          </a:solidFill>
                          <a:latin typeface="+mn-lt"/>
                          <a:ea typeface="+mn-ea"/>
                          <a:cs typeface="+mn-cs"/>
                        </a:rPr>
                        <a:t>Other dues</a:t>
                      </a:r>
                    </a:p>
                  </a:txBody>
                  <a:tcPr/>
                </a:tc>
                <a:tc>
                  <a:txBody>
                    <a:bodyPr/>
                    <a:lstStyle/>
                    <a:p>
                      <a:pPr marL="0" marR="0" lvl="0" indent="0" algn="just" defTabSz="914400" rtl="0" eaLnBrk="1" fontAlgn="auto" latinLnBrk="0" hangingPunct="1">
                        <a:lnSpc>
                          <a:spcPct val="100000"/>
                        </a:lnSpc>
                        <a:spcBef>
                          <a:spcPts val="900"/>
                        </a:spcBef>
                        <a:spcAft>
                          <a:spcPts val="900"/>
                        </a:spcAft>
                        <a:buClrTx/>
                        <a:buSzTx/>
                        <a:buFontTx/>
                        <a:buNone/>
                        <a:tabLst/>
                        <a:defRPr/>
                      </a:pPr>
                      <a:r>
                        <a:rPr lang="en-IN" sz="1800" i="0" kern="1200" baseline="0" dirty="0" smtClean="0">
                          <a:solidFill>
                            <a:schemeClr val="tx1"/>
                          </a:solidFill>
                          <a:latin typeface="+mn-lt"/>
                          <a:ea typeface="+mn-ea"/>
                          <a:cs typeface="+mn-cs"/>
                        </a:rPr>
                        <a:t>Auditor is required to disclose the </a:t>
                      </a:r>
                      <a:r>
                        <a:rPr lang="en-IN" sz="1800" b="1" i="0" kern="1200" baseline="0" dirty="0" smtClean="0">
                          <a:solidFill>
                            <a:schemeClr val="tx1"/>
                          </a:solidFill>
                          <a:latin typeface="+mn-lt"/>
                          <a:ea typeface="+mn-ea"/>
                          <a:cs typeface="+mn-cs"/>
                        </a:rPr>
                        <a:t>Actual Tax Payable (rate-wise) </a:t>
                      </a:r>
                      <a:r>
                        <a:rPr lang="en-IN" sz="1800" b="0" i="0" kern="1200" baseline="0" dirty="0" smtClean="0">
                          <a:solidFill>
                            <a:schemeClr val="tx1"/>
                          </a:solidFill>
                          <a:latin typeface="+mn-lt"/>
                          <a:ea typeface="+mn-ea"/>
                          <a:cs typeface="+mn-cs"/>
                        </a:rPr>
                        <a:t>under straight charge and reverse charge by the auditee:</a:t>
                      </a:r>
                    </a:p>
                    <a:p>
                      <a:pPr marL="0" marR="0" lvl="0" indent="0" algn="just" defTabSz="914400" rtl="0" eaLnBrk="1" fontAlgn="auto" latinLnBrk="0" hangingPunct="1">
                        <a:lnSpc>
                          <a:spcPct val="100000"/>
                        </a:lnSpc>
                        <a:spcBef>
                          <a:spcPts val="900"/>
                        </a:spcBef>
                        <a:spcAft>
                          <a:spcPts val="900"/>
                        </a:spcAft>
                        <a:buClrTx/>
                        <a:buSzTx/>
                        <a:buFontTx/>
                        <a:buNone/>
                        <a:tabLst/>
                        <a:defRPr/>
                      </a:pPr>
                      <a:r>
                        <a:rPr lang="en-IN" sz="1800" b="0" i="1" kern="1200" baseline="0" dirty="0" smtClean="0">
                          <a:solidFill>
                            <a:schemeClr val="tx1"/>
                          </a:solidFill>
                          <a:latin typeface="+mn-lt"/>
                          <a:ea typeface="+mn-ea"/>
                          <a:cs typeface="+mn-cs"/>
                        </a:rPr>
                        <a:t>Does this mean that auditor needs to report </a:t>
                      </a:r>
                      <a:r>
                        <a:rPr lang="en-IN" sz="1800" b="1" i="1" kern="1200" baseline="0" dirty="0" smtClean="0">
                          <a:solidFill>
                            <a:schemeClr val="tx1"/>
                          </a:solidFill>
                          <a:latin typeface="+mn-lt"/>
                          <a:ea typeface="+mn-ea"/>
                          <a:cs typeface="+mn-cs"/>
                        </a:rPr>
                        <a:t>Actual tax payable </a:t>
                      </a:r>
                      <a:r>
                        <a:rPr lang="en-IN" sz="1800" b="0" i="1" kern="1200" baseline="0" dirty="0" smtClean="0">
                          <a:solidFill>
                            <a:schemeClr val="tx1"/>
                          </a:solidFill>
                          <a:latin typeface="+mn-lt"/>
                          <a:ea typeface="+mn-ea"/>
                          <a:cs typeface="+mn-cs"/>
                        </a:rPr>
                        <a:t>under straight charge and reverse charge on all transactions undertaken by auditee? If yes; </a:t>
                      </a:r>
                    </a:p>
                    <a:p>
                      <a:pPr marL="342900" marR="0" lvl="0" indent="-342900" algn="just" defTabSz="914400" rtl="0" eaLnBrk="1" fontAlgn="auto" latinLnBrk="0" hangingPunct="1">
                        <a:lnSpc>
                          <a:spcPct val="100000"/>
                        </a:lnSpc>
                        <a:spcBef>
                          <a:spcPts val="900"/>
                        </a:spcBef>
                        <a:spcAft>
                          <a:spcPts val="900"/>
                        </a:spcAft>
                        <a:buClrTx/>
                        <a:buSzTx/>
                        <a:buFont typeface="+mj-lt"/>
                        <a:buAutoNum type="alphaLcPeriod"/>
                        <a:tabLst/>
                        <a:defRPr/>
                      </a:pPr>
                      <a:r>
                        <a:rPr lang="en-IN" sz="1800" b="0" i="0" kern="1200" baseline="0" dirty="0" smtClean="0">
                          <a:solidFill>
                            <a:schemeClr val="tx1"/>
                          </a:solidFill>
                          <a:latin typeface="+mn-lt"/>
                          <a:ea typeface="+mn-ea"/>
                          <a:cs typeface="+mn-cs"/>
                        </a:rPr>
                        <a:t>Whether auditor is obliged to examine the tax implications of each &amp; every transaction recorded in financial statements?</a:t>
                      </a:r>
                    </a:p>
                    <a:p>
                      <a:pPr marL="342900" marR="0" lvl="0" indent="-342900" algn="just" defTabSz="914400" rtl="0" eaLnBrk="1" fontAlgn="auto" latinLnBrk="0" hangingPunct="1">
                        <a:lnSpc>
                          <a:spcPct val="100000"/>
                        </a:lnSpc>
                        <a:spcBef>
                          <a:spcPts val="900"/>
                        </a:spcBef>
                        <a:spcAft>
                          <a:spcPts val="900"/>
                        </a:spcAft>
                        <a:buClrTx/>
                        <a:buSzTx/>
                        <a:buFont typeface="+mj-lt"/>
                        <a:buAutoNum type="alphaLcPeriod"/>
                        <a:tabLst/>
                        <a:defRPr/>
                      </a:pPr>
                      <a:r>
                        <a:rPr lang="en-IN" sz="1800" b="0" i="0" kern="1200" baseline="0" dirty="0" smtClean="0">
                          <a:solidFill>
                            <a:schemeClr val="tx1"/>
                          </a:solidFill>
                          <a:latin typeface="+mn-lt"/>
                          <a:ea typeface="+mn-ea"/>
                          <a:cs typeface="+mn-cs"/>
                        </a:rPr>
                        <a:t>What about transactions with related parties &amp; associated concern which are recorded in the books?</a:t>
                      </a:r>
                    </a:p>
                    <a:p>
                      <a:pPr marL="342900" marR="0" lvl="0" indent="-342900" algn="just" defTabSz="914400" rtl="0" eaLnBrk="1" fontAlgn="auto" latinLnBrk="0" hangingPunct="1">
                        <a:lnSpc>
                          <a:spcPct val="100000"/>
                        </a:lnSpc>
                        <a:spcBef>
                          <a:spcPts val="900"/>
                        </a:spcBef>
                        <a:spcAft>
                          <a:spcPts val="900"/>
                        </a:spcAft>
                        <a:buClrTx/>
                        <a:buSzTx/>
                        <a:buFont typeface="+mj-lt"/>
                        <a:buAutoNum type="alphaLcPeriod"/>
                        <a:tabLst/>
                        <a:defRPr/>
                      </a:pPr>
                      <a:r>
                        <a:rPr lang="en-IN" sz="1800" b="0" i="0" kern="1200" baseline="0" dirty="0" smtClean="0">
                          <a:solidFill>
                            <a:schemeClr val="tx1"/>
                          </a:solidFill>
                          <a:latin typeface="+mn-lt"/>
                          <a:ea typeface="+mn-ea"/>
                          <a:cs typeface="+mn-cs"/>
                        </a:rPr>
                        <a:t>What about transactions with related parties &amp; associated concern which are not recorded in the books?</a:t>
                      </a:r>
                    </a:p>
                    <a:p>
                      <a:pPr marL="342900" marR="0" lvl="0" indent="-342900" algn="just" defTabSz="914400" rtl="0" eaLnBrk="1" fontAlgn="auto" latinLnBrk="0" hangingPunct="1">
                        <a:lnSpc>
                          <a:spcPct val="100000"/>
                        </a:lnSpc>
                        <a:spcBef>
                          <a:spcPts val="900"/>
                        </a:spcBef>
                        <a:spcAft>
                          <a:spcPts val="900"/>
                        </a:spcAft>
                        <a:buClrTx/>
                        <a:buSzTx/>
                        <a:buFont typeface="+mj-lt"/>
                        <a:buAutoNum type="alphaLcPeriod"/>
                        <a:tabLst/>
                        <a:defRPr/>
                      </a:pPr>
                      <a:r>
                        <a:rPr lang="en-IN" sz="1800" b="0" i="0" kern="1200" baseline="0" dirty="0" smtClean="0">
                          <a:solidFill>
                            <a:schemeClr val="tx1"/>
                          </a:solidFill>
                          <a:latin typeface="+mn-lt"/>
                          <a:ea typeface="+mn-ea"/>
                          <a:cs typeface="+mn-cs"/>
                        </a:rPr>
                        <a:t>What about barter &amp; exchanges not recorded in the books?</a:t>
                      </a:r>
                    </a:p>
                  </a:txBody>
                  <a:tcPr/>
                </a:tc>
                <a:extLst>
                  <a:ext uri="{0D108BD9-81ED-4DB2-BD59-A6C34878D82A}">
                    <a16:rowId xmlns:a16="http://schemas.microsoft.com/office/drawing/2014/main" val="10001"/>
                  </a:ext>
                </a:extLst>
              </a:tr>
            </a:tbl>
          </a:graphicData>
        </a:graphic>
      </p:graphicFrame>
      <p:sp>
        <p:nvSpPr>
          <p:cNvPr id="9" name="Title 1"/>
          <p:cNvSpPr>
            <a:spLocks noGrp="1"/>
          </p:cNvSpPr>
          <p:nvPr>
            <p:ph type="title"/>
          </p:nvPr>
        </p:nvSpPr>
        <p:spPr>
          <a:xfrm>
            <a:off x="407896" y="260988"/>
            <a:ext cx="9569822" cy="715965"/>
          </a:xfrm>
        </p:spPr>
        <p:txBody>
          <a:bodyPr>
            <a:noAutofit/>
          </a:bodyPr>
          <a:lstStyle/>
          <a:p>
            <a:r>
              <a:rPr lang="en-US" dirty="0" smtClean="0"/>
              <a:t>Part III – Table 9 of GSTR 9C</a:t>
            </a:r>
            <a:endParaRPr lang="en-US"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
        <p:nvSpPr>
          <p:cNvPr id="3" name="Footer Placeholder 2"/>
          <p:cNvSpPr>
            <a:spLocks noGrp="1"/>
          </p:cNvSpPr>
          <p:nvPr>
            <p:ph type="ftr" sz="quarter" idx="3"/>
          </p:nvPr>
        </p:nvSpPr>
        <p:spPr>
          <a:xfrm>
            <a:off x="4165602" y="6356359"/>
            <a:ext cx="3860800" cy="365123"/>
          </a:xfrm>
        </p:spPr>
        <p:txBody>
          <a:bodyPr/>
          <a:lstStyle/>
          <a:p>
            <a:r>
              <a:rPr lang="en-US" dirty="0" smtClean="0"/>
              <a:t>CA Naresh Sheth</a:t>
            </a:r>
            <a:endParaRPr lang="en-US" dirty="0"/>
          </a:p>
        </p:txBody>
      </p:sp>
    </p:spTree>
    <p:extLst>
      <p:ext uri="{BB962C8B-B14F-4D97-AF65-F5344CB8AC3E}">
        <p14:creationId xmlns:p14="http://schemas.microsoft.com/office/powerpoint/2010/main" val="22293311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8670367" y="6400804"/>
            <a:ext cx="2844800" cy="365123"/>
          </a:xfrm>
        </p:spPr>
        <p:txBody>
          <a:bodyPr/>
          <a:lstStyle/>
          <a:p>
            <a:fld id="{4C8C3E51-1EAE-4164-AD04-4563D0520E64}" type="slidenum">
              <a:rPr lang="en-US" smtClean="0"/>
              <a:pPr/>
              <a:t>55</a:t>
            </a:fld>
            <a:endParaRPr lang="en-US" dirty="0"/>
          </a:p>
        </p:txBody>
      </p:sp>
      <p:graphicFrame>
        <p:nvGraphicFramePr>
          <p:cNvPr id="8" name="Table 7"/>
          <p:cNvGraphicFramePr>
            <a:graphicFrameLocks noGrp="1"/>
          </p:cNvGraphicFramePr>
          <p:nvPr>
            <p:extLst/>
          </p:nvPr>
        </p:nvGraphicFramePr>
        <p:xfrm>
          <a:off x="262816" y="1356576"/>
          <a:ext cx="11651279" cy="4711785"/>
        </p:xfrm>
        <a:graphic>
          <a:graphicData uri="http://schemas.openxmlformats.org/drawingml/2006/table">
            <a:tbl>
              <a:tblPr firstRow="1" bandRow="1">
                <a:tableStyleId>{E8B1032C-EA38-4F05-BA0D-38AFFFC7BED3}</a:tableStyleId>
              </a:tblPr>
              <a:tblGrid>
                <a:gridCol w="1317754">
                  <a:extLst>
                    <a:ext uri="{9D8B030D-6E8A-4147-A177-3AD203B41FA5}">
                      <a16:colId xmlns:a16="http://schemas.microsoft.com/office/drawing/2014/main" val="20000"/>
                    </a:ext>
                  </a:extLst>
                </a:gridCol>
                <a:gridCol w="2413206">
                  <a:extLst>
                    <a:ext uri="{9D8B030D-6E8A-4147-A177-3AD203B41FA5}">
                      <a16:colId xmlns:a16="http://schemas.microsoft.com/office/drawing/2014/main" val="20001"/>
                    </a:ext>
                  </a:extLst>
                </a:gridCol>
                <a:gridCol w="7920319">
                  <a:extLst>
                    <a:ext uri="{9D8B030D-6E8A-4147-A177-3AD203B41FA5}">
                      <a16:colId xmlns:a16="http://schemas.microsoft.com/office/drawing/2014/main" val="20002"/>
                    </a:ext>
                  </a:extLst>
                </a:gridCol>
              </a:tblGrid>
              <a:tr h="642705">
                <a:tc>
                  <a:txBody>
                    <a:bodyPr/>
                    <a:lstStyle/>
                    <a:p>
                      <a:pPr algn="ctr">
                        <a:lnSpc>
                          <a:spcPct val="100000"/>
                        </a:lnSpc>
                        <a:spcBef>
                          <a:spcPts val="600"/>
                        </a:spcBef>
                        <a:spcAft>
                          <a:spcPts val="600"/>
                        </a:spcAft>
                      </a:pPr>
                      <a:r>
                        <a:rPr lang="en-IN" dirty="0" smtClean="0"/>
                        <a:t>Relevant Clause</a:t>
                      </a:r>
                      <a:endParaRPr lang="en-IN" dirty="0"/>
                    </a:p>
                  </a:txBody>
                  <a:tcPr/>
                </a:tc>
                <a:tc>
                  <a:txBody>
                    <a:bodyPr/>
                    <a:lstStyle/>
                    <a:p>
                      <a:pPr algn="ctr">
                        <a:lnSpc>
                          <a:spcPct val="100000"/>
                        </a:lnSpc>
                        <a:spcBef>
                          <a:spcPts val="500"/>
                        </a:spcBef>
                        <a:spcAft>
                          <a:spcPts val="500"/>
                        </a:spcAft>
                      </a:pPr>
                      <a:r>
                        <a:rPr lang="en-IN" dirty="0" smtClean="0"/>
                        <a:t>Particulars</a:t>
                      </a:r>
                      <a:endParaRPr lang="en-IN" dirty="0"/>
                    </a:p>
                  </a:txBody>
                  <a:tcPr/>
                </a:tc>
                <a:tc>
                  <a:txBody>
                    <a:bodyPr/>
                    <a:lstStyle/>
                    <a:p>
                      <a:pPr algn="ctr">
                        <a:lnSpc>
                          <a:spcPct val="100000"/>
                        </a:lnSpc>
                        <a:spcBef>
                          <a:spcPts val="500"/>
                        </a:spcBef>
                        <a:spcAft>
                          <a:spcPts val="500"/>
                        </a:spcAft>
                      </a:pPr>
                      <a:r>
                        <a:rPr lang="en-IN" dirty="0" smtClean="0"/>
                        <a:t>Remarks</a:t>
                      </a:r>
                      <a:endParaRPr lang="en-IN" dirty="0"/>
                    </a:p>
                  </a:txBody>
                  <a:tcPr/>
                </a:tc>
                <a:extLst>
                  <a:ext uri="{0D108BD9-81ED-4DB2-BD59-A6C34878D82A}">
                    <a16:rowId xmlns:a16="http://schemas.microsoft.com/office/drawing/2014/main" val="10000"/>
                  </a:ext>
                </a:extLst>
              </a:tr>
              <a:tr h="1380471">
                <a:tc>
                  <a:txBody>
                    <a:bodyPr/>
                    <a:lstStyle/>
                    <a:p>
                      <a:pPr algn="ctr">
                        <a:lnSpc>
                          <a:spcPct val="150000"/>
                        </a:lnSpc>
                        <a:spcBef>
                          <a:spcPts val="600"/>
                        </a:spcBef>
                        <a:spcAft>
                          <a:spcPts val="600"/>
                        </a:spcAft>
                      </a:pPr>
                      <a:r>
                        <a:rPr lang="en-IN" dirty="0" smtClean="0"/>
                        <a:t>11</a:t>
                      </a:r>
                      <a:endParaRPr lang="en-IN" dirty="0"/>
                    </a:p>
                  </a:txBody>
                  <a:tcPr/>
                </a:tc>
                <a:tc>
                  <a:txBody>
                    <a:bodyPr/>
                    <a:lstStyle/>
                    <a:p>
                      <a:pPr algn="just">
                        <a:lnSpc>
                          <a:spcPct val="150000"/>
                        </a:lnSpc>
                        <a:spcBef>
                          <a:spcPts val="600"/>
                        </a:spcBef>
                        <a:spcAft>
                          <a:spcPts val="600"/>
                        </a:spcAft>
                      </a:pPr>
                      <a:r>
                        <a:rPr lang="en-IN" sz="1800" b="0" i="0" u="none" strike="noStrike" kern="1200" baseline="0" dirty="0" smtClean="0">
                          <a:solidFill>
                            <a:schemeClr val="tx1"/>
                          </a:solidFill>
                          <a:latin typeface="+mn-lt"/>
                          <a:ea typeface="+mn-ea"/>
                          <a:cs typeface="+mn-cs"/>
                        </a:rPr>
                        <a:t>Additional amount payable but not paid</a:t>
                      </a:r>
                    </a:p>
                  </a:txBody>
                  <a:tcPr/>
                </a:tc>
                <a:tc>
                  <a:txBody>
                    <a:bodyPr/>
                    <a:lstStyle/>
                    <a:p>
                      <a:pPr marL="0" marR="0" lvl="0" indent="0" algn="just" defTabSz="914400" rtl="0" eaLnBrk="1" fontAlgn="auto" latinLnBrk="0" hangingPunct="1">
                        <a:lnSpc>
                          <a:spcPct val="150000"/>
                        </a:lnSpc>
                        <a:spcBef>
                          <a:spcPts val="900"/>
                        </a:spcBef>
                        <a:spcAft>
                          <a:spcPts val="900"/>
                        </a:spcAft>
                        <a:buClrTx/>
                        <a:buSzTx/>
                        <a:buFontTx/>
                        <a:buNone/>
                        <a:tabLst/>
                        <a:defRPr/>
                      </a:pPr>
                      <a:r>
                        <a:rPr lang="en-IN" sz="1800" b="0" i="0" kern="1200" baseline="0" dirty="0" smtClean="0">
                          <a:solidFill>
                            <a:schemeClr val="tx1"/>
                          </a:solidFill>
                          <a:latin typeface="+mn-lt"/>
                          <a:ea typeface="+mn-ea"/>
                          <a:cs typeface="+mn-cs"/>
                        </a:rPr>
                        <a:t>Auditor to report additional tax liability arising out of unreconciled amounts</a:t>
                      </a:r>
                    </a:p>
                    <a:p>
                      <a:pPr marL="0" marR="0" lvl="0" indent="0" algn="just" defTabSz="914400" rtl="0" eaLnBrk="1" fontAlgn="auto" latinLnBrk="0" hangingPunct="1">
                        <a:lnSpc>
                          <a:spcPct val="150000"/>
                        </a:lnSpc>
                        <a:spcBef>
                          <a:spcPts val="900"/>
                        </a:spcBef>
                        <a:spcAft>
                          <a:spcPts val="900"/>
                        </a:spcAft>
                        <a:buClrTx/>
                        <a:buSzTx/>
                        <a:buFontTx/>
                        <a:buNone/>
                        <a:tabLst/>
                        <a:defRPr/>
                      </a:pPr>
                      <a:r>
                        <a:rPr lang="en-IN" sz="1800" b="0" i="0" kern="1200" baseline="0" dirty="0" smtClean="0">
                          <a:solidFill>
                            <a:schemeClr val="tx1"/>
                          </a:solidFill>
                          <a:latin typeface="+mn-lt"/>
                          <a:ea typeface="+mn-ea"/>
                          <a:cs typeface="+mn-cs"/>
                        </a:rPr>
                        <a:t>Short tax to be worked out by applying appropriate tax rate </a:t>
                      </a:r>
                      <a:r>
                        <a:rPr lang="en-IN" sz="1800" b="0" i="1" kern="1200" baseline="0" dirty="0" smtClean="0">
                          <a:solidFill>
                            <a:schemeClr val="tx1"/>
                          </a:solidFill>
                          <a:latin typeface="+mn-lt"/>
                          <a:ea typeface="+mn-ea"/>
                          <a:cs typeface="+mn-cs"/>
                        </a:rPr>
                        <a:t>(auditor has to find out relevant HSN code, value of each such unreconciled transaction and applicable tax rate)</a:t>
                      </a:r>
                    </a:p>
                    <a:p>
                      <a:pPr marL="0" marR="0" lvl="0" indent="0" algn="just" defTabSz="914400" rtl="0" eaLnBrk="1" fontAlgn="auto" latinLnBrk="0" hangingPunct="1">
                        <a:lnSpc>
                          <a:spcPct val="150000"/>
                        </a:lnSpc>
                        <a:spcBef>
                          <a:spcPts val="900"/>
                        </a:spcBef>
                        <a:spcAft>
                          <a:spcPts val="900"/>
                        </a:spcAft>
                        <a:buClrTx/>
                        <a:buSzTx/>
                        <a:buFontTx/>
                        <a:buNone/>
                        <a:tabLst/>
                        <a:defRPr/>
                      </a:pPr>
                      <a:r>
                        <a:rPr lang="en-IN" sz="1800" b="0" i="0" kern="1200" baseline="0" dirty="0" smtClean="0">
                          <a:solidFill>
                            <a:schemeClr val="tx1"/>
                          </a:solidFill>
                          <a:latin typeface="+mn-lt"/>
                          <a:ea typeface="+mn-ea"/>
                          <a:cs typeface="+mn-cs"/>
                        </a:rPr>
                        <a:t>Short tax to be bifurcated between CGST/SGST/UTGST and IGST </a:t>
                      </a:r>
                      <a:r>
                        <a:rPr lang="en-IN" sz="1800" b="0" i="1" kern="1200" baseline="0" dirty="0" smtClean="0">
                          <a:solidFill>
                            <a:schemeClr val="tx1"/>
                          </a:solidFill>
                          <a:latin typeface="+mn-lt"/>
                          <a:ea typeface="+mn-ea"/>
                          <a:cs typeface="+mn-cs"/>
                        </a:rPr>
                        <a:t>(auditor has to find out place of supply for each such unreconciled transactions)</a:t>
                      </a:r>
                    </a:p>
                    <a:p>
                      <a:pPr marL="0" marR="0" lvl="0" indent="0" algn="just" defTabSz="914400" rtl="0" eaLnBrk="1" fontAlgn="auto" latinLnBrk="0" hangingPunct="1">
                        <a:lnSpc>
                          <a:spcPct val="150000"/>
                        </a:lnSpc>
                        <a:spcBef>
                          <a:spcPts val="900"/>
                        </a:spcBef>
                        <a:spcAft>
                          <a:spcPts val="900"/>
                        </a:spcAft>
                        <a:buClrTx/>
                        <a:buSzTx/>
                        <a:buFontTx/>
                        <a:buNone/>
                        <a:tabLst/>
                        <a:defRPr/>
                      </a:pPr>
                      <a:r>
                        <a:rPr lang="en-IN" sz="1800" b="0" i="0" kern="1200" baseline="0" dirty="0" smtClean="0">
                          <a:solidFill>
                            <a:schemeClr val="tx1"/>
                          </a:solidFill>
                          <a:latin typeface="+mn-lt"/>
                          <a:ea typeface="+mn-ea"/>
                          <a:cs typeface="+mn-cs"/>
                        </a:rPr>
                        <a:t>Interest liability also to be worked out </a:t>
                      </a:r>
                      <a:r>
                        <a:rPr lang="en-IN" sz="1800" b="0" i="1" kern="1200" baseline="0" dirty="0" smtClean="0">
                          <a:solidFill>
                            <a:schemeClr val="tx1"/>
                          </a:solidFill>
                          <a:latin typeface="+mn-lt"/>
                          <a:ea typeface="+mn-ea"/>
                          <a:cs typeface="+mn-cs"/>
                        </a:rPr>
                        <a:t>(auditor has to determine time of supply for each such unreconciled transaction)</a:t>
                      </a:r>
                    </a:p>
                  </a:txBody>
                  <a:tcPr/>
                </a:tc>
                <a:extLst>
                  <a:ext uri="{0D108BD9-81ED-4DB2-BD59-A6C34878D82A}">
                    <a16:rowId xmlns:a16="http://schemas.microsoft.com/office/drawing/2014/main" val="10001"/>
                  </a:ext>
                </a:extLst>
              </a:tr>
            </a:tbl>
          </a:graphicData>
        </a:graphic>
      </p:graphicFrame>
      <p:sp>
        <p:nvSpPr>
          <p:cNvPr id="9" name="Title 1"/>
          <p:cNvSpPr>
            <a:spLocks noGrp="1"/>
          </p:cNvSpPr>
          <p:nvPr>
            <p:ph type="title"/>
          </p:nvPr>
        </p:nvSpPr>
        <p:spPr>
          <a:xfrm>
            <a:off x="407896" y="260988"/>
            <a:ext cx="9569822" cy="715965"/>
          </a:xfrm>
        </p:spPr>
        <p:txBody>
          <a:bodyPr>
            <a:noAutofit/>
          </a:bodyPr>
          <a:lstStyle/>
          <a:p>
            <a:r>
              <a:rPr lang="en-US" dirty="0" smtClean="0"/>
              <a:t>Part III – Table 11 of GSTR 9C</a:t>
            </a:r>
            <a:endParaRPr lang="en-US"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
        <p:nvSpPr>
          <p:cNvPr id="10" name="Footer Placeholder 2"/>
          <p:cNvSpPr>
            <a:spLocks noGrp="1"/>
          </p:cNvSpPr>
          <p:nvPr>
            <p:ph type="ftr" sz="quarter" idx="3"/>
          </p:nvPr>
        </p:nvSpPr>
        <p:spPr>
          <a:xfrm>
            <a:off x="4165602" y="6356359"/>
            <a:ext cx="3860800" cy="365123"/>
          </a:xfrm>
        </p:spPr>
        <p:txBody>
          <a:bodyPr/>
          <a:lstStyle/>
          <a:p>
            <a:r>
              <a:rPr lang="en-US" dirty="0" smtClean="0"/>
              <a:t>CA Naresh Sheth</a:t>
            </a:r>
            <a:endParaRPr lang="en-US" dirty="0"/>
          </a:p>
        </p:txBody>
      </p:sp>
    </p:spTree>
    <p:extLst>
      <p:ext uri="{BB962C8B-B14F-4D97-AF65-F5344CB8AC3E}">
        <p14:creationId xmlns:p14="http://schemas.microsoft.com/office/powerpoint/2010/main" val="5047260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8737602" y="6423795"/>
            <a:ext cx="2844800" cy="365123"/>
          </a:xfrm>
        </p:spPr>
        <p:txBody>
          <a:bodyPr/>
          <a:lstStyle/>
          <a:p>
            <a:fld id="{4C8C3E51-1EAE-4164-AD04-4563D0520E64}" type="slidenum">
              <a:rPr lang="en-US" smtClean="0"/>
              <a:pPr/>
              <a:t>56</a:t>
            </a:fld>
            <a:endParaRPr lang="en-US" dirty="0"/>
          </a:p>
        </p:txBody>
      </p:sp>
      <p:sp>
        <p:nvSpPr>
          <p:cNvPr id="9" name="Title 1"/>
          <p:cNvSpPr>
            <a:spLocks noGrp="1"/>
          </p:cNvSpPr>
          <p:nvPr>
            <p:ph type="title"/>
          </p:nvPr>
        </p:nvSpPr>
        <p:spPr>
          <a:xfrm>
            <a:off x="407896" y="260988"/>
            <a:ext cx="9569822" cy="715965"/>
          </a:xfrm>
        </p:spPr>
        <p:txBody>
          <a:bodyPr>
            <a:noAutofit/>
          </a:bodyPr>
          <a:lstStyle/>
          <a:p>
            <a:r>
              <a:rPr lang="en-US" dirty="0" smtClean="0"/>
              <a:t>Part III – Table 14 of GSTR 9C</a:t>
            </a:r>
            <a:endParaRPr lang="en-US" dirty="0"/>
          </a:p>
        </p:txBody>
      </p:sp>
      <p:sp>
        <p:nvSpPr>
          <p:cNvPr id="2" name="Rectangle 1"/>
          <p:cNvSpPr/>
          <p:nvPr/>
        </p:nvSpPr>
        <p:spPr>
          <a:xfrm>
            <a:off x="165849" y="1272815"/>
            <a:ext cx="11707903" cy="5110630"/>
          </a:xfrm>
          <a:prstGeom prst="rect">
            <a:avLst/>
          </a:prstGeom>
        </p:spPr>
        <p:txBody>
          <a:bodyPr wrap="square">
            <a:spAutoFit/>
          </a:bodyPr>
          <a:lstStyle/>
          <a:p>
            <a:pPr marL="342900" indent="-342900" algn="just">
              <a:spcBef>
                <a:spcPts val="600"/>
              </a:spcBef>
              <a:spcAft>
                <a:spcPts val="600"/>
              </a:spcAft>
              <a:buFont typeface="Wingdings" panose="05000000000000000000" pitchFamily="2" charset="2"/>
              <a:buChar char="Ø"/>
            </a:pPr>
            <a:r>
              <a:rPr lang="en-IN" dirty="0" smtClean="0"/>
              <a:t>Auditor is required to </a:t>
            </a:r>
            <a:r>
              <a:rPr lang="en-IN" b="1" dirty="0" smtClean="0"/>
              <a:t>certify amount of eligible Input Tax Credit</a:t>
            </a:r>
            <a:r>
              <a:rPr lang="en-IN" dirty="0" smtClean="0"/>
              <a:t> availed by auditee</a:t>
            </a:r>
          </a:p>
          <a:p>
            <a:pPr marL="342900" indent="-342900" algn="just">
              <a:spcBef>
                <a:spcPts val="600"/>
              </a:spcBef>
              <a:spcAft>
                <a:spcPts val="600"/>
              </a:spcAft>
              <a:buFont typeface="Wingdings" panose="05000000000000000000" pitchFamily="2" charset="2"/>
              <a:buChar char="Ø"/>
            </a:pPr>
            <a:r>
              <a:rPr lang="en-IN" dirty="0" smtClean="0"/>
              <a:t>For certifying correctness of eligible ITC, auditor has to verify whether each credit taken is proper or not </a:t>
            </a:r>
          </a:p>
          <a:p>
            <a:pPr marL="342900" indent="-342900" algn="just">
              <a:spcBef>
                <a:spcPts val="600"/>
              </a:spcBef>
              <a:spcAft>
                <a:spcPts val="600"/>
              </a:spcAft>
              <a:buFont typeface="Wingdings" panose="05000000000000000000" pitchFamily="2" charset="2"/>
              <a:buChar char="Ø"/>
            </a:pPr>
            <a:r>
              <a:rPr lang="en-IN" dirty="0" smtClean="0"/>
              <a:t>For verification of eligible ITC, auditor has to ensure whether:</a:t>
            </a:r>
          </a:p>
          <a:p>
            <a:pPr marL="800093" lvl="1" indent="-342900" algn="just">
              <a:spcBef>
                <a:spcPts val="600"/>
              </a:spcBef>
              <a:spcAft>
                <a:spcPts val="600"/>
              </a:spcAft>
              <a:buFont typeface="Arial" panose="020B0604020202020204" pitchFamily="34" charset="0"/>
              <a:buChar char="•"/>
            </a:pPr>
            <a:r>
              <a:rPr lang="en-IN" dirty="0" smtClean="0"/>
              <a:t>ITC claimed Is input tax as defined u/s 2(62) of the Act</a:t>
            </a:r>
          </a:p>
          <a:p>
            <a:pPr marL="800093" lvl="1" indent="-342900" algn="just">
              <a:spcBef>
                <a:spcPts val="600"/>
              </a:spcBef>
              <a:spcAft>
                <a:spcPts val="600"/>
              </a:spcAft>
              <a:buFont typeface="Arial" panose="020B0604020202020204" pitchFamily="34" charset="0"/>
              <a:buChar char="•"/>
            </a:pPr>
            <a:r>
              <a:rPr lang="en-IN" dirty="0" smtClean="0"/>
              <a:t>ITC claimed on input, input services or capital goods as defined under CGST Act</a:t>
            </a:r>
          </a:p>
          <a:p>
            <a:pPr marL="800093" lvl="1" indent="-342900" algn="just">
              <a:spcBef>
                <a:spcPts val="600"/>
              </a:spcBef>
              <a:spcAft>
                <a:spcPts val="600"/>
              </a:spcAft>
              <a:buFont typeface="Arial" panose="020B0604020202020204" pitchFamily="34" charset="0"/>
              <a:buChar char="•"/>
            </a:pPr>
            <a:r>
              <a:rPr lang="en-IN" dirty="0" smtClean="0"/>
              <a:t>All these above are used or intended to be used in course or furtherance of business</a:t>
            </a:r>
          </a:p>
          <a:p>
            <a:pPr marL="800093" lvl="1" indent="-342900" algn="just">
              <a:spcBef>
                <a:spcPts val="600"/>
              </a:spcBef>
              <a:spcAft>
                <a:spcPts val="600"/>
              </a:spcAft>
              <a:buFont typeface="Arial" panose="020B0604020202020204" pitchFamily="34" charset="0"/>
              <a:buChar char="•"/>
            </a:pPr>
            <a:r>
              <a:rPr lang="en-IN" dirty="0" smtClean="0"/>
              <a:t>Auditee possess invoice on which ITC is claimed?</a:t>
            </a:r>
          </a:p>
          <a:p>
            <a:pPr marL="800093" lvl="1" indent="-342900" algn="just">
              <a:spcBef>
                <a:spcPts val="600"/>
              </a:spcBef>
              <a:spcAft>
                <a:spcPts val="600"/>
              </a:spcAft>
              <a:buFont typeface="Arial" panose="020B0604020202020204" pitchFamily="34" charset="0"/>
              <a:buChar char="•"/>
            </a:pPr>
            <a:r>
              <a:rPr lang="en-IN" dirty="0" smtClean="0"/>
              <a:t>Auditee has received goods / services on which ITC is claimed?</a:t>
            </a:r>
          </a:p>
          <a:p>
            <a:pPr marL="800093" lvl="1" indent="-342900" algn="just">
              <a:spcBef>
                <a:spcPts val="600"/>
              </a:spcBef>
              <a:spcAft>
                <a:spcPts val="600"/>
              </a:spcAft>
              <a:buFont typeface="Arial" panose="020B0604020202020204" pitchFamily="34" charset="0"/>
              <a:buChar char="•"/>
            </a:pPr>
            <a:r>
              <a:rPr lang="en-IN" dirty="0"/>
              <a:t>Vendor has paid tax to the credit of government</a:t>
            </a:r>
          </a:p>
          <a:p>
            <a:pPr marL="800093" lvl="1" indent="-342900" algn="just">
              <a:spcBef>
                <a:spcPts val="600"/>
              </a:spcBef>
              <a:spcAft>
                <a:spcPts val="600"/>
              </a:spcAft>
              <a:buFont typeface="Arial" panose="020B0604020202020204" pitchFamily="34" charset="0"/>
              <a:buChar char="•"/>
            </a:pPr>
            <a:r>
              <a:rPr lang="en-IN" dirty="0"/>
              <a:t>Invoices for which ITC is claimed is paid within prescribed time limit</a:t>
            </a:r>
          </a:p>
          <a:p>
            <a:pPr marL="800093" lvl="1" indent="-342900" algn="just">
              <a:spcBef>
                <a:spcPts val="600"/>
              </a:spcBef>
              <a:spcAft>
                <a:spcPts val="600"/>
              </a:spcAft>
              <a:buFont typeface="Arial" panose="020B0604020202020204" pitchFamily="34" charset="0"/>
              <a:buChar char="•"/>
            </a:pPr>
            <a:r>
              <a:rPr lang="en-IN" dirty="0"/>
              <a:t>Reversal in respect of non-business purpose and exempted supplies is done properly</a:t>
            </a:r>
          </a:p>
          <a:p>
            <a:pPr marL="800093" lvl="1" indent="-342900" algn="just">
              <a:spcBef>
                <a:spcPts val="600"/>
              </a:spcBef>
              <a:spcAft>
                <a:spcPts val="600"/>
              </a:spcAft>
              <a:buFont typeface="Arial" panose="020B0604020202020204" pitchFamily="34" charset="0"/>
              <a:buChar char="•"/>
            </a:pPr>
            <a:r>
              <a:rPr lang="en-IN" dirty="0"/>
              <a:t>Reversal of ITC in respect of blocked credits u/s 17(5) is done </a:t>
            </a:r>
            <a:r>
              <a:rPr lang="en-IN" dirty="0" smtClean="0"/>
              <a:t>properly</a:t>
            </a:r>
            <a:endParaRPr lang="en-IN"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
        <p:nvSpPr>
          <p:cNvPr id="8" name="Footer Placeholder 2"/>
          <p:cNvSpPr>
            <a:spLocks noGrp="1"/>
          </p:cNvSpPr>
          <p:nvPr>
            <p:ph type="ftr" sz="quarter" idx="3"/>
          </p:nvPr>
        </p:nvSpPr>
        <p:spPr>
          <a:xfrm>
            <a:off x="4165602" y="6356359"/>
            <a:ext cx="3860800" cy="365123"/>
          </a:xfrm>
        </p:spPr>
        <p:txBody>
          <a:bodyPr/>
          <a:lstStyle/>
          <a:p>
            <a:r>
              <a:rPr lang="en-US" dirty="0" smtClean="0"/>
              <a:t>CA Naresh Sheth</a:t>
            </a:r>
            <a:endParaRPr lang="en-US" dirty="0"/>
          </a:p>
        </p:txBody>
      </p:sp>
    </p:spTree>
    <p:extLst>
      <p:ext uri="{BB962C8B-B14F-4D97-AF65-F5344CB8AC3E}">
        <p14:creationId xmlns:p14="http://schemas.microsoft.com/office/powerpoint/2010/main" val="407052049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57</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8" name="Rectangle 7"/>
          <p:cNvSpPr/>
          <p:nvPr/>
        </p:nvSpPr>
        <p:spPr>
          <a:xfrm>
            <a:off x="-1" y="1337097"/>
            <a:ext cx="11945257" cy="4385816"/>
          </a:xfrm>
          <a:prstGeom prst="rect">
            <a:avLst/>
          </a:prstGeom>
        </p:spPr>
        <p:txBody>
          <a:bodyPr wrap="square">
            <a:spAutoFit/>
          </a:bodyPr>
          <a:lstStyle/>
          <a:p>
            <a:pPr marL="360363" indent="-360363" algn="just">
              <a:lnSpc>
                <a:spcPct val="150000"/>
              </a:lnSpc>
              <a:spcBef>
                <a:spcPts val="1800"/>
              </a:spcBef>
              <a:spcAft>
                <a:spcPts val="1800"/>
              </a:spcAft>
              <a:buClr>
                <a:schemeClr val="tx1"/>
              </a:buClr>
              <a:buFont typeface="Wingdings" pitchFamily="2" charset="2"/>
              <a:buChar char="Ø"/>
            </a:pPr>
            <a:r>
              <a:rPr lang="en-US" altLang="en-US" sz="1800" dirty="0">
                <a:solidFill>
                  <a:srgbClr val="000000"/>
                </a:solidFill>
              </a:rPr>
              <a:t>Views expressed </a:t>
            </a:r>
            <a:r>
              <a:rPr lang="en-US" altLang="en-US" sz="1800" dirty="0" smtClean="0">
                <a:solidFill>
                  <a:srgbClr val="000000"/>
                </a:solidFill>
              </a:rPr>
              <a:t>in the presentation are </a:t>
            </a:r>
            <a:r>
              <a:rPr lang="en-US" altLang="en-US" sz="1800" dirty="0">
                <a:solidFill>
                  <a:srgbClr val="000000"/>
                </a:solidFill>
              </a:rPr>
              <a:t>the personal views of faculty based on his interpretation of </a:t>
            </a:r>
            <a:r>
              <a:rPr lang="en-US" altLang="en-US" sz="1800" dirty="0" smtClean="0">
                <a:solidFill>
                  <a:srgbClr val="000000"/>
                </a:solidFill>
              </a:rPr>
              <a:t>law</a:t>
            </a:r>
            <a:endParaRPr lang="en-US" altLang="en-US" sz="1800" dirty="0">
              <a:solidFill>
                <a:srgbClr val="000000"/>
              </a:solidFill>
            </a:endParaRPr>
          </a:p>
          <a:p>
            <a:pPr marL="360363" indent="-360363" algn="just">
              <a:lnSpc>
                <a:spcPct val="150000"/>
              </a:lnSpc>
              <a:spcBef>
                <a:spcPts val="1800"/>
              </a:spcBef>
              <a:spcAft>
                <a:spcPts val="1800"/>
              </a:spcAft>
              <a:buClr>
                <a:schemeClr val="tx1"/>
              </a:buClr>
              <a:buFont typeface="Wingdings" pitchFamily="2" charset="2"/>
              <a:buChar char="Ø"/>
            </a:pPr>
            <a:r>
              <a:rPr lang="en-US" altLang="en-US" sz="1800" dirty="0" smtClean="0">
                <a:solidFill>
                  <a:srgbClr val="000000"/>
                </a:solidFill>
              </a:rPr>
              <a:t>Presentation </a:t>
            </a:r>
            <a:r>
              <a:rPr lang="en-US" altLang="en-US" sz="1800" dirty="0">
                <a:solidFill>
                  <a:srgbClr val="000000"/>
                </a:solidFill>
              </a:rPr>
              <a:t>needs to be revised and revisited on </a:t>
            </a:r>
            <a:r>
              <a:rPr lang="en-US" altLang="en-US" sz="1800" dirty="0" smtClean="0">
                <a:solidFill>
                  <a:srgbClr val="000000"/>
                </a:solidFill>
              </a:rPr>
              <a:t>amendment in </a:t>
            </a:r>
            <a:r>
              <a:rPr lang="en-US" altLang="en-US" sz="1800" dirty="0">
                <a:solidFill>
                  <a:srgbClr val="000000"/>
                </a:solidFill>
              </a:rPr>
              <a:t>GST Law </a:t>
            </a:r>
            <a:r>
              <a:rPr lang="en-US" altLang="en-US" sz="1800" dirty="0" smtClean="0">
                <a:solidFill>
                  <a:srgbClr val="000000"/>
                </a:solidFill>
              </a:rPr>
              <a:t>or release of guidance note by ICAI</a:t>
            </a:r>
            <a:endParaRPr lang="en-US" altLang="en-US" sz="1800" dirty="0">
              <a:solidFill>
                <a:srgbClr val="000000"/>
              </a:solidFill>
            </a:endParaRPr>
          </a:p>
          <a:p>
            <a:pPr marL="360363" indent="-360363" algn="just">
              <a:lnSpc>
                <a:spcPct val="150000"/>
              </a:lnSpc>
              <a:spcBef>
                <a:spcPts val="1800"/>
              </a:spcBef>
              <a:spcAft>
                <a:spcPts val="1800"/>
              </a:spcAft>
              <a:buClr>
                <a:schemeClr val="tx1"/>
              </a:buClr>
              <a:buFont typeface="Wingdings" pitchFamily="2" charset="2"/>
              <a:buChar char="Ø"/>
            </a:pPr>
            <a:r>
              <a:rPr lang="en-US" altLang="en-US" sz="1800" dirty="0" smtClean="0">
                <a:solidFill>
                  <a:srgbClr val="000000"/>
                </a:solidFill>
              </a:rPr>
              <a:t>Presentation is made for educational </a:t>
            </a:r>
            <a:r>
              <a:rPr lang="en-US" altLang="en-US" sz="1800" dirty="0">
                <a:solidFill>
                  <a:srgbClr val="000000"/>
                </a:solidFill>
              </a:rPr>
              <a:t>meeting </a:t>
            </a:r>
            <a:r>
              <a:rPr lang="en-US" altLang="en-US" sz="1800" dirty="0" smtClean="0">
                <a:solidFill>
                  <a:srgbClr val="000000"/>
                </a:solidFill>
              </a:rPr>
              <a:t>arranged </a:t>
            </a:r>
            <a:r>
              <a:rPr lang="en-US" altLang="en-US" sz="1800" dirty="0">
                <a:solidFill>
                  <a:srgbClr val="000000"/>
                </a:solidFill>
              </a:rPr>
              <a:t>with a clear understanding that neither the  Faculties  nor </a:t>
            </a:r>
            <a:r>
              <a:rPr lang="en-US" altLang="en-US" sz="1800" dirty="0" smtClean="0">
                <a:solidFill>
                  <a:srgbClr val="000000"/>
                </a:solidFill>
              </a:rPr>
              <a:t>the Nagpur Branch of WIRC </a:t>
            </a:r>
            <a:r>
              <a:rPr lang="en-US" altLang="en-US" sz="1800" dirty="0">
                <a:solidFill>
                  <a:srgbClr val="000000"/>
                </a:solidFill>
              </a:rPr>
              <a:t>will be responsible for any error, omission, commission and result of any action taken by a </a:t>
            </a:r>
            <a:r>
              <a:rPr lang="en-US" altLang="en-US" sz="1800" dirty="0" smtClean="0">
                <a:solidFill>
                  <a:srgbClr val="000000"/>
                </a:solidFill>
              </a:rPr>
              <a:t>participant </a:t>
            </a:r>
            <a:r>
              <a:rPr lang="en-US" altLang="en-US" sz="1800" dirty="0">
                <a:solidFill>
                  <a:srgbClr val="000000"/>
                </a:solidFill>
              </a:rPr>
              <a:t>or anyone on the basis of this </a:t>
            </a:r>
            <a:r>
              <a:rPr lang="en-US" altLang="en-US" sz="1800" dirty="0" smtClean="0">
                <a:solidFill>
                  <a:srgbClr val="000000"/>
                </a:solidFill>
              </a:rPr>
              <a:t>presentation</a:t>
            </a:r>
            <a:endParaRPr lang="en-US" altLang="en-US" sz="1800" dirty="0">
              <a:solidFill>
                <a:srgbClr val="000000"/>
              </a:solidFill>
            </a:endParaRPr>
          </a:p>
          <a:p>
            <a:pPr marL="360363" indent="-360363" algn="just">
              <a:lnSpc>
                <a:spcPct val="150000"/>
              </a:lnSpc>
              <a:spcBef>
                <a:spcPts val="1800"/>
              </a:spcBef>
              <a:spcAft>
                <a:spcPts val="1800"/>
              </a:spcAft>
              <a:buClr>
                <a:schemeClr val="tx1"/>
              </a:buClr>
              <a:buFont typeface="Wingdings" pitchFamily="2" charset="2"/>
              <a:buChar char="Ø"/>
            </a:pPr>
            <a:r>
              <a:rPr lang="en-US" altLang="en-US" sz="1800" dirty="0" smtClean="0">
                <a:solidFill>
                  <a:srgbClr val="000000"/>
                </a:solidFill>
              </a:rPr>
              <a:t>Views expressed by the faculty should not be treated as professional advice or legal opinion on the issue discussed</a:t>
            </a:r>
          </a:p>
        </p:txBody>
      </p:sp>
      <p:sp>
        <p:nvSpPr>
          <p:cNvPr id="9" name="Title 1"/>
          <p:cNvSpPr>
            <a:spLocks noGrp="1"/>
          </p:cNvSpPr>
          <p:nvPr>
            <p:ph type="title"/>
          </p:nvPr>
        </p:nvSpPr>
        <p:spPr>
          <a:xfrm>
            <a:off x="338650" y="234295"/>
            <a:ext cx="9813879" cy="715965"/>
          </a:xfrm>
        </p:spPr>
        <p:txBody>
          <a:bodyPr>
            <a:normAutofit/>
          </a:bodyPr>
          <a:lstStyle/>
          <a:p>
            <a:r>
              <a:rPr lang="en-IN" dirty="0" smtClean="0"/>
              <a:t>Words of Caution</a:t>
            </a:r>
            <a:endParaRPr lang="en-US" dirty="0"/>
          </a:p>
        </p:txBody>
      </p:sp>
    </p:spTree>
    <p:extLst>
      <p:ext uri="{BB962C8B-B14F-4D97-AF65-F5344CB8AC3E}">
        <p14:creationId xmlns:p14="http://schemas.microsoft.com/office/powerpoint/2010/main" val="224007098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8C3E51-1EAE-4164-AD04-4563D0520E64}" type="slidenum">
              <a:rPr lang="en-US" smtClean="0"/>
              <a:pPr/>
              <a:t>58</a:t>
            </a:fld>
            <a:endParaRPr lang="en-US"/>
          </a:p>
        </p:txBody>
      </p:sp>
      <p:sp>
        <p:nvSpPr>
          <p:cNvPr id="5" name="Rectangle 4"/>
          <p:cNvSpPr/>
          <p:nvPr/>
        </p:nvSpPr>
        <p:spPr>
          <a:xfrm>
            <a:off x="3048000" y="2901933"/>
            <a:ext cx="6096000" cy="1374735"/>
          </a:xfrm>
          <a:prstGeom prst="rect">
            <a:avLst/>
          </a:prstGeom>
        </p:spPr>
        <p:txBody>
          <a:bodyPr>
            <a:spAutoFit/>
          </a:bodyPr>
          <a:lstStyle/>
          <a:p>
            <a:pPr marL="457200" indent="-457200" algn="ctr">
              <a:lnSpc>
                <a:spcPts val="2500"/>
              </a:lnSpc>
              <a:spcBef>
                <a:spcPct val="0"/>
              </a:spcBef>
            </a:pPr>
            <a:r>
              <a:rPr lang="en-US" altLang="en-US" sz="2400" b="1" dirty="0">
                <a:solidFill>
                  <a:schemeClr val="bg1"/>
                </a:solidFill>
              </a:rPr>
              <a:t>THANK YOU</a:t>
            </a:r>
          </a:p>
          <a:p>
            <a:pPr marL="457200" indent="-457200" algn="ctr">
              <a:lnSpc>
                <a:spcPts val="2500"/>
              </a:lnSpc>
              <a:spcBef>
                <a:spcPct val="0"/>
              </a:spcBef>
            </a:pPr>
            <a:endParaRPr lang="en-US" altLang="en-US" sz="2400" b="1" dirty="0">
              <a:solidFill>
                <a:schemeClr val="bg1"/>
              </a:solidFill>
            </a:endParaRPr>
          </a:p>
          <a:p>
            <a:pPr marL="457200" indent="-457200" algn="ctr">
              <a:lnSpc>
                <a:spcPts val="2500"/>
              </a:lnSpc>
              <a:spcBef>
                <a:spcPct val="0"/>
              </a:spcBef>
            </a:pPr>
            <a:r>
              <a:rPr lang="en-US" altLang="en-US" sz="1800" b="1" dirty="0" smtClean="0">
                <a:solidFill>
                  <a:schemeClr val="bg1"/>
                </a:solidFill>
              </a:rPr>
              <a:t> </a:t>
            </a:r>
          </a:p>
          <a:p>
            <a:pPr marL="457200" indent="-457200" algn="ctr">
              <a:lnSpc>
                <a:spcPts val="2500"/>
              </a:lnSpc>
              <a:spcBef>
                <a:spcPct val="0"/>
              </a:spcBef>
            </a:pPr>
            <a:r>
              <a:rPr lang="en-US" altLang="en-US" sz="1800" b="1" dirty="0" smtClean="0">
                <a:solidFill>
                  <a:schemeClr val="bg1"/>
                </a:solidFill>
              </a:rPr>
              <a:t>naresh.sheth@nashah.com</a:t>
            </a:r>
          </a:p>
        </p:txBody>
      </p:sp>
      <p:sp>
        <p:nvSpPr>
          <p:cNvPr id="8" name="Footer Placeholder 1"/>
          <p:cNvSpPr>
            <a:spLocks noGrp="1"/>
          </p:cNvSpPr>
          <p:nvPr>
            <p:ph type="ftr" sz="quarter" idx="4294967295"/>
          </p:nvPr>
        </p:nvSpPr>
        <p:spPr>
          <a:xfrm>
            <a:off x="2931887" y="6356359"/>
            <a:ext cx="6511916" cy="365123"/>
          </a:xfrm>
          <a:prstGeom prst="rect">
            <a:avLst/>
          </a:prstGeom>
        </p:spPr>
        <p:txBody>
          <a:bodyPr/>
          <a:lstStyle/>
          <a:p>
            <a:r>
              <a:rPr lang="en-IN" sz="1200" smtClean="0"/>
              <a:t>CA Naresh Sheth</a:t>
            </a:r>
            <a:endParaRPr lang="en-US" sz="1200" dirty="0"/>
          </a:p>
        </p:txBody>
      </p:sp>
      <p:sp>
        <p:nvSpPr>
          <p:cNvPr id="6"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1475570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CA Naresh Sheth</a:t>
            </a:r>
            <a:endParaRPr lang="en-US"/>
          </a:p>
        </p:txBody>
      </p:sp>
      <p:sp>
        <p:nvSpPr>
          <p:cNvPr id="4" name="Slide Number Placeholder 3"/>
          <p:cNvSpPr>
            <a:spLocks noGrp="1"/>
          </p:cNvSpPr>
          <p:nvPr>
            <p:ph type="sldNum" sz="quarter" idx="12"/>
          </p:nvPr>
        </p:nvSpPr>
        <p:spPr>
          <a:xfrm>
            <a:off x="8737604" y="6356359"/>
            <a:ext cx="2652055" cy="365123"/>
          </a:xfrm>
        </p:spPr>
        <p:txBody>
          <a:bodyPr/>
          <a:lstStyle/>
          <a:p>
            <a:fld id="{4C8C3E51-1EAE-4164-AD04-4563D0520E64}" type="slidenum">
              <a:rPr lang="en-US" smtClean="0"/>
              <a:pPr/>
              <a:t>6</a:t>
            </a:fld>
            <a:endParaRPr lang="en-US"/>
          </a:p>
        </p:txBody>
      </p:sp>
      <p:sp>
        <p:nvSpPr>
          <p:cNvPr id="5" name="Title 4"/>
          <p:cNvSpPr>
            <a:spLocks noGrp="1"/>
          </p:cNvSpPr>
          <p:nvPr>
            <p:ph type="title"/>
          </p:nvPr>
        </p:nvSpPr>
        <p:spPr>
          <a:xfrm>
            <a:off x="7364844" y="2057400"/>
            <a:ext cx="4024815" cy="2743200"/>
          </a:xfrm>
        </p:spPr>
        <p:txBody>
          <a:bodyPr/>
          <a:lstStyle/>
          <a:p>
            <a:r>
              <a:rPr lang="en-US" dirty="0" smtClean="0"/>
              <a:t>Statutory Provisions Mandating GST Audit</a:t>
            </a:r>
            <a:endParaRPr lang="en-IN" dirty="0"/>
          </a:p>
        </p:txBody>
      </p:sp>
      <p:sp>
        <p:nvSpPr>
          <p:cNvPr id="7" name="Date Placeholder 5"/>
          <p:cNvSpPr>
            <a:spLocks noGrp="1"/>
          </p:cNvSpPr>
          <p:nvPr>
            <p:ph type="dt" sz="half" idx="10"/>
          </p:nvPr>
        </p:nvSpPr>
        <p:spPr>
          <a:xfrm>
            <a:off x="457200" y="6400804"/>
            <a:ext cx="2133600" cy="320678"/>
          </a:xfrm>
        </p:spPr>
        <p:txBody>
          <a:bodyPr/>
          <a:lstStyle/>
          <a:p>
            <a:pPr>
              <a:defRPr/>
            </a:pPr>
            <a:r>
              <a:rPr lang="en-US" smtClean="0"/>
              <a:t>May 25, 2019</a:t>
            </a:r>
            <a:endParaRPr lang="en-US" dirty="0"/>
          </a:p>
        </p:txBody>
      </p:sp>
    </p:spTree>
    <p:extLst>
      <p:ext uri="{BB962C8B-B14F-4D97-AF65-F5344CB8AC3E}">
        <p14:creationId xmlns:p14="http://schemas.microsoft.com/office/powerpoint/2010/main" val="36796345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048" y="261189"/>
            <a:ext cx="8638208" cy="715965"/>
          </a:xfrm>
        </p:spPr>
        <p:txBody>
          <a:bodyPr>
            <a:normAutofit/>
          </a:bodyPr>
          <a:lstStyle/>
          <a:p>
            <a:r>
              <a:rPr lang="en-IN" dirty="0" smtClean="0"/>
              <a:t>Section 35(5) – Provision Mandating GST Audit</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7</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248333"/>
            <a:ext cx="11806518" cy="5264518"/>
          </a:xfrm>
          <a:prstGeom prst="rect">
            <a:avLst/>
          </a:prstGeom>
          <a:noFill/>
        </p:spPr>
        <p:txBody>
          <a:bodyPr wrap="square" rtlCol="0">
            <a:spAutoFit/>
          </a:bodyPr>
          <a:lstStyle/>
          <a:p>
            <a:pPr marL="342900" indent="-342900" algn="just">
              <a:spcBef>
                <a:spcPts val="900"/>
              </a:spcBef>
              <a:spcAft>
                <a:spcPts val="900"/>
              </a:spcAft>
              <a:buFont typeface="Wingdings" panose="05000000000000000000" pitchFamily="2" charset="2"/>
              <a:buChar char="Ø"/>
            </a:pPr>
            <a:r>
              <a:rPr lang="en-IN" dirty="0" smtClean="0"/>
              <a:t>Every </a:t>
            </a:r>
            <a:r>
              <a:rPr lang="en-IN" b="1" dirty="0" smtClean="0"/>
              <a:t>registered person </a:t>
            </a:r>
            <a:r>
              <a:rPr lang="en-IN" dirty="0" smtClean="0"/>
              <a:t>whose </a:t>
            </a:r>
            <a:r>
              <a:rPr lang="en-IN" b="1" dirty="0" smtClean="0"/>
              <a:t>turnover</a:t>
            </a:r>
            <a:r>
              <a:rPr lang="en-IN" dirty="0" smtClean="0"/>
              <a:t> during a </a:t>
            </a:r>
            <a:r>
              <a:rPr lang="en-IN" b="1" dirty="0" smtClean="0"/>
              <a:t>financial year </a:t>
            </a:r>
            <a:r>
              <a:rPr lang="en-IN" dirty="0" smtClean="0"/>
              <a:t>exceeds the </a:t>
            </a:r>
            <a:r>
              <a:rPr lang="en-IN" b="1" dirty="0" smtClean="0"/>
              <a:t>prescribed limit </a:t>
            </a:r>
            <a:r>
              <a:rPr lang="en-IN" dirty="0" smtClean="0"/>
              <a:t>shall get his </a:t>
            </a:r>
            <a:r>
              <a:rPr lang="en-IN" b="1" dirty="0" smtClean="0"/>
              <a:t>accounts </a:t>
            </a:r>
            <a:r>
              <a:rPr lang="en-IN" b="1" u="sng" dirty="0" smtClean="0"/>
              <a:t>audited</a:t>
            </a:r>
          </a:p>
          <a:p>
            <a:pPr marL="342900" indent="-342900" algn="just">
              <a:spcBef>
                <a:spcPts val="900"/>
              </a:spcBef>
              <a:spcAft>
                <a:spcPts val="900"/>
              </a:spcAft>
              <a:buFont typeface="Wingdings" panose="05000000000000000000" pitchFamily="2" charset="2"/>
              <a:buChar char="Ø"/>
            </a:pPr>
            <a:r>
              <a:rPr lang="en-IN" dirty="0" smtClean="0"/>
              <a:t>by a </a:t>
            </a:r>
            <a:r>
              <a:rPr lang="en-IN" b="1" dirty="0" smtClean="0"/>
              <a:t>chartered accountant</a:t>
            </a:r>
            <a:r>
              <a:rPr lang="en-IN" dirty="0" smtClean="0"/>
              <a:t> or a </a:t>
            </a:r>
            <a:r>
              <a:rPr lang="en-IN" b="1" dirty="0" smtClean="0"/>
              <a:t>cost accountant; and</a:t>
            </a:r>
          </a:p>
          <a:p>
            <a:pPr marL="342900" indent="-342900" algn="just">
              <a:spcBef>
                <a:spcPts val="900"/>
              </a:spcBef>
              <a:spcAft>
                <a:spcPts val="900"/>
              </a:spcAft>
              <a:buFont typeface="Wingdings" panose="05000000000000000000" pitchFamily="2" charset="2"/>
              <a:buChar char="Ø"/>
            </a:pPr>
            <a:r>
              <a:rPr lang="en-IN" dirty="0" smtClean="0"/>
              <a:t>Shall submit a copy of:</a:t>
            </a:r>
          </a:p>
          <a:p>
            <a:pPr marL="800093" lvl="1" indent="-342900" algn="just">
              <a:spcBef>
                <a:spcPts val="900"/>
              </a:spcBef>
              <a:spcAft>
                <a:spcPts val="900"/>
              </a:spcAft>
              <a:buFont typeface="Wingdings" panose="05000000000000000000" pitchFamily="2" charset="2"/>
              <a:buChar char="§"/>
            </a:pPr>
            <a:r>
              <a:rPr lang="en-IN" b="1" dirty="0" smtClean="0"/>
              <a:t>Audited annual accounts</a:t>
            </a:r>
          </a:p>
          <a:p>
            <a:pPr marL="800093" lvl="1" indent="-342900" algn="just">
              <a:spcBef>
                <a:spcPts val="900"/>
              </a:spcBef>
              <a:spcAft>
                <a:spcPts val="900"/>
              </a:spcAft>
              <a:buFont typeface="Wingdings" panose="05000000000000000000" pitchFamily="2" charset="2"/>
              <a:buChar char="§"/>
            </a:pPr>
            <a:r>
              <a:rPr lang="en-IN" b="1" dirty="0" smtClean="0"/>
              <a:t>Reconciliation statement u/s 44(2);</a:t>
            </a:r>
            <a:r>
              <a:rPr lang="en-IN" dirty="0" smtClean="0"/>
              <a:t> and </a:t>
            </a:r>
          </a:p>
          <a:p>
            <a:pPr marL="800093" lvl="1" indent="-342900" algn="just">
              <a:spcBef>
                <a:spcPts val="900"/>
              </a:spcBef>
              <a:spcAft>
                <a:spcPts val="900"/>
              </a:spcAft>
              <a:buFont typeface="Wingdings" panose="05000000000000000000" pitchFamily="2" charset="2"/>
              <a:buChar char="§"/>
            </a:pPr>
            <a:r>
              <a:rPr lang="en-IN" dirty="0" smtClean="0"/>
              <a:t>Other documents</a:t>
            </a:r>
          </a:p>
          <a:p>
            <a:pPr lvl="1" algn="just">
              <a:spcBef>
                <a:spcPts val="900"/>
              </a:spcBef>
              <a:spcAft>
                <a:spcPts val="900"/>
              </a:spcAft>
            </a:pPr>
            <a:r>
              <a:rPr lang="en-IN" dirty="0" smtClean="0"/>
              <a:t>In prescribed form and manner</a:t>
            </a:r>
          </a:p>
          <a:p>
            <a:pPr marL="342900" indent="-342900" algn="just">
              <a:spcBef>
                <a:spcPts val="900"/>
              </a:spcBef>
              <a:spcAft>
                <a:spcPts val="900"/>
              </a:spcAft>
              <a:buFont typeface="Wingdings" panose="05000000000000000000" pitchFamily="2" charset="2"/>
              <a:buChar char="Ø"/>
            </a:pPr>
            <a:r>
              <a:rPr lang="en-IN" b="1" dirty="0" smtClean="0"/>
              <a:t>It is the registered person’s (auditee’s) responsibility to submit above documents and not that of the </a:t>
            </a:r>
            <a:r>
              <a:rPr lang="en-IN" b="1" dirty="0" smtClean="0"/>
              <a:t>auditor.</a:t>
            </a:r>
          </a:p>
          <a:p>
            <a:pPr marL="342900" indent="-342900" algn="just">
              <a:spcBef>
                <a:spcPts val="900"/>
              </a:spcBef>
              <a:spcAft>
                <a:spcPts val="900"/>
              </a:spcAft>
              <a:buFont typeface="Wingdings" panose="05000000000000000000" pitchFamily="2" charset="2"/>
              <a:buChar char="Ø"/>
            </a:pPr>
            <a:r>
              <a:rPr lang="en-IN" dirty="0" smtClean="0"/>
              <a:t>Verification clause added in Form no. 9C (vide Notification no. 74/2018 dated 31.12.2018 clearly indicates that GSTR 9C is to uploaded by the assessee.</a:t>
            </a:r>
            <a:endParaRPr lang="en-IN" dirty="0" smtClean="0"/>
          </a:p>
        </p:txBody>
      </p:sp>
    </p:spTree>
    <p:extLst>
      <p:ext uri="{BB962C8B-B14F-4D97-AF65-F5344CB8AC3E}">
        <p14:creationId xmlns:p14="http://schemas.microsoft.com/office/powerpoint/2010/main" val="28807598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47742"/>
            <a:ext cx="8230313" cy="715965"/>
          </a:xfrm>
        </p:spPr>
        <p:txBody>
          <a:bodyPr>
            <a:normAutofit/>
          </a:bodyPr>
          <a:lstStyle/>
          <a:p>
            <a:r>
              <a:rPr lang="en-US" dirty="0" smtClean="0"/>
              <a:t>Rule 80(3) – Relevant Rule for GST Audit</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8</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352879"/>
            <a:ext cx="11806518" cy="4233275"/>
          </a:xfrm>
          <a:prstGeom prst="rect">
            <a:avLst/>
          </a:prstGeom>
          <a:noFill/>
        </p:spPr>
        <p:txBody>
          <a:bodyPr wrap="square" rtlCol="0">
            <a:spAutoFit/>
          </a:bodyPr>
          <a:lstStyle/>
          <a:p>
            <a:pPr marL="342900" indent="-342900" algn="just">
              <a:lnSpc>
                <a:spcPct val="150000"/>
              </a:lnSpc>
              <a:spcBef>
                <a:spcPts val="1200"/>
              </a:spcBef>
              <a:spcAft>
                <a:spcPts val="1200"/>
              </a:spcAft>
              <a:buFont typeface="Wingdings" panose="05000000000000000000" pitchFamily="2" charset="2"/>
              <a:buChar char="Ø"/>
            </a:pPr>
            <a:r>
              <a:rPr lang="en-IN" dirty="0" smtClean="0"/>
              <a:t>Every registered person whose “</a:t>
            </a:r>
            <a:r>
              <a:rPr lang="en-IN" b="1" dirty="0" smtClean="0"/>
              <a:t>aggregate turnover</a:t>
            </a:r>
            <a:r>
              <a:rPr lang="en-IN" dirty="0" smtClean="0"/>
              <a:t>” during a financial year </a:t>
            </a:r>
            <a:r>
              <a:rPr lang="en-IN" b="1" dirty="0" smtClean="0"/>
              <a:t>exceeds Rupees Two Crores</a:t>
            </a:r>
            <a:r>
              <a:rPr lang="en-IN" dirty="0" smtClean="0"/>
              <a:t> shall get his </a:t>
            </a:r>
            <a:r>
              <a:rPr lang="en-IN" b="1" dirty="0" smtClean="0"/>
              <a:t>accounts audited </a:t>
            </a:r>
            <a:r>
              <a:rPr lang="en-IN" dirty="0" smtClean="0"/>
              <a:t>as specified in Section 35(5) of the Act</a:t>
            </a:r>
          </a:p>
          <a:p>
            <a:pPr marL="342900" indent="-342900" algn="just">
              <a:lnSpc>
                <a:spcPct val="150000"/>
              </a:lnSpc>
              <a:spcBef>
                <a:spcPts val="1200"/>
              </a:spcBef>
              <a:spcAft>
                <a:spcPts val="1200"/>
              </a:spcAft>
              <a:buFont typeface="Wingdings" panose="05000000000000000000" pitchFamily="2" charset="2"/>
              <a:buChar char="Ø"/>
            </a:pPr>
            <a:r>
              <a:rPr lang="en-IN" dirty="0" smtClean="0"/>
              <a:t>He shall furnish copy of :</a:t>
            </a:r>
          </a:p>
          <a:p>
            <a:pPr marL="800093" lvl="1" indent="-342900" algn="just">
              <a:lnSpc>
                <a:spcPct val="150000"/>
              </a:lnSpc>
              <a:spcBef>
                <a:spcPts val="1200"/>
              </a:spcBef>
              <a:spcAft>
                <a:spcPts val="1200"/>
              </a:spcAft>
              <a:buFont typeface="Arial" panose="020B0604020202020204" pitchFamily="34" charset="0"/>
              <a:buChar char="•"/>
            </a:pPr>
            <a:r>
              <a:rPr lang="en-IN" b="1" dirty="0" smtClean="0"/>
              <a:t>Audited annual accounts</a:t>
            </a:r>
            <a:r>
              <a:rPr lang="en-IN" dirty="0" smtClean="0"/>
              <a:t>; and</a:t>
            </a:r>
          </a:p>
          <a:p>
            <a:pPr marL="800093" lvl="1" indent="-342900" algn="just">
              <a:lnSpc>
                <a:spcPct val="150000"/>
              </a:lnSpc>
              <a:spcBef>
                <a:spcPts val="1200"/>
              </a:spcBef>
              <a:spcAft>
                <a:spcPts val="1200"/>
              </a:spcAft>
              <a:buFont typeface="Arial" panose="020B0604020202020204" pitchFamily="34" charset="0"/>
              <a:buChar char="•"/>
            </a:pPr>
            <a:r>
              <a:rPr lang="en-IN" dirty="0" smtClean="0"/>
              <a:t>A reconciliation statement duly certified in </a:t>
            </a:r>
            <a:r>
              <a:rPr lang="en-IN" b="1" dirty="0" smtClean="0"/>
              <a:t>Form GSTR – 9C</a:t>
            </a:r>
          </a:p>
          <a:p>
            <a:pPr marL="1076325" lvl="1" indent="-363538" algn="just">
              <a:lnSpc>
                <a:spcPct val="150000"/>
              </a:lnSpc>
              <a:spcBef>
                <a:spcPts val="1200"/>
              </a:spcBef>
              <a:spcAft>
                <a:spcPts val="1200"/>
              </a:spcAft>
              <a:buFontTx/>
              <a:buChar char="-"/>
            </a:pPr>
            <a:r>
              <a:rPr lang="en-IN" b="1" dirty="0" smtClean="0"/>
              <a:t>Electronically</a:t>
            </a:r>
            <a:r>
              <a:rPr lang="en-IN" dirty="0" smtClean="0"/>
              <a:t> through the common portal either directly or through Facilitation Centre notified by the Commissioner</a:t>
            </a:r>
          </a:p>
        </p:txBody>
      </p:sp>
    </p:spTree>
    <p:extLst>
      <p:ext uri="{BB962C8B-B14F-4D97-AF65-F5344CB8AC3E}">
        <p14:creationId xmlns:p14="http://schemas.microsoft.com/office/powerpoint/2010/main" val="40512436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47742"/>
            <a:ext cx="8230313" cy="715965"/>
          </a:xfrm>
        </p:spPr>
        <p:txBody>
          <a:bodyPr>
            <a:normAutofit/>
          </a:bodyPr>
          <a:lstStyle/>
          <a:p>
            <a:r>
              <a:rPr lang="en-US" dirty="0" smtClean="0"/>
              <a:t>Section 44(1) – Submission of Annual Return</a:t>
            </a:r>
            <a:endParaRPr lang="en-US" dirty="0"/>
          </a:p>
        </p:txBody>
      </p:sp>
      <p:sp>
        <p:nvSpPr>
          <p:cNvPr id="4" name="Footer Placeholder 3"/>
          <p:cNvSpPr>
            <a:spLocks noGrp="1"/>
          </p:cNvSpPr>
          <p:nvPr>
            <p:ph type="ftr" sz="quarter" idx="3"/>
          </p:nvPr>
        </p:nvSpPr>
        <p:spPr>
          <a:xfrm>
            <a:off x="4165602" y="6370007"/>
            <a:ext cx="3860800" cy="365123"/>
          </a:xfrm>
        </p:spPr>
        <p:txBody>
          <a:bodyPr/>
          <a:lstStyle/>
          <a:p>
            <a:r>
              <a:rPr lang="en-US" smtClean="0"/>
              <a:t>CA Naresh Sheth</a:t>
            </a:r>
            <a:endParaRPr lang="en-US" dirty="0"/>
          </a:p>
        </p:txBody>
      </p:sp>
      <p:sp>
        <p:nvSpPr>
          <p:cNvPr id="5" name="Slide Number Placeholder 4"/>
          <p:cNvSpPr>
            <a:spLocks noGrp="1"/>
          </p:cNvSpPr>
          <p:nvPr>
            <p:ph type="sldNum" sz="quarter" idx="4"/>
          </p:nvPr>
        </p:nvSpPr>
        <p:spPr>
          <a:xfrm>
            <a:off x="8737602" y="6370007"/>
            <a:ext cx="2844800" cy="365123"/>
          </a:xfrm>
        </p:spPr>
        <p:txBody>
          <a:bodyPr/>
          <a:lstStyle/>
          <a:p>
            <a:fld id="{4C8C3E51-1EAE-4164-AD04-4563D0520E64}" type="slidenum">
              <a:rPr lang="en-US" smtClean="0"/>
              <a:pPr/>
              <a:t>9</a:t>
            </a:fld>
            <a:endParaRPr lang="en-US" dirty="0"/>
          </a:p>
        </p:txBody>
      </p:sp>
      <p:sp>
        <p:nvSpPr>
          <p:cNvPr id="6" name="Date Placeholder 5"/>
          <p:cNvSpPr>
            <a:spLocks noGrp="1"/>
          </p:cNvSpPr>
          <p:nvPr>
            <p:ph type="dt" sz="half" idx="10"/>
          </p:nvPr>
        </p:nvSpPr>
        <p:spPr>
          <a:xfrm>
            <a:off x="457200" y="6414452"/>
            <a:ext cx="2133600" cy="320678"/>
          </a:xfrm>
        </p:spPr>
        <p:txBody>
          <a:bodyPr/>
          <a:lstStyle/>
          <a:p>
            <a:pPr>
              <a:defRPr/>
            </a:pPr>
            <a:r>
              <a:rPr lang="en-US" smtClean="0"/>
              <a:t>May 25, 2019</a:t>
            </a:r>
            <a:endParaRPr lang="en-US" dirty="0"/>
          </a:p>
        </p:txBody>
      </p:sp>
      <p:sp>
        <p:nvSpPr>
          <p:cNvPr id="7" name="TextBox 6"/>
          <p:cNvSpPr txBox="1"/>
          <p:nvPr/>
        </p:nvSpPr>
        <p:spPr>
          <a:xfrm>
            <a:off x="192743" y="1321119"/>
            <a:ext cx="11806518" cy="5326458"/>
          </a:xfrm>
          <a:prstGeom prst="rect">
            <a:avLst/>
          </a:prstGeom>
          <a:noFill/>
        </p:spPr>
        <p:txBody>
          <a:bodyPr wrap="square" rtlCol="0">
            <a:spAutoFit/>
          </a:bodyPr>
          <a:lstStyle/>
          <a:p>
            <a:pPr marL="342900" indent="-342900" algn="just">
              <a:lnSpc>
                <a:spcPct val="150000"/>
              </a:lnSpc>
              <a:spcBef>
                <a:spcPts val="600"/>
              </a:spcBef>
              <a:spcAft>
                <a:spcPts val="600"/>
              </a:spcAft>
              <a:buFont typeface="Wingdings" panose="05000000000000000000" pitchFamily="2" charset="2"/>
              <a:buChar char="Ø"/>
            </a:pPr>
            <a:r>
              <a:rPr lang="en-IN" dirty="0" smtClean="0"/>
              <a:t>Annual return is to be filed by </a:t>
            </a:r>
            <a:r>
              <a:rPr lang="en-IN" b="1" dirty="0" smtClean="0"/>
              <a:t>every registered person</a:t>
            </a:r>
            <a:r>
              <a:rPr lang="en-IN" dirty="0" smtClean="0"/>
              <a:t> for every financial year (irrespective of turnover) </a:t>
            </a:r>
            <a:r>
              <a:rPr lang="en-IN" b="1" dirty="0" smtClean="0"/>
              <a:t>on or before 31</a:t>
            </a:r>
            <a:r>
              <a:rPr lang="en-IN" b="1" baseline="30000" dirty="0" smtClean="0"/>
              <a:t>st</a:t>
            </a:r>
            <a:r>
              <a:rPr lang="en-IN" b="1" dirty="0" smtClean="0"/>
              <a:t> December</a:t>
            </a:r>
            <a:r>
              <a:rPr lang="en-IN" dirty="0" smtClean="0"/>
              <a:t> following the end of financial year</a:t>
            </a:r>
          </a:p>
          <a:p>
            <a:pPr marL="342900" indent="-342900" algn="just">
              <a:lnSpc>
                <a:spcPct val="150000"/>
              </a:lnSpc>
              <a:spcBef>
                <a:spcPts val="600"/>
              </a:spcBef>
              <a:spcAft>
                <a:spcPts val="600"/>
              </a:spcAft>
              <a:buFont typeface="Wingdings" panose="05000000000000000000" pitchFamily="2" charset="2"/>
              <a:buChar char="Ø"/>
            </a:pPr>
            <a:r>
              <a:rPr lang="en-IN" dirty="0" smtClean="0"/>
              <a:t>Annual return is to be filed electronically in </a:t>
            </a:r>
            <a:r>
              <a:rPr lang="en-IN" b="1" dirty="0" smtClean="0"/>
              <a:t>Form GSTR 9</a:t>
            </a:r>
            <a:r>
              <a:rPr lang="en-IN" dirty="0"/>
              <a:t> </a:t>
            </a:r>
            <a:r>
              <a:rPr lang="en-IN" dirty="0" smtClean="0"/>
              <a:t>[notified vide notification no. 39/2018 – Central Tax dated </a:t>
            </a:r>
            <a:r>
              <a:rPr lang="en-IN" b="1" dirty="0" smtClean="0"/>
              <a:t>04.09.2018</a:t>
            </a:r>
            <a:r>
              <a:rPr lang="en-IN" dirty="0" smtClean="0"/>
              <a:t>]</a:t>
            </a:r>
          </a:p>
          <a:p>
            <a:pPr marL="342900" indent="-342900" algn="just">
              <a:lnSpc>
                <a:spcPct val="150000"/>
              </a:lnSpc>
              <a:spcBef>
                <a:spcPts val="600"/>
              </a:spcBef>
              <a:spcAft>
                <a:spcPts val="600"/>
              </a:spcAft>
              <a:buFont typeface="Wingdings" panose="05000000000000000000" pitchFamily="2" charset="2"/>
              <a:buChar char="Ø"/>
            </a:pPr>
            <a:r>
              <a:rPr lang="en-IN" dirty="0" smtClean="0"/>
              <a:t>Composition dealer is required to file Annual Return in </a:t>
            </a:r>
            <a:r>
              <a:rPr lang="en-IN" b="1" dirty="0" smtClean="0"/>
              <a:t>Form GSTR 9A.</a:t>
            </a:r>
            <a:r>
              <a:rPr lang="en-IN" dirty="0" smtClean="0"/>
              <a:t> </a:t>
            </a:r>
          </a:p>
          <a:p>
            <a:pPr marL="342900" indent="-342900" algn="just">
              <a:lnSpc>
                <a:spcPct val="150000"/>
              </a:lnSpc>
              <a:spcBef>
                <a:spcPts val="600"/>
              </a:spcBef>
              <a:spcAft>
                <a:spcPts val="600"/>
              </a:spcAft>
              <a:buFont typeface="Wingdings" panose="05000000000000000000" pitchFamily="2" charset="2"/>
              <a:buChar char="Ø"/>
            </a:pPr>
            <a:r>
              <a:rPr lang="en-IN" dirty="0" smtClean="0"/>
              <a:t>Following persons are not required to file Annual Return:</a:t>
            </a:r>
          </a:p>
          <a:p>
            <a:pPr marL="800093" lvl="1" indent="-342900" algn="just">
              <a:lnSpc>
                <a:spcPct val="150000"/>
              </a:lnSpc>
              <a:spcBef>
                <a:spcPts val="600"/>
              </a:spcBef>
              <a:spcAft>
                <a:spcPts val="600"/>
              </a:spcAft>
              <a:buFont typeface="Arial" panose="020B0604020202020204" pitchFamily="34" charset="0"/>
              <a:buChar char="•"/>
            </a:pPr>
            <a:r>
              <a:rPr lang="en-IN" dirty="0" smtClean="0"/>
              <a:t>Input service distributor</a:t>
            </a:r>
          </a:p>
          <a:p>
            <a:pPr marL="800093" lvl="1" indent="-342900" algn="just">
              <a:lnSpc>
                <a:spcPct val="150000"/>
              </a:lnSpc>
              <a:spcBef>
                <a:spcPts val="600"/>
              </a:spcBef>
              <a:spcAft>
                <a:spcPts val="600"/>
              </a:spcAft>
              <a:buFont typeface="Arial" panose="020B0604020202020204" pitchFamily="34" charset="0"/>
              <a:buChar char="•"/>
            </a:pPr>
            <a:r>
              <a:rPr lang="en-IN" dirty="0" smtClean="0"/>
              <a:t>A person liable to pay TDS or TCS</a:t>
            </a:r>
          </a:p>
          <a:p>
            <a:pPr marL="800093" lvl="1" indent="-342900" algn="just">
              <a:lnSpc>
                <a:spcPct val="150000"/>
              </a:lnSpc>
              <a:spcBef>
                <a:spcPts val="600"/>
              </a:spcBef>
              <a:spcAft>
                <a:spcPts val="600"/>
              </a:spcAft>
              <a:buFont typeface="Arial" panose="020B0604020202020204" pitchFamily="34" charset="0"/>
              <a:buChar char="•"/>
            </a:pPr>
            <a:r>
              <a:rPr lang="en-IN" dirty="0" smtClean="0"/>
              <a:t>Casual taxable person</a:t>
            </a:r>
          </a:p>
          <a:p>
            <a:pPr marL="800093" lvl="1" indent="-342900" algn="just">
              <a:lnSpc>
                <a:spcPct val="150000"/>
              </a:lnSpc>
              <a:spcBef>
                <a:spcPts val="600"/>
              </a:spcBef>
              <a:spcAft>
                <a:spcPts val="600"/>
              </a:spcAft>
              <a:buFont typeface="Arial" panose="020B0604020202020204" pitchFamily="34" charset="0"/>
              <a:buChar char="•"/>
            </a:pPr>
            <a:r>
              <a:rPr lang="en-IN" dirty="0" smtClean="0"/>
              <a:t>Non-resident taxable person</a:t>
            </a:r>
          </a:p>
        </p:txBody>
      </p:sp>
    </p:spTree>
    <p:extLst>
      <p:ext uri="{BB962C8B-B14F-4D97-AF65-F5344CB8AC3E}">
        <p14:creationId xmlns:p14="http://schemas.microsoft.com/office/powerpoint/2010/main" val="159182760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A Shah">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A Shah">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A Shah">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24410</TotalTime>
  <Words>6068</Words>
  <Application>Microsoft Office PowerPoint</Application>
  <PresentationFormat>Widescreen</PresentationFormat>
  <Paragraphs>727</Paragraphs>
  <Slides>58</Slides>
  <Notes>36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58</vt:i4>
      </vt:variant>
    </vt:vector>
  </HeadingPairs>
  <TitlesOfParts>
    <vt:vector size="67" baseType="lpstr">
      <vt:lpstr>Arial</vt:lpstr>
      <vt:lpstr>Calibri</vt:lpstr>
      <vt:lpstr>Eras Bold ITC</vt:lpstr>
      <vt:lpstr>Segoe UI</vt:lpstr>
      <vt:lpstr>Segoe UI Light</vt:lpstr>
      <vt:lpstr>Wingdings</vt:lpstr>
      <vt:lpstr>1_Office Theme</vt:lpstr>
      <vt:lpstr>2_Office Theme</vt:lpstr>
      <vt:lpstr>3_Office Theme</vt:lpstr>
      <vt:lpstr>PowerPoint Presentation</vt:lpstr>
      <vt:lpstr>Preamble</vt:lpstr>
      <vt:lpstr>Scope of Presentation</vt:lpstr>
      <vt:lpstr>Audit in Indirect Taxes – Historical Background</vt:lpstr>
      <vt:lpstr>Audits under GST Legislation</vt:lpstr>
      <vt:lpstr>Statutory Provisions Mandating GST Audit</vt:lpstr>
      <vt:lpstr>Section 35(5) – Provision Mandating GST Audit</vt:lpstr>
      <vt:lpstr>Rule 80(3) – Relevant Rule for GST Audit</vt:lpstr>
      <vt:lpstr>Section 44(1) – Submission of Annual Return</vt:lpstr>
      <vt:lpstr>Section 44(2) – Submission of Audit Report</vt:lpstr>
      <vt:lpstr>GSTR Form 9C – Basics</vt:lpstr>
      <vt:lpstr>Audit and Form GSTR 9C - Basics</vt:lpstr>
      <vt:lpstr>Audit and Form GSTR 9C - Basics</vt:lpstr>
      <vt:lpstr>Form No. GSTR 9C – Broad Structure</vt:lpstr>
      <vt:lpstr>Form No. GSTR 9C – Broad Structure</vt:lpstr>
      <vt:lpstr>Technical guide of ICAI and its relevance</vt:lpstr>
      <vt:lpstr>Relevance of Technical Guide of ICAI</vt:lpstr>
      <vt:lpstr>Relevance of Technical Guide of ICAI</vt:lpstr>
      <vt:lpstr>Meaning of Term “Audit” and Scope of “Audit”</vt:lpstr>
      <vt:lpstr>‘Audit’ – Statutory Definition</vt:lpstr>
      <vt:lpstr>Audit - Scope and Responsibility as per section 2(13)</vt:lpstr>
      <vt:lpstr>Audit - Scope and Responsibility as per section 2(13)</vt:lpstr>
      <vt:lpstr>Audit - Scope and Responsibility as per section 2(13)</vt:lpstr>
      <vt:lpstr>Confusion as to Scope of Audit </vt:lpstr>
      <vt:lpstr>GST Audit - Is it Certification or Audit Assignment?</vt:lpstr>
      <vt:lpstr>GST Audit - Is it Certification or Audit Assignment?</vt:lpstr>
      <vt:lpstr>GST Audit - Is it Certification or Audit Assignment?</vt:lpstr>
      <vt:lpstr>Probable Reconciliation Points Reportable in GSTR 9C </vt:lpstr>
      <vt:lpstr>PowerPoint Presentation</vt:lpstr>
      <vt:lpstr>Probable Reconciliation items </vt:lpstr>
      <vt:lpstr>PowerPoint Presentation</vt:lpstr>
      <vt:lpstr>Prescribed Turnover Limit for Audit &amp; Some issues</vt:lpstr>
      <vt:lpstr>Meaning of Turnover and Prescribed Limit</vt:lpstr>
      <vt:lpstr>Meaning of Turnover and Prescribed Limit</vt:lpstr>
      <vt:lpstr>Meaning of Turnover and Prescribed Limit</vt:lpstr>
      <vt:lpstr>Prescribed Turnover Limit – Some Issues</vt:lpstr>
      <vt:lpstr>Prescribed Turnover Limit – Some Issues</vt:lpstr>
      <vt:lpstr>Whether following persons are liable to GST audit?</vt:lpstr>
      <vt:lpstr>Financial Year - Ambiguity </vt:lpstr>
      <vt:lpstr>Financial Year - Ambiguity</vt:lpstr>
      <vt:lpstr>PowerPoint Presentation</vt:lpstr>
      <vt:lpstr>PowerPoint Presentation</vt:lpstr>
      <vt:lpstr>PowerPoint Presentation</vt:lpstr>
      <vt:lpstr>Penal Provisions</vt:lpstr>
      <vt:lpstr>PowerPoint Presentation</vt:lpstr>
      <vt:lpstr>PowerPoint Presentation</vt:lpstr>
      <vt:lpstr>PowerPoint Presentation</vt:lpstr>
      <vt:lpstr>Persons Qualified to Conduct GST Audit</vt:lpstr>
      <vt:lpstr>Persons Qualified to be GST Auditor / Relevant Code of Conduct of ICAI</vt:lpstr>
      <vt:lpstr>Persons Qualified to be GST Auditor / Relevant Code of Conduct of ICAI</vt:lpstr>
      <vt:lpstr>Persons Qualified to be GST Auditor / Relevant Code of Conduct of ICAI</vt:lpstr>
      <vt:lpstr>Persons Qualified to be GST Auditor / Relevant Code of Conduct of ICAI</vt:lpstr>
      <vt:lpstr>Concerns in Audit Report (GSTR 9C)</vt:lpstr>
      <vt:lpstr>Part III – Table 9 of GSTR 9C</vt:lpstr>
      <vt:lpstr>Part III – Table 11 of GSTR 9C</vt:lpstr>
      <vt:lpstr>Part III – Table 14 of GSTR 9C</vt:lpstr>
      <vt:lpstr>Words of Caution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Yashvardhan.Gupta@nashah.com</dc:creator>
  <cp:lastModifiedBy>Naresh Sheth</cp:lastModifiedBy>
  <cp:revision>2813</cp:revision>
  <cp:lastPrinted>2018-12-18T13:13:41Z</cp:lastPrinted>
  <dcterms:created xsi:type="dcterms:W3CDTF">2016-02-04T09:08:36Z</dcterms:created>
  <dcterms:modified xsi:type="dcterms:W3CDTF">2019-05-23T08:06:34Z</dcterms:modified>
</cp:coreProperties>
</file>