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3.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9"/>
  </p:notesMasterIdLst>
  <p:sldIdLst>
    <p:sldId id="512" r:id="rId2"/>
    <p:sldId id="1031" r:id="rId3"/>
    <p:sldId id="1367" r:id="rId4"/>
    <p:sldId id="1232" r:id="rId5"/>
    <p:sldId id="1233" r:id="rId6"/>
    <p:sldId id="1242" r:id="rId7"/>
    <p:sldId id="1368" r:id="rId8"/>
    <p:sldId id="1374" r:id="rId9"/>
    <p:sldId id="1321" r:id="rId10"/>
    <p:sldId id="1319" r:id="rId11"/>
    <p:sldId id="1342" r:id="rId12"/>
    <p:sldId id="1320" r:id="rId13"/>
    <p:sldId id="1322" r:id="rId14"/>
    <p:sldId id="1344" r:id="rId15"/>
    <p:sldId id="1343" r:id="rId16"/>
    <p:sldId id="1358" r:id="rId17"/>
    <p:sldId id="1324" r:id="rId18"/>
    <p:sldId id="1325" r:id="rId19"/>
    <p:sldId id="1326" r:id="rId20"/>
    <p:sldId id="1373" r:id="rId21"/>
    <p:sldId id="1327" r:id="rId22"/>
    <p:sldId id="1328" r:id="rId23"/>
    <p:sldId id="1329" r:id="rId24"/>
    <p:sldId id="1330" r:id="rId25"/>
    <p:sldId id="1331" r:id="rId26"/>
    <p:sldId id="1332" r:id="rId27"/>
    <p:sldId id="1375" r:id="rId28"/>
    <p:sldId id="1376" r:id="rId29"/>
    <p:sldId id="1346" r:id="rId30"/>
    <p:sldId id="1333" r:id="rId31"/>
    <p:sldId id="1334" r:id="rId32"/>
    <p:sldId id="1335" r:id="rId33"/>
    <p:sldId id="1337" r:id="rId34"/>
    <p:sldId id="1336" r:id="rId35"/>
    <p:sldId id="1360" r:id="rId36"/>
    <p:sldId id="1364" r:id="rId37"/>
    <p:sldId id="1363" r:id="rId38"/>
    <p:sldId id="1362" r:id="rId39"/>
    <p:sldId id="1365" r:id="rId40"/>
    <p:sldId id="1371" r:id="rId41"/>
    <p:sldId id="1372" r:id="rId42"/>
    <p:sldId id="1283" r:id="rId43"/>
    <p:sldId id="1290" r:id="rId44"/>
    <p:sldId id="1284" r:id="rId45"/>
    <p:sldId id="1285" r:id="rId46"/>
    <p:sldId id="1287" r:id="rId47"/>
    <p:sldId id="1288" r:id="rId48"/>
    <p:sldId id="1289" r:id="rId49"/>
    <p:sldId id="1294" r:id="rId50"/>
    <p:sldId id="1302" r:id="rId51"/>
    <p:sldId id="1310" r:id="rId52"/>
    <p:sldId id="1304" r:id="rId53"/>
    <p:sldId id="1305" r:id="rId54"/>
    <p:sldId id="1311" r:id="rId55"/>
    <p:sldId id="1306" r:id="rId56"/>
    <p:sldId id="1369" r:id="rId57"/>
    <p:sldId id="1366" r:id="rId58"/>
    <p:sldId id="1370" r:id="rId59"/>
    <p:sldId id="1354" r:id="rId60"/>
    <p:sldId id="1355" r:id="rId61"/>
    <p:sldId id="1356" r:id="rId62"/>
    <p:sldId id="1348" r:id="rId63"/>
    <p:sldId id="1349" r:id="rId64"/>
    <p:sldId id="1350" r:id="rId65"/>
    <p:sldId id="1351" r:id="rId66"/>
    <p:sldId id="1347" r:id="rId67"/>
    <p:sldId id="964" r:id="rId68"/>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3224" userDrawn="1">
          <p15:clr>
            <a:srgbClr val="A4A3A4"/>
          </p15:clr>
        </p15:guide>
        <p15:guide id="2" pos="2236"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85041" autoAdjust="0"/>
  </p:normalViewPr>
  <p:slideViewPr>
    <p:cSldViewPr>
      <p:cViewPr varScale="1">
        <p:scale>
          <a:sx n="53" d="100"/>
          <a:sy n="53" d="100"/>
        </p:scale>
        <p:origin x="1614" y="45"/>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howGuides="1">
      <p:cViewPr varScale="1">
        <p:scale>
          <a:sx n="48" d="100"/>
          <a:sy n="48" d="100"/>
        </p:scale>
        <p:origin x="2640" y="66"/>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viewProps" Target="viewProps.xml"/><Relationship Id="rId200"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6DB1C21-CF5F-4C43-8158-6F8B27D11164}" type="doc">
      <dgm:prSet loTypeId="urn:microsoft.com/office/officeart/2005/8/layout/hList6" loCatId="list" qsTypeId="urn:microsoft.com/office/officeart/2005/8/quickstyle/simple3" qsCatId="simple" csTypeId="urn:microsoft.com/office/officeart/2005/8/colors/accent1_2" csCatId="accent1" phldr="1"/>
      <dgm:spPr/>
      <dgm:t>
        <a:bodyPr/>
        <a:lstStyle/>
        <a:p>
          <a:endParaRPr lang="en-US"/>
        </a:p>
      </dgm:t>
    </dgm:pt>
    <dgm:pt modelId="{90F29E87-C348-428C-8E08-D110B6CE9794}">
      <dgm:prSet/>
      <dgm:spPr/>
      <dgm:t>
        <a:bodyPr/>
        <a:lstStyle/>
        <a:p>
          <a:pPr rtl="0"/>
          <a:r>
            <a:rPr lang="en-IN" b="1" dirty="0" smtClean="0"/>
            <a:t>ITC of 1718 if availed  in GSTR-3B of FY 1718</a:t>
          </a:r>
          <a:r>
            <a:rPr lang="en-IN" dirty="0" smtClean="0"/>
            <a:t> 	</a:t>
          </a:r>
        </a:p>
        <a:p>
          <a:pPr rtl="0"/>
          <a:r>
            <a:rPr lang="en-IN" dirty="0" smtClean="0"/>
            <a:t>Details to appear in Table 6A and detailed Bifurcation in Table 6B to 6M</a:t>
          </a:r>
          <a:endParaRPr lang="en-US" dirty="0"/>
        </a:p>
      </dgm:t>
    </dgm:pt>
    <dgm:pt modelId="{D0D3B93E-A05D-4715-91FE-670804D72FB2}" type="parTrans" cxnId="{65EBC76A-C361-4E69-A66F-22AF31E4824A}">
      <dgm:prSet/>
      <dgm:spPr/>
      <dgm:t>
        <a:bodyPr/>
        <a:lstStyle/>
        <a:p>
          <a:endParaRPr lang="en-US"/>
        </a:p>
      </dgm:t>
    </dgm:pt>
    <dgm:pt modelId="{D34275A4-EC61-4FC5-B6EB-F9B0933A7971}" type="sibTrans" cxnId="{65EBC76A-C361-4E69-A66F-22AF31E4824A}">
      <dgm:prSet/>
      <dgm:spPr/>
      <dgm:t>
        <a:bodyPr/>
        <a:lstStyle/>
        <a:p>
          <a:endParaRPr lang="en-US"/>
        </a:p>
      </dgm:t>
    </dgm:pt>
    <dgm:pt modelId="{6D1830AF-4B87-4592-BD04-5EF8E961E785}">
      <dgm:prSet/>
      <dgm:spPr/>
      <dgm:t>
        <a:bodyPr/>
        <a:lstStyle/>
        <a:p>
          <a:pPr rtl="0"/>
          <a:r>
            <a:rPr lang="en-IN" b="1" dirty="0" smtClean="0"/>
            <a:t>ITC of 1718 if availed in GSTR-3B of FY 1819</a:t>
          </a:r>
          <a:r>
            <a:rPr lang="en-IN" dirty="0" smtClean="0"/>
            <a:t> 	</a:t>
          </a:r>
        </a:p>
        <a:p>
          <a:pPr rtl="0"/>
          <a:r>
            <a:rPr lang="en-IN" dirty="0" smtClean="0"/>
            <a:t>Details to appear in Table 8C of GSTR-9 &amp; 13 of GSTR-9 , No bifurcation</a:t>
          </a:r>
          <a:endParaRPr lang="en-US" dirty="0"/>
        </a:p>
      </dgm:t>
    </dgm:pt>
    <dgm:pt modelId="{32559E89-7DB1-438F-8B84-FB94734AEB8A}" type="parTrans" cxnId="{D27BCAE7-2FC8-427C-9D5F-B5175CA6FB10}">
      <dgm:prSet/>
      <dgm:spPr/>
      <dgm:t>
        <a:bodyPr/>
        <a:lstStyle/>
        <a:p>
          <a:endParaRPr lang="en-US"/>
        </a:p>
      </dgm:t>
    </dgm:pt>
    <dgm:pt modelId="{5F9106E8-BBA4-4CCB-B0AB-5D1BB3A7C223}" type="sibTrans" cxnId="{D27BCAE7-2FC8-427C-9D5F-B5175CA6FB10}">
      <dgm:prSet/>
      <dgm:spPr/>
      <dgm:t>
        <a:bodyPr/>
        <a:lstStyle/>
        <a:p>
          <a:endParaRPr lang="en-US"/>
        </a:p>
      </dgm:t>
    </dgm:pt>
    <dgm:pt modelId="{9FA8662A-F0DB-492D-9746-58D6EB09C337}">
      <dgm:prSet/>
      <dgm:spPr/>
      <dgm:t>
        <a:bodyPr/>
        <a:lstStyle/>
        <a:p>
          <a:pPr rtl="0"/>
          <a:r>
            <a:rPr lang="en-IN" b="1" dirty="0" smtClean="0"/>
            <a:t>ITC of 1718 if neither availed in GSTR-3B of FY 1718 nor 1819</a:t>
          </a:r>
          <a:r>
            <a:rPr lang="en-IN" dirty="0" smtClean="0"/>
            <a:t> 	</a:t>
          </a:r>
        </a:p>
        <a:p>
          <a:pPr rtl="0"/>
          <a:r>
            <a:rPr lang="en-IN" b="1" dirty="0" smtClean="0">
              <a:solidFill>
                <a:srgbClr val="FF0000"/>
              </a:solidFill>
            </a:rPr>
            <a:t>ITC Lapsed</a:t>
          </a:r>
          <a:endParaRPr lang="en-US" b="1" dirty="0">
            <a:solidFill>
              <a:srgbClr val="FF0000"/>
            </a:solidFill>
          </a:endParaRPr>
        </a:p>
      </dgm:t>
    </dgm:pt>
    <dgm:pt modelId="{6AACD527-8737-431D-8FCD-5A584D6AE02C}" type="parTrans" cxnId="{BC75CFD3-90C8-421A-ABB0-FB13F0C7AF86}">
      <dgm:prSet/>
      <dgm:spPr/>
      <dgm:t>
        <a:bodyPr/>
        <a:lstStyle/>
        <a:p>
          <a:endParaRPr lang="en-US"/>
        </a:p>
      </dgm:t>
    </dgm:pt>
    <dgm:pt modelId="{89834EC6-34AB-48C7-A33D-26C122E68F33}" type="sibTrans" cxnId="{BC75CFD3-90C8-421A-ABB0-FB13F0C7AF86}">
      <dgm:prSet/>
      <dgm:spPr/>
      <dgm:t>
        <a:bodyPr/>
        <a:lstStyle/>
        <a:p>
          <a:endParaRPr lang="en-US"/>
        </a:p>
      </dgm:t>
    </dgm:pt>
    <dgm:pt modelId="{23210CC3-D38D-4EC5-A1D8-82FE30E4E8E9}" type="pres">
      <dgm:prSet presAssocID="{76DB1C21-CF5F-4C43-8158-6F8B27D11164}" presName="Name0" presStyleCnt="0">
        <dgm:presLayoutVars>
          <dgm:dir/>
          <dgm:resizeHandles val="exact"/>
        </dgm:presLayoutVars>
      </dgm:prSet>
      <dgm:spPr/>
      <dgm:t>
        <a:bodyPr/>
        <a:lstStyle/>
        <a:p>
          <a:endParaRPr lang="en-US"/>
        </a:p>
      </dgm:t>
    </dgm:pt>
    <dgm:pt modelId="{F218B0B8-533D-497D-A1B8-E8C2D42C27E8}" type="pres">
      <dgm:prSet presAssocID="{90F29E87-C348-428C-8E08-D110B6CE9794}" presName="node" presStyleLbl="node1" presStyleIdx="0" presStyleCnt="3">
        <dgm:presLayoutVars>
          <dgm:bulletEnabled val="1"/>
        </dgm:presLayoutVars>
      </dgm:prSet>
      <dgm:spPr/>
      <dgm:t>
        <a:bodyPr/>
        <a:lstStyle/>
        <a:p>
          <a:endParaRPr lang="en-US"/>
        </a:p>
      </dgm:t>
    </dgm:pt>
    <dgm:pt modelId="{85342EC4-162B-4B7F-9CE3-BE481F4B82C8}" type="pres">
      <dgm:prSet presAssocID="{D34275A4-EC61-4FC5-B6EB-F9B0933A7971}" presName="sibTrans" presStyleCnt="0"/>
      <dgm:spPr/>
    </dgm:pt>
    <dgm:pt modelId="{51F11F18-C309-41D0-A5AB-A99BF8C86CC8}" type="pres">
      <dgm:prSet presAssocID="{6D1830AF-4B87-4592-BD04-5EF8E961E785}" presName="node" presStyleLbl="node1" presStyleIdx="1" presStyleCnt="3">
        <dgm:presLayoutVars>
          <dgm:bulletEnabled val="1"/>
        </dgm:presLayoutVars>
      </dgm:prSet>
      <dgm:spPr/>
      <dgm:t>
        <a:bodyPr/>
        <a:lstStyle/>
        <a:p>
          <a:endParaRPr lang="en-US"/>
        </a:p>
      </dgm:t>
    </dgm:pt>
    <dgm:pt modelId="{EE73C880-E728-4B6C-AD13-B6FB37EC1029}" type="pres">
      <dgm:prSet presAssocID="{5F9106E8-BBA4-4CCB-B0AB-5D1BB3A7C223}" presName="sibTrans" presStyleCnt="0"/>
      <dgm:spPr/>
    </dgm:pt>
    <dgm:pt modelId="{8EEBF9CE-D6DD-4AF0-9914-E7741359F442}" type="pres">
      <dgm:prSet presAssocID="{9FA8662A-F0DB-492D-9746-58D6EB09C337}" presName="node" presStyleLbl="node1" presStyleIdx="2" presStyleCnt="3">
        <dgm:presLayoutVars>
          <dgm:bulletEnabled val="1"/>
        </dgm:presLayoutVars>
      </dgm:prSet>
      <dgm:spPr/>
      <dgm:t>
        <a:bodyPr/>
        <a:lstStyle/>
        <a:p>
          <a:endParaRPr lang="en-US"/>
        </a:p>
      </dgm:t>
    </dgm:pt>
  </dgm:ptLst>
  <dgm:cxnLst>
    <dgm:cxn modelId="{D27BCAE7-2FC8-427C-9D5F-B5175CA6FB10}" srcId="{76DB1C21-CF5F-4C43-8158-6F8B27D11164}" destId="{6D1830AF-4B87-4592-BD04-5EF8E961E785}" srcOrd="1" destOrd="0" parTransId="{32559E89-7DB1-438F-8B84-FB94734AEB8A}" sibTransId="{5F9106E8-BBA4-4CCB-B0AB-5D1BB3A7C223}"/>
    <dgm:cxn modelId="{BC75CFD3-90C8-421A-ABB0-FB13F0C7AF86}" srcId="{76DB1C21-CF5F-4C43-8158-6F8B27D11164}" destId="{9FA8662A-F0DB-492D-9746-58D6EB09C337}" srcOrd="2" destOrd="0" parTransId="{6AACD527-8737-431D-8FCD-5A584D6AE02C}" sibTransId="{89834EC6-34AB-48C7-A33D-26C122E68F33}"/>
    <dgm:cxn modelId="{F7A39BB6-1BFE-4A7D-8C0D-BFB595ACD774}" type="presOf" srcId="{9FA8662A-F0DB-492D-9746-58D6EB09C337}" destId="{8EEBF9CE-D6DD-4AF0-9914-E7741359F442}" srcOrd="0" destOrd="0" presId="urn:microsoft.com/office/officeart/2005/8/layout/hList6"/>
    <dgm:cxn modelId="{18F47FDC-F3BF-49AA-B112-C6743A275DBE}" type="presOf" srcId="{6D1830AF-4B87-4592-BD04-5EF8E961E785}" destId="{51F11F18-C309-41D0-A5AB-A99BF8C86CC8}" srcOrd="0" destOrd="0" presId="urn:microsoft.com/office/officeart/2005/8/layout/hList6"/>
    <dgm:cxn modelId="{65EBC76A-C361-4E69-A66F-22AF31E4824A}" srcId="{76DB1C21-CF5F-4C43-8158-6F8B27D11164}" destId="{90F29E87-C348-428C-8E08-D110B6CE9794}" srcOrd="0" destOrd="0" parTransId="{D0D3B93E-A05D-4715-91FE-670804D72FB2}" sibTransId="{D34275A4-EC61-4FC5-B6EB-F9B0933A7971}"/>
    <dgm:cxn modelId="{05303D48-0680-4DAF-9C0C-0F0BA4A9ADF3}" type="presOf" srcId="{90F29E87-C348-428C-8E08-D110B6CE9794}" destId="{F218B0B8-533D-497D-A1B8-E8C2D42C27E8}" srcOrd="0" destOrd="0" presId="urn:microsoft.com/office/officeart/2005/8/layout/hList6"/>
    <dgm:cxn modelId="{B2F80475-5017-42BC-8F76-A7EEB352517D}" type="presOf" srcId="{76DB1C21-CF5F-4C43-8158-6F8B27D11164}" destId="{23210CC3-D38D-4EC5-A1D8-82FE30E4E8E9}" srcOrd="0" destOrd="0" presId="urn:microsoft.com/office/officeart/2005/8/layout/hList6"/>
    <dgm:cxn modelId="{9E77D7B5-B2DF-43C7-A1AE-A321417CC6A2}" type="presParOf" srcId="{23210CC3-D38D-4EC5-A1D8-82FE30E4E8E9}" destId="{F218B0B8-533D-497D-A1B8-E8C2D42C27E8}" srcOrd="0" destOrd="0" presId="urn:microsoft.com/office/officeart/2005/8/layout/hList6"/>
    <dgm:cxn modelId="{B95D70F1-42F2-4CE6-8EC0-0C4F26525F51}" type="presParOf" srcId="{23210CC3-D38D-4EC5-A1D8-82FE30E4E8E9}" destId="{85342EC4-162B-4B7F-9CE3-BE481F4B82C8}" srcOrd="1" destOrd="0" presId="urn:microsoft.com/office/officeart/2005/8/layout/hList6"/>
    <dgm:cxn modelId="{A6E1B7A4-DB33-43D9-94C5-CFC7A983F906}" type="presParOf" srcId="{23210CC3-D38D-4EC5-A1D8-82FE30E4E8E9}" destId="{51F11F18-C309-41D0-A5AB-A99BF8C86CC8}" srcOrd="2" destOrd="0" presId="urn:microsoft.com/office/officeart/2005/8/layout/hList6"/>
    <dgm:cxn modelId="{06B75153-4E59-4A16-9087-EF9F35EDBB12}" type="presParOf" srcId="{23210CC3-D38D-4EC5-A1D8-82FE30E4E8E9}" destId="{EE73C880-E728-4B6C-AD13-B6FB37EC1029}" srcOrd="3" destOrd="0" presId="urn:microsoft.com/office/officeart/2005/8/layout/hList6"/>
    <dgm:cxn modelId="{90017E89-5087-4E69-81D6-EC58E09CD064}" type="presParOf" srcId="{23210CC3-D38D-4EC5-A1D8-82FE30E4E8E9}" destId="{8EEBF9CE-D6DD-4AF0-9914-E7741359F442}"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AEC9081-D90F-471F-9D1A-22E89D83058E}" type="doc">
      <dgm:prSet loTypeId="urn:microsoft.com/office/officeart/2008/layout/HorizontalMultiLevelHierarchy" loCatId="hierarchy" qsTypeId="urn:microsoft.com/office/officeart/2005/8/quickstyle/simple3" qsCatId="simple" csTypeId="urn:microsoft.com/office/officeart/2005/8/colors/accent1_2" csCatId="accent1" phldr="1"/>
      <dgm:spPr/>
      <dgm:t>
        <a:bodyPr/>
        <a:lstStyle/>
        <a:p>
          <a:endParaRPr lang="en-US"/>
        </a:p>
      </dgm:t>
    </dgm:pt>
    <dgm:pt modelId="{C3B6F558-3C90-43C6-BB65-5E748566759F}">
      <dgm:prSet/>
      <dgm:spPr/>
      <dgm:t>
        <a:bodyPr/>
        <a:lstStyle/>
        <a:p>
          <a:pPr rtl="0"/>
          <a:r>
            <a:rPr lang="en-US" dirty="0" smtClean="0"/>
            <a:t>Inward supplies </a:t>
          </a:r>
        </a:p>
        <a:p>
          <a:pPr rtl="0"/>
          <a:r>
            <a:rPr lang="en-US" dirty="0" smtClean="0"/>
            <a:t>subject to RCM &amp; ITC availed</a:t>
          </a:r>
          <a:endParaRPr lang="en-US" dirty="0"/>
        </a:p>
      </dgm:t>
    </dgm:pt>
    <dgm:pt modelId="{AFA0B4A9-0EF8-4E7B-B85B-6588521720CF}" type="parTrans" cxnId="{6B74ED0E-18AE-4ADF-AE81-DCE51DBF295A}">
      <dgm:prSet/>
      <dgm:spPr/>
      <dgm:t>
        <a:bodyPr/>
        <a:lstStyle/>
        <a:p>
          <a:endParaRPr lang="en-US"/>
        </a:p>
      </dgm:t>
    </dgm:pt>
    <dgm:pt modelId="{43687BC6-727C-4FF4-BB45-05843A8989D4}" type="sibTrans" cxnId="{6B74ED0E-18AE-4ADF-AE81-DCE51DBF295A}">
      <dgm:prSet/>
      <dgm:spPr/>
      <dgm:t>
        <a:bodyPr/>
        <a:lstStyle/>
        <a:p>
          <a:endParaRPr lang="en-US"/>
        </a:p>
      </dgm:t>
    </dgm:pt>
    <dgm:pt modelId="{76E42AD8-C94D-4478-8D6D-C810EF6E4DD0}">
      <dgm:prSet/>
      <dgm:spPr/>
      <dgm:t>
        <a:bodyPr/>
        <a:lstStyle/>
        <a:p>
          <a:pPr rtl="0"/>
          <a:r>
            <a:rPr lang="en-US" dirty="0" smtClean="0"/>
            <a:t>Supplier is Registered 	</a:t>
          </a:r>
          <a:endParaRPr lang="en-US" dirty="0"/>
        </a:p>
      </dgm:t>
    </dgm:pt>
    <dgm:pt modelId="{1E442F93-A0D8-4943-B915-049807884BF9}" type="parTrans" cxnId="{E2A445C7-BEB9-46BF-A691-ACF52802CDA7}">
      <dgm:prSet/>
      <dgm:spPr/>
      <dgm:t>
        <a:bodyPr/>
        <a:lstStyle/>
        <a:p>
          <a:endParaRPr lang="en-US"/>
        </a:p>
      </dgm:t>
    </dgm:pt>
    <dgm:pt modelId="{06E8538A-C858-48AC-812F-4D3F62E1235A}" type="sibTrans" cxnId="{E2A445C7-BEB9-46BF-A691-ACF52802CDA7}">
      <dgm:prSet/>
      <dgm:spPr/>
      <dgm:t>
        <a:bodyPr/>
        <a:lstStyle/>
        <a:p>
          <a:endParaRPr lang="en-US"/>
        </a:p>
      </dgm:t>
    </dgm:pt>
    <dgm:pt modelId="{493674FF-48B4-4395-9058-86821FD56D9F}">
      <dgm:prSet/>
      <dgm:spPr/>
      <dgm:t>
        <a:bodyPr/>
        <a:lstStyle/>
        <a:p>
          <a:r>
            <a:rPr lang="en-US" dirty="0" smtClean="0"/>
            <a:t>Supplier is Unregistered </a:t>
          </a:r>
          <a:endParaRPr lang="en-US" dirty="0"/>
        </a:p>
      </dgm:t>
    </dgm:pt>
    <dgm:pt modelId="{7B4A7A03-A0A9-4C09-96B3-D94FD25CAA98}" type="parTrans" cxnId="{2B90DD6A-7A49-4BE0-B3A5-1428CD817616}">
      <dgm:prSet/>
      <dgm:spPr/>
      <dgm:t>
        <a:bodyPr/>
        <a:lstStyle/>
        <a:p>
          <a:endParaRPr lang="en-US"/>
        </a:p>
      </dgm:t>
    </dgm:pt>
    <dgm:pt modelId="{4860F468-3985-4075-951D-D635628CA58E}" type="sibTrans" cxnId="{2B90DD6A-7A49-4BE0-B3A5-1428CD817616}">
      <dgm:prSet/>
      <dgm:spPr/>
      <dgm:t>
        <a:bodyPr/>
        <a:lstStyle/>
        <a:p>
          <a:endParaRPr lang="en-US"/>
        </a:p>
      </dgm:t>
    </dgm:pt>
    <dgm:pt modelId="{BE95A9C6-964B-4277-B9BC-DE55A6032952}">
      <dgm:prSet/>
      <dgm:spPr/>
      <dgm:t>
        <a:bodyPr/>
        <a:lstStyle/>
        <a:p>
          <a:r>
            <a:rPr lang="en-US" dirty="0" smtClean="0"/>
            <a:t>Disclose in Table 6D</a:t>
          </a:r>
        </a:p>
        <a:p>
          <a:r>
            <a:rPr lang="en-US" b="1" dirty="0" smtClean="0">
              <a:solidFill>
                <a:srgbClr val="FF0000"/>
              </a:solidFill>
            </a:rPr>
            <a:t>Cross check with GSTR-2A</a:t>
          </a:r>
          <a:endParaRPr lang="en-US" b="1" dirty="0">
            <a:solidFill>
              <a:srgbClr val="FF0000"/>
            </a:solidFill>
          </a:endParaRPr>
        </a:p>
      </dgm:t>
    </dgm:pt>
    <dgm:pt modelId="{9D767722-61F3-45D3-B789-5116085C85DE}" type="parTrans" cxnId="{DD9BE1C7-E974-4FDB-9DDF-8265395B5E6A}">
      <dgm:prSet/>
      <dgm:spPr/>
      <dgm:t>
        <a:bodyPr/>
        <a:lstStyle/>
        <a:p>
          <a:endParaRPr lang="en-US"/>
        </a:p>
      </dgm:t>
    </dgm:pt>
    <dgm:pt modelId="{F849FAE0-C941-438A-8037-43199EDC741A}" type="sibTrans" cxnId="{DD9BE1C7-E974-4FDB-9DDF-8265395B5E6A}">
      <dgm:prSet/>
      <dgm:spPr/>
      <dgm:t>
        <a:bodyPr/>
        <a:lstStyle/>
        <a:p>
          <a:endParaRPr lang="en-US"/>
        </a:p>
      </dgm:t>
    </dgm:pt>
    <dgm:pt modelId="{4FDC6D13-14ED-4191-9954-0AC84520EBB5}">
      <dgm:prSet/>
      <dgm:spPr/>
      <dgm:t>
        <a:bodyPr/>
        <a:lstStyle/>
        <a:p>
          <a:r>
            <a:rPr lang="en-US" dirty="0" smtClean="0"/>
            <a:t>Disclose in Table 6C</a:t>
          </a:r>
          <a:endParaRPr lang="en-US" dirty="0"/>
        </a:p>
      </dgm:t>
    </dgm:pt>
    <dgm:pt modelId="{8F2AC64D-1C93-44E6-88DA-2BE2E3071799}" type="parTrans" cxnId="{FBD5D48E-582C-4EE3-8DD9-751FF546DE24}">
      <dgm:prSet/>
      <dgm:spPr/>
      <dgm:t>
        <a:bodyPr/>
        <a:lstStyle/>
        <a:p>
          <a:endParaRPr lang="en-US"/>
        </a:p>
      </dgm:t>
    </dgm:pt>
    <dgm:pt modelId="{4EDF53EE-E951-4332-8FAF-129985D0643B}" type="sibTrans" cxnId="{FBD5D48E-582C-4EE3-8DD9-751FF546DE24}">
      <dgm:prSet/>
      <dgm:spPr/>
      <dgm:t>
        <a:bodyPr/>
        <a:lstStyle/>
        <a:p>
          <a:endParaRPr lang="en-US"/>
        </a:p>
      </dgm:t>
    </dgm:pt>
    <dgm:pt modelId="{27F856E1-ABF7-44E5-9187-C2901644964E}" type="pres">
      <dgm:prSet presAssocID="{5AEC9081-D90F-471F-9D1A-22E89D83058E}" presName="Name0" presStyleCnt="0">
        <dgm:presLayoutVars>
          <dgm:chPref val="1"/>
          <dgm:dir/>
          <dgm:animOne val="branch"/>
          <dgm:animLvl val="lvl"/>
          <dgm:resizeHandles val="exact"/>
        </dgm:presLayoutVars>
      </dgm:prSet>
      <dgm:spPr/>
      <dgm:t>
        <a:bodyPr/>
        <a:lstStyle/>
        <a:p>
          <a:endParaRPr lang="en-US"/>
        </a:p>
      </dgm:t>
    </dgm:pt>
    <dgm:pt modelId="{05A6AC04-30CC-49B6-87C6-105B2BCAA02D}" type="pres">
      <dgm:prSet presAssocID="{C3B6F558-3C90-43C6-BB65-5E748566759F}" presName="root1" presStyleCnt="0"/>
      <dgm:spPr/>
    </dgm:pt>
    <dgm:pt modelId="{4451C0B7-62AC-4EF5-BBFE-0505A2A492AC}" type="pres">
      <dgm:prSet presAssocID="{C3B6F558-3C90-43C6-BB65-5E748566759F}" presName="LevelOneTextNode" presStyleLbl="node0" presStyleIdx="0" presStyleCnt="1">
        <dgm:presLayoutVars>
          <dgm:chPref val="3"/>
        </dgm:presLayoutVars>
      </dgm:prSet>
      <dgm:spPr/>
      <dgm:t>
        <a:bodyPr/>
        <a:lstStyle/>
        <a:p>
          <a:endParaRPr lang="en-US"/>
        </a:p>
      </dgm:t>
    </dgm:pt>
    <dgm:pt modelId="{78667A4F-1DB4-420C-B2BD-7D315918BA0D}" type="pres">
      <dgm:prSet presAssocID="{C3B6F558-3C90-43C6-BB65-5E748566759F}" presName="level2hierChild" presStyleCnt="0"/>
      <dgm:spPr/>
    </dgm:pt>
    <dgm:pt modelId="{2A9C7DB9-D037-4418-A084-932548D2C4B5}" type="pres">
      <dgm:prSet presAssocID="{1E442F93-A0D8-4943-B915-049807884BF9}" presName="conn2-1" presStyleLbl="parChTrans1D2" presStyleIdx="0" presStyleCnt="2"/>
      <dgm:spPr/>
      <dgm:t>
        <a:bodyPr/>
        <a:lstStyle/>
        <a:p>
          <a:endParaRPr lang="en-US"/>
        </a:p>
      </dgm:t>
    </dgm:pt>
    <dgm:pt modelId="{7AFCAC1D-6A44-4B92-BAC0-3E3089FC237C}" type="pres">
      <dgm:prSet presAssocID="{1E442F93-A0D8-4943-B915-049807884BF9}" presName="connTx" presStyleLbl="parChTrans1D2" presStyleIdx="0" presStyleCnt="2"/>
      <dgm:spPr/>
      <dgm:t>
        <a:bodyPr/>
        <a:lstStyle/>
        <a:p>
          <a:endParaRPr lang="en-US"/>
        </a:p>
      </dgm:t>
    </dgm:pt>
    <dgm:pt modelId="{BA174907-F29A-40BF-B592-51EDEF962DC2}" type="pres">
      <dgm:prSet presAssocID="{76E42AD8-C94D-4478-8D6D-C810EF6E4DD0}" presName="root2" presStyleCnt="0"/>
      <dgm:spPr/>
    </dgm:pt>
    <dgm:pt modelId="{CB146D8E-63B6-441D-840E-756F9366CA47}" type="pres">
      <dgm:prSet presAssocID="{76E42AD8-C94D-4478-8D6D-C810EF6E4DD0}" presName="LevelTwoTextNode" presStyleLbl="node2" presStyleIdx="0" presStyleCnt="2">
        <dgm:presLayoutVars>
          <dgm:chPref val="3"/>
        </dgm:presLayoutVars>
      </dgm:prSet>
      <dgm:spPr/>
      <dgm:t>
        <a:bodyPr/>
        <a:lstStyle/>
        <a:p>
          <a:endParaRPr lang="en-US"/>
        </a:p>
      </dgm:t>
    </dgm:pt>
    <dgm:pt modelId="{C1EC998E-5A83-49C1-8D77-7D35250CBB64}" type="pres">
      <dgm:prSet presAssocID="{76E42AD8-C94D-4478-8D6D-C810EF6E4DD0}" presName="level3hierChild" presStyleCnt="0"/>
      <dgm:spPr/>
    </dgm:pt>
    <dgm:pt modelId="{7CC41115-BFAD-456E-BED8-19555A2C1475}" type="pres">
      <dgm:prSet presAssocID="{9D767722-61F3-45D3-B789-5116085C85DE}" presName="conn2-1" presStyleLbl="parChTrans1D3" presStyleIdx="0" presStyleCnt="2"/>
      <dgm:spPr/>
      <dgm:t>
        <a:bodyPr/>
        <a:lstStyle/>
        <a:p>
          <a:endParaRPr lang="en-US"/>
        </a:p>
      </dgm:t>
    </dgm:pt>
    <dgm:pt modelId="{DE76CFB6-9D3F-4547-870C-88345B6941AF}" type="pres">
      <dgm:prSet presAssocID="{9D767722-61F3-45D3-B789-5116085C85DE}" presName="connTx" presStyleLbl="parChTrans1D3" presStyleIdx="0" presStyleCnt="2"/>
      <dgm:spPr/>
      <dgm:t>
        <a:bodyPr/>
        <a:lstStyle/>
        <a:p>
          <a:endParaRPr lang="en-US"/>
        </a:p>
      </dgm:t>
    </dgm:pt>
    <dgm:pt modelId="{B2A2583E-8364-4216-9BEB-CE417FA3C4B0}" type="pres">
      <dgm:prSet presAssocID="{BE95A9C6-964B-4277-B9BC-DE55A6032952}" presName="root2" presStyleCnt="0"/>
      <dgm:spPr/>
    </dgm:pt>
    <dgm:pt modelId="{C07D7488-6D70-4439-8907-3E766F65EA00}" type="pres">
      <dgm:prSet presAssocID="{BE95A9C6-964B-4277-B9BC-DE55A6032952}" presName="LevelTwoTextNode" presStyleLbl="node3" presStyleIdx="0" presStyleCnt="2">
        <dgm:presLayoutVars>
          <dgm:chPref val="3"/>
        </dgm:presLayoutVars>
      </dgm:prSet>
      <dgm:spPr/>
      <dgm:t>
        <a:bodyPr/>
        <a:lstStyle/>
        <a:p>
          <a:endParaRPr lang="en-US"/>
        </a:p>
      </dgm:t>
    </dgm:pt>
    <dgm:pt modelId="{1FB2341B-34BE-42B2-B4CD-62F0B9C48E9D}" type="pres">
      <dgm:prSet presAssocID="{BE95A9C6-964B-4277-B9BC-DE55A6032952}" presName="level3hierChild" presStyleCnt="0"/>
      <dgm:spPr/>
    </dgm:pt>
    <dgm:pt modelId="{C8E29F35-8A0E-4A63-A54D-C454DF4EB752}" type="pres">
      <dgm:prSet presAssocID="{7B4A7A03-A0A9-4C09-96B3-D94FD25CAA98}" presName="conn2-1" presStyleLbl="parChTrans1D2" presStyleIdx="1" presStyleCnt="2"/>
      <dgm:spPr/>
      <dgm:t>
        <a:bodyPr/>
        <a:lstStyle/>
        <a:p>
          <a:endParaRPr lang="en-US"/>
        </a:p>
      </dgm:t>
    </dgm:pt>
    <dgm:pt modelId="{7C2834D1-88CC-4979-801D-3AD3A1AF6E61}" type="pres">
      <dgm:prSet presAssocID="{7B4A7A03-A0A9-4C09-96B3-D94FD25CAA98}" presName="connTx" presStyleLbl="parChTrans1D2" presStyleIdx="1" presStyleCnt="2"/>
      <dgm:spPr/>
      <dgm:t>
        <a:bodyPr/>
        <a:lstStyle/>
        <a:p>
          <a:endParaRPr lang="en-US"/>
        </a:p>
      </dgm:t>
    </dgm:pt>
    <dgm:pt modelId="{BB76258E-FC5D-4090-8B21-EC1A3ADBE7D5}" type="pres">
      <dgm:prSet presAssocID="{493674FF-48B4-4395-9058-86821FD56D9F}" presName="root2" presStyleCnt="0"/>
      <dgm:spPr/>
    </dgm:pt>
    <dgm:pt modelId="{8AEBAD9C-BA68-4377-AD5A-CF8188D5D07B}" type="pres">
      <dgm:prSet presAssocID="{493674FF-48B4-4395-9058-86821FD56D9F}" presName="LevelTwoTextNode" presStyleLbl="node2" presStyleIdx="1" presStyleCnt="2">
        <dgm:presLayoutVars>
          <dgm:chPref val="3"/>
        </dgm:presLayoutVars>
      </dgm:prSet>
      <dgm:spPr/>
      <dgm:t>
        <a:bodyPr/>
        <a:lstStyle/>
        <a:p>
          <a:endParaRPr lang="en-US"/>
        </a:p>
      </dgm:t>
    </dgm:pt>
    <dgm:pt modelId="{5A8AF382-8DDE-4AFE-BBB5-55A4C8775412}" type="pres">
      <dgm:prSet presAssocID="{493674FF-48B4-4395-9058-86821FD56D9F}" presName="level3hierChild" presStyleCnt="0"/>
      <dgm:spPr/>
    </dgm:pt>
    <dgm:pt modelId="{4D3003C3-50BE-43D0-A928-39FC0F8022F0}" type="pres">
      <dgm:prSet presAssocID="{8F2AC64D-1C93-44E6-88DA-2BE2E3071799}" presName="conn2-1" presStyleLbl="parChTrans1D3" presStyleIdx="1" presStyleCnt="2"/>
      <dgm:spPr/>
      <dgm:t>
        <a:bodyPr/>
        <a:lstStyle/>
        <a:p>
          <a:endParaRPr lang="en-US"/>
        </a:p>
      </dgm:t>
    </dgm:pt>
    <dgm:pt modelId="{7677B681-E800-46D0-AB33-7343DFA403F6}" type="pres">
      <dgm:prSet presAssocID="{8F2AC64D-1C93-44E6-88DA-2BE2E3071799}" presName="connTx" presStyleLbl="parChTrans1D3" presStyleIdx="1" presStyleCnt="2"/>
      <dgm:spPr/>
      <dgm:t>
        <a:bodyPr/>
        <a:lstStyle/>
        <a:p>
          <a:endParaRPr lang="en-US"/>
        </a:p>
      </dgm:t>
    </dgm:pt>
    <dgm:pt modelId="{83993A13-5470-486E-8ACE-98C194C191E6}" type="pres">
      <dgm:prSet presAssocID="{4FDC6D13-14ED-4191-9954-0AC84520EBB5}" presName="root2" presStyleCnt="0"/>
      <dgm:spPr/>
    </dgm:pt>
    <dgm:pt modelId="{25131810-1484-4B00-B5D2-D507878D7185}" type="pres">
      <dgm:prSet presAssocID="{4FDC6D13-14ED-4191-9954-0AC84520EBB5}" presName="LevelTwoTextNode" presStyleLbl="node3" presStyleIdx="1" presStyleCnt="2">
        <dgm:presLayoutVars>
          <dgm:chPref val="3"/>
        </dgm:presLayoutVars>
      </dgm:prSet>
      <dgm:spPr/>
      <dgm:t>
        <a:bodyPr/>
        <a:lstStyle/>
        <a:p>
          <a:endParaRPr lang="en-US"/>
        </a:p>
      </dgm:t>
    </dgm:pt>
    <dgm:pt modelId="{F3ED1E3F-F750-4BAB-A906-82931E5994AD}" type="pres">
      <dgm:prSet presAssocID="{4FDC6D13-14ED-4191-9954-0AC84520EBB5}" presName="level3hierChild" presStyleCnt="0"/>
      <dgm:spPr/>
    </dgm:pt>
  </dgm:ptLst>
  <dgm:cxnLst>
    <dgm:cxn modelId="{40206AA6-0487-48DF-A019-D332DBC81AA6}" type="presOf" srcId="{9D767722-61F3-45D3-B789-5116085C85DE}" destId="{DE76CFB6-9D3F-4547-870C-88345B6941AF}" srcOrd="1" destOrd="0" presId="urn:microsoft.com/office/officeart/2008/layout/HorizontalMultiLevelHierarchy"/>
    <dgm:cxn modelId="{71C7EB97-F652-4607-BC26-527E159C2AD0}" type="presOf" srcId="{BE95A9C6-964B-4277-B9BC-DE55A6032952}" destId="{C07D7488-6D70-4439-8907-3E766F65EA00}" srcOrd="0" destOrd="0" presId="urn:microsoft.com/office/officeart/2008/layout/HorizontalMultiLevelHierarchy"/>
    <dgm:cxn modelId="{6D91DB83-1630-4655-BA73-7336C624EC93}" type="presOf" srcId="{5AEC9081-D90F-471F-9D1A-22E89D83058E}" destId="{27F856E1-ABF7-44E5-9187-C2901644964E}" srcOrd="0" destOrd="0" presId="urn:microsoft.com/office/officeart/2008/layout/HorizontalMultiLevelHierarchy"/>
    <dgm:cxn modelId="{26965CC1-CAF1-4DC0-82D8-13D0F940ABD5}" type="presOf" srcId="{8F2AC64D-1C93-44E6-88DA-2BE2E3071799}" destId="{7677B681-E800-46D0-AB33-7343DFA403F6}" srcOrd="1" destOrd="0" presId="urn:microsoft.com/office/officeart/2008/layout/HorizontalMultiLevelHierarchy"/>
    <dgm:cxn modelId="{E88F95A7-3274-4FBF-94A3-CAF5976EAE73}" type="presOf" srcId="{C3B6F558-3C90-43C6-BB65-5E748566759F}" destId="{4451C0B7-62AC-4EF5-BBFE-0505A2A492AC}" srcOrd="0" destOrd="0" presId="urn:microsoft.com/office/officeart/2008/layout/HorizontalMultiLevelHierarchy"/>
    <dgm:cxn modelId="{7514B4E8-F076-440E-99D4-D159F33C8E05}" type="presOf" srcId="{7B4A7A03-A0A9-4C09-96B3-D94FD25CAA98}" destId="{7C2834D1-88CC-4979-801D-3AD3A1AF6E61}" srcOrd="1" destOrd="0" presId="urn:microsoft.com/office/officeart/2008/layout/HorizontalMultiLevelHierarchy"/>
    <dgm:cxn modelId="{6B74ED0E-18AE-4ADF-AE81-DCE51DBF295A}" srcId="{5AEC9081-D90F-471F-9D1A-22E89D83058E}" destId="{C3B6F558-3C90-43C6-BB65-5E748566759F}" srcOrd="0" destOrd="0" parTransId="{AFA0B4A9-0EF8-4E7B-B85B-6588521720CF}" sibTransId="{43687BC6-727C-4FF4-BB45-05843A8989D4}"/>
    <dgm:cxn modelId="{3B6B51D7-8458-4188-9979-F7FD3D5BA955}" type="presOf" srcId="{4FDC6D13-14ED-4191-9954-0AC84520EBB5}" destId="{25131810-1484-4B00-B5D2-D507878D7185}" srcOrd="0" destOrd="0" presId="urn:microsoft.com/office/officeart/2008/layout/HorizontalMultiLevelHierarchy"/>
    <dgm:cxn modelId="{5528912E-A707-49CD-B33C-AD35F1880176}" type="presOf" srcId="{8F2AC64D-1C93-44E6-88DA-2BE2E3071799}" destId="{4D3003C3-50BE-43D0-A928-39FC0F8022F0}" srcOrd="0" destOrd="0" presId="urn:microsoft.com/office/officeart/2008/layout/HorizontalMultiLevelHierarchy"/>
    <dgm:cxn modelId="{C51B1CA0-94BC-4DCC-ABB8-B664F76337D8}" type="presOf" srcId="{9D767722-61F3-45D3-B789-5116085C85DE}" destId="{7CC41115-BFAD-456E-BED8-19555A2C1475}" srcOrd="0" destOrd="0" presId="urn:microsoft.com/office/officeart/2008/layout/HorizontalMultiLevelHierarchy"/>
    <dgm:cxn modelId="{DD9BE1C7-E974-4FDB-9DDF-8265395B5E6A}" srcId="{76E42AD8-C94D-4478-8D6D-C810EF6E4DD0}" destId="{BE95A9C6-964B-4277-B9BC-DE55A6032952}" srcOrd="0" destOrd="0" parTransId="{9D767722-61F3-45D3-B789-5116085C85DE}" sibTransId="{F849FAE0-C941-438A-8037-43199EDC741A}"/>
    <dgm:cxn modelId="{6DFB436C-DBB3-4E55-8480-CC02E0C98B7F}" type="presOf" srcId="{76E42AD8-C94D-4478-8D6D-C810EF6E4DD0}" destId="{CB146D8E-63B6-441D-840E-756F9366CA47}" srcOrd="0" destOrd="0" presId="urn:microsoft.com/office/officeart/2008/layout/HorizontalMultiLevelHierarchy"/>
    <dgm:cxn modelId="{FBD5D48E-582C-4EE3-8DD9-751FF546DE24}" srcId="{493674FF-48B4-4395-9058-86821FD56D9F}" destId="{4FDC6D13-14ED-4191-9954-0AC84520EBB5}" srcOrd="0" destOrd="0" parTransId="{8F2AC64D-1C93-44E6-88DA-2BE2E3071799}" sibTransId="{4EDF53EE-E951-4332-8FAF-129985D0643B}"/>
    <dgm:cxn modelId="{2B90DD6A-7A49-4BE0-B3A5-1428CD817616}" srcId="{C3B6F558-3C90-43C6-BB65-5E748566759F}" destId="{493674FF-48B4-4395-9058-86821FD56D9F}" srcOrd="1" destOrd="0" parTransId="{7B4A7A03-A0A9-4C09-96B3-D94FD25CAA98}" sibTransId="{4860F468-3985-4075-951D-D635628CA58E}"/>
    <dgm:cxn modelId="{E2A445C7-BEB9-46BF-A691-ACF52802CDA7}" srcId="{C3B6F558-3C90-43C6-BB65-5E748566759F}" destId="{76E42AD8-C94D-4478-8D6D-C810EF6E4DD0}" srcOrd="0" destOrd="0" parTransId="{1E442F93-A0D8-4943-B915-049807884BF9}" sibTransId="{06E8538A-C858-48AC-812F-4D3F62E1235A}"/>
    <dgm:cxn modelId="{69EE31E5-873E-4A75-9CC9-8D92004E3F85}" type="presOf" srcId="{1E442F93-A0D8-4943-B915-049807884BF9}" destId="{2A9C7DB9-D037-4418-A084-932548D2C4B5}" srcOrd="0" destOrd="0" presId="urn:microsoft.com/office/officeart/2008/layout/HorizontalMultiLevelHierarchy"/>
    <dgm:cxn modelId="{F223571B-039F-4161-8604-DF467811D383}" type="presOf" srcId="{7B4A7A03-A0A9-4C09-96B3-D94FD25CAA98}" destId="{C8E29F35-8A0E-4A63-A54D-C454DF4EB752}" srcOrd="0" destOrd="0" presId="urn:microsoft.com/office/officeart/2008/layout/HorizontalMultiLevelHierarchy"/>
    <dgm:cxn modelId="{AD0AA9D4-B118-4EB0-A2EA-A3026776588E}" type="presOf" srcId="{493674FF-48B4-4395-9058-86821FD56D9F}" destId="{8AEBAD9C-BA68-4377-AD5A-CF8188D5D07B}" srcOrd="0" destOrd="0" presId="urn:microsoft.com/office/officeart/2008/layout/HorizontalMultiLevelHierarchy"/>
    <dgm:cxn modelId="{A967E50E-CC88-4AC7-A571-3A0E542A5352}" type="presOf" srcId="{1E442F93-A0D8-4943-B915-049807884BF9}" destId="{7AFCAC1D-6A44-4B92-BAC0-3E3089FC237C}" srcOrd="1" destOrd="0" presId="urn:microsoft.com/office/officeart/2008/layout/HorizontalMultiLevelHierarchy"/>
    <dgm:cxn modelId="{8F2ACA25-9198-48A1-9E60-13EA64DA3B3D}" type="presParOf" srcId="{27F856E1-ABF7-44E5-9187-C2901644964E}" destId="{05A6AC04-30CC-49B6-87C6-105B2BCAA02D}" srcOrd="0" destOrd="0" presId="urn:microsoft.com/office/officeart/2008/layout/HorizontalMultiLevelHierarchy"/>
    <dgm:cxn modelId="{22AF0E2F-C990-4A76-BCF4-467C55309CBF}" type="presParOf" srcId="{05A6AC04-30CC-49B6-87C6-105B2BCAA02D}" destId="{4451C0B7-62AC-4EF5-BBFE-0505A2A492AC}" srcOrd="0" destOrd="0" presId="urn:microsoft.com/office/officeart/2008/layout/HorizontalMultiLevelHierarchy"/>
    <dgm:cxn modelId="{667F0A7E-D1A0-43E3-8E89-EB9FDA7CC9EA}" type="presParOf" srcId="{05A6AC04-30CC-49B6-87C6-105B2BCAA02D}" destId="{78667A4F-1DB4-420C-B2BD-7D315918BA0D}" srcOrd="1" destOrd="0" presId="urn:microsoft.com/office/officeart/2008/layout/HorizontalMultiLevelHierarchy"/>
    <dgm:cxn modelId="{5D4B66A2-50FF-4615-9E13-E1FE12AF3197}" type="presParOf" srcId="{78667A4F-1DB4-420C-B2BD-7D315918BA0D}" destId="{2A9C7DB9-D037-4418-A084-932548D2C4B5}" srcOrd="0" destOrd="0" presId="urn:microsoft.com/office/officeart/2008/layout/HorizontalMultiLevelHierarchy"/>
    <dgm:cxn modelId="{B4CBAE28-B5D1-4C2E-A456-AD44EF32A45E}" type="presParOf" srcId="{2A9C7DB9-D037-4418-A084-932548D2C4B5}" destId="{7AFCAC1D-6A44-4B92-BAC0-3E3089FC237C}" srcOrd="0" destOrd="0" presId="urn:microsoft.com/office/officeart/2008/layout/HorizontalMultiLevelHierarchy"/>
    <dgm:cxn modelId="{5C11E4A0-89FE-4246-9E26-D16CC5C14454}" type="presParOf" srcId="{78667A4F-1DB4-420C-B2BD-7D315918BA0D}" destId="{BA174907-F29A-40BF-B592-51EDEF962DC2}" srcOrd="1" destOrd="0" presId="urn:microsoft.com/office/officeart/2008/layout/HorizontalMultiLevelHierarchy"/>
    <dgm:cxn modelId="{ACF496F3-C90D-4009-9193-A8F365F3FD88}" type="presParOf" srcId="{BA174907-F29A-40BF-B592-51EDEF962DC2}" destId="{CB146D8E-63B6-441D-840E-756F9366CA47}" srcOrd="0" destOrd="0" presId="urn:microsoft.com/office/officeart/2008/layout/HorizontalMultiLevelHierarchy"/>
    <dgm:cxn modelId="{254B2DE2-75EC-44EC-A9F3-785B25829DFA}" type="presParOf" srcId="{BA174907-F29A-40BF-B592-51EDEF962DC2}" destId="{C1EC998E-5A83-49C1-8D77-7D35250CBB64}" srcOrd="1" destOrd="0" presId="urn:microsoft.com/office/officeart/2008/layout/HorizontalMultiLevelHierarchy"/>
    <dgm:cxn modelId="{CA0207C6-D0F3-43CD-978D-BC23A6E1B1DB}" type="presParOf" srcId="{C1EC998E-5A83-49C1-8D77-7D35250CBB64}" destId="{7CC41115-BFAD-456E-BED8-19555A2C1475}" srcOrd="0" destOrd="0" presId="urn:microsoft.com/office/officeart/2008/layout/HorizontalMultiLevelHierarchy"/>
    <dgm:cxn modelId="{7BD8E984-8F02-484E-A044-1809CD730E76}" type="presParOf" srcId="{7CC41115-BFAD-456E-BED8-19555A2C1475}" destId="{DE76CFB6-9D3F-4547-870C-88345B6941AF}" srcOrd="0" destOrd="0" presId="urn:microsoft.com/office/officeart/2008/layout/HorizontalMultiLevelHierarchy"/>
    <dgm:cxn modelId="{9155D530-89CE-4ED7-8A8E-029C99A29BC9}" type="presParOf" srcId="{C1EC998E-5A83-49C1-8D77-7D35250CBB64}" destId="{B2A2583E-8364-4216-9BEB-CE417FA3C4B0}" srcOrd="1" destOrd="0" presId="urn:microsoft.com/office/officeart/2008/layout/HorizontalMultiLevelHierarchy"/>
    <dgm:cxn modelId="{7B493509-DFDC-451A-8F29-C5EF8188198E}" type="presParOf" srcId="{B2A2583E-8364-4216-9BEB-CE417FA3C4B0}" destId="{C07D7488-6D70-4439-8907-3E766F65EA00}" srcOrd="0" destOrd="0" presId="urn:microsoft.com/office/officeart/2008/layout/HorizontalMultiLevelHierarchy"/>
    <dgm:cxn modelId="{0FC4084F-F0D6-426B-ACE5-0C071BC287CF}" type="presParOf" srcId="{B2A2583E-8364-4216-9BEB-CE417FA3C4B0}" destId="{1FB2341B-34BE-42B2-B4CD-62F0B9C48E9D}" srcOrd="1" destOrd="0" presId="urn:microsoft.com/office/officeart/2008/layout/HorizontalMultiLevelHierarchy"/>
    <dgm:cxn modelId="{5567D55A-8B95-405D-92EA-38B7F75046CA}" type="presParOf" srcId="{78667A4F-1DB4-420C-B2BD-7D315918BA0D}" destId="{C8E29F35-8A0E-4A63-A54D-C454DF4EB752}" srcOrd="2" destOrd="0" presId="urn:microsoft.com/office/officeart/2008/layout/HorizontalMultiLevelHierarchy"/>
    <dgm:cxn modelId="{687BED64-6F01-42A4-AB76-C311ACF7F364}" type="presParOf" srcId="{C8E29F35-8A0E-4A63-A54D-C454DF4EB752}" destId="{7C2834D1-88CC-4979-801D-3AD3A1AF6E61}" srcOrd="0" destOrd="0" presId="urn:microsoft.com/office/officeart/2008/layout/HorizontalMultiLevelHierarchy"/>
    <dgm:cxn modelId="{18F63C88-EC96-4D8C-AD76-4219BE8BB73A}" type="presParOf" srcId="{78667A4F-1DB4-420C-B2BD-7D315918BA0D}" destId="{BB76258E-FC5D-4090-8B21-EC1A3ADBE7D5}" srcOrd="3" destOrd="0" presId="urn:microsoft.com/office/officeart/2008/layout/HorizontalMultiLevelHierarchy"/>
    <dgm:cxn modelId="{FC7A140D-C740-4CCB-A08E-BAF77A2F8301}" type="presParOf" srcId="{BB76258E-FC5D-4090-8B21-EC1A3ADBE7D5}" destId="{8AEBAD9C-BA68-4377-AD5A-CF8188D5D07B}" srcOrd="0" destOrd="0" presId="urn:microsoft.com/office/officeart/2008/layout/HorizontalMultiLevelHierarchy"/>
    <dgm:cxn modelId="{6DBE99A4-C1C4-4ED9-BE9F-73ACA7A10AE6}" type="presParOf" srcId="{BB76258E-FC5D-4090-8B21-EC1A3ADBE7D5}" destId="{5A8AF382-8DDE-4AFE-BBB5-55A4C8775412}" srcOrd="1" destOrd="0" presId="urn:microsoft.com/office/officeart/2008/layout/HorizontalMultiLevelHierarchy"/>
    <dgm:cxn modelId="{E9A3F98E-CBEE-4FBF-A266-6EC656541B4D}" type="presParOf" srcId="{5A8AF382-8DDE-4AFE-BBB5-55A4C8775412}" destId="{4D3003C3-50BE-43D0-A928-39FC0F8022F0}" srcOrd="0" destOrd="0" presId="urn:microsoft.com/office/officeart/2008/layout/HorizontalMultiLevelHierarchy"/>
    <dgm:cxn modelId="{7FBAD3AE-1F4A-4076-8CEA-64DAB3B117B3}" type="presParOf" srcId="{4D3003C3-50BE-43D0-A928-39FC0F8022F0}" destId="{7677B681-E800-46D0-AB33-7343DFA403F6}" srcOrd="0" destOrd="0" presId="urn:microsoft.com/office/officeart/2008/layout/HorizontalMultiLevelHierarchy"/>
    <dgm:cxn modelId="{2421347A-745E-4790-B624-405123042285}" type="presParOf" srcId="{5A8AF382-8DDE-4AFE-BBB5-55A4C8775412}" destId="{83993A13-5470-486E-8ACE-98C194C191E6}" srcOrd="1" destOrd="0" presId="urn:microsoft.com/office/officeart/2008/layout/HorizontalMultiLevelHierarchy"/>
    <dgm:cxn modelId="{7039563C-857E-47E3-A141-E6FE4CF53B81}" type="presParOf" srcId="{83993A13-5470-486E-8ACE-98C194C191E6}" destId="{25131810-1484-4B00-B5D2-D507878D7185}" srcOrd="0" destOrd="0" presId="urn:microsoft.com/office/officeart/2008/layout/HorizontalMultiLevelHierarchy"/>
    <dgm:cxn modelId="{CB5C21CB-A8C1-469A-86E7-8A2649E0CBD6}" type="presParOf" srcId="{83993A13-5470-486E-8ACE-98C194C191E6}" destId="{F3ED1E3F-F750-4BAB-A906-82931E5994A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C493053-0DF8-4889-96E9-8C00040E4D64}" type="doc">
      <dgm:prSet loTypeId="urn:microsoft.com/office/officeart/2008/layout/VerticalAccentList" loCatId="list" qsTypeId="urn:microsoft.com/office/officeart/2005/8/quickstyle/simple1" qsCatId="simple" csTypeId="urn:microsoft.com/office/officeart/2005/8/colors/accent1_2" csCatId="accent1" phldr="1"/>
      <dgm:spPr/>
      <dgm:t>
        <a:bodyPr/>
        <a:lstStyle/>
        <a:p>
          <a:endParaRPr lang="en-US"/>
        </a:p>
      </dgm:t>
    </dgm:pt>
    <dgm:pt modelId="{F6C2614E-B4A8-424F-856C-35646C54E187}">
      <dgm:prSet phldrT="[Text]"/>
      <dgm:spPr/>
      <dgm:t>
        <a:bodyPr/>
        <a:lstStyle/>
        <a:p>
          <a:r>
            <a:rPr lang="en-IN" b="1" dirty="0" smtClean="0">
              <a:solidFill>
                <a:srgbClr val="FF0000"/>
              </a:solidFill>
            </a:rPr>
            <a:t>Table 6</a:t>
          </a:r>
          <a:r>
            <a:rPr lang="en-IN" b="0" dirty="0" smtClean="0"/>
            <a:t> </a:t>
          </a:r>
          <a:endParaRPr lang="en-US" b="0" dirty="0"/>
        </a:p>
      </dgm:t>
    </dgm:pt>
    <dgm:pt modelId="{37F459D0-EE6A-4DBC-818E-B70E86377884}" type="parTrans" cxnId="{839C089C-BD96-449B-8EA0-3C18274CB5D3}">
      <dgm:prSet/>
      <dgm:spPr/>
      <dgm:t>
        <a:bodyPr/>
        <a:lstStyle/>
        <a:p>
          <a:endParaRPr lang="en-US"/>
        </a:p>
      </dgm:t>
    </dgm:pt>
    <dgm:pt modelId="{B5FF8E59-3104-4FDA-AD14-1239D919D71A}" type="sibTrans" cxnId="{839C089C-BD96-449B-8EA0-3C18274CB5D3}">
      <dgm:prSet/>
      <dgm:spPr/>
      <dgm:t>
        <a:bodyPr/>
        <a:lstStyle/>
        <a:p>
          <a:endParaRPr lang="en-US"/>
        </a:p>
      </dgm:t>
    </dgm:pt>
    <dgm:pt modelId="{623AD2E5-43E0-4902-9AFF-953FCAB0FD5B}">
      <dgm:prSet phldrT="[Text]" custT="1"/>
      <dgm:spPr/>
      <dgm:t>
        <a:bodyPr/>
        <a:lstStyle/>
        <a:p>
          <a:r>
            <a:rPr lang="en-IN" sz="1800" b="1" dirty="0" smtClean="0"/>
            <a:t>Bifurcation of ITC as availed / claimed in 3B Return furnished for FY 1718</a:t>
          </a:r>
          <a:endParaRPr lang="en-US" sz="1800" dirty="0"/>
        </a:p>
      </dgm:t>
    </dgm:pt>
    <dgm:pt modelId="{2E1B362D-370A-4887-A297-3B5B03805028}" type="parTrans" cxnId="{154AA357-4C45-4DAB-AA9B-B98D00A4375C}">
      <dgm:prSet/>
      <dgm:spPr/>
      <dgm:t>
        <a:bodyPr/>
        <a:lstStyle/>
        <a:p>
          <a:endParaRPr lang="en-US"/>
        </a:p>
      </dgm:t>
    </dgm:pt>
    <dgm:pt modelId="{EA8B4DDA-7349-487A-94DD-87C4071AE9B2}" type="sibTrans" cxnId="{154AA357-4C45-4DAB-AA9B-B98D00A4375C}">
      <dgm:prSet/>
      <dgm:spPr/>
      <dgm:t>
        <a:bodyPr/>
        <a:lstStyle/>
        <a:p>
          <a:endParaRPr lang="en-US"/>
        </a:p>
      </dgm:t>
    </dgm:pt>
    <dgm:pt modelId="{5332FDBC-BBB9-4772-9445-8B85EB6D056D}">
      <dgm:prSet phldrT="[Text]"/>
      <dgm:spPr/>
      <dgm:t>
        <a:bodyPr/>
        <a:lstStyle/>
        <a:p>
          <a:r>
            <a:rPr lang="en-US" b="1" dirty="0" smtClean="0">
              <a:solidFill>
                <a:srgbClr val="FF0000"/>
              </a:solidFill>
            </a:rPr>
            <a:t>Table 8</a:t>
          </a:r>
          <a:endParaRPr lang="en-US" b="1" dirty="0">
            <a:solidFill>
              <a:srgbClr val="FF0000"/>
            </a:solidFill>
          </a:endParaRPr>
        </a:p>
      </dgm:t>
    </dgm:pt>
    <dgm:pt modelId="{EE08E2D7-5E07-4F4E-9502-9EB222B67089}" type="parTrans" cxnId="{608DD6F2-2952-44BD-B912-E5AD75A22253}">
      <dgm:prSet/>
      <dgm:spPr/>
      <dgm:t>
        <a:bodyPr/>
        <a:lstStyle/>
        <a:p>
          <a:endParaRPr lang="en-US"/>
        </a:p>
      </dgm:t>
    </dgm:pt>
    <dgm:pt modelId="{8B8E5534-BF70-4B0B-AB7A-EBB2BAEA72B5}" type="sibTrans" cxnId="{608DD6F2-2952-44BD-B912-E5AD75A22253}">
      <dgm:prSet/>
      <dgm:spPr/>
      <dgm:t>
        <a:bodyPr/>
        <a:lstStyle/>
        <a:p>
          <a:endParaRPr lang="en-US"/>
        </a:p>
      </dgm:t>
    </dgm:pt>
    <dgm:pt modelId="{00027E79-44C3-4539-A496-75268D3CF666}">
      <dgm:prSet phldrT="[Text]" custT="1"/>
      <dgm:spPr/>
      <dgm:t>
        <a:bodyPr/>
        <a:lstStyle/>
        <a:p>
          <a:r>
            <a:rPr lang="en-IN" sz="1800" b="1" dirty="0" smtClean="0"/>
            <a:t>Bifurcation of ITC credit as reflected in GSTR-2A</a:t>
          </a:r>
          <a:endParaRPr lang="en-US" sz="1800" dirty="0"/>
        </a:p>
      </dgm:t>
    </dgm:pt>
    <dgm:pt modelId="{473C4C9C-8418-4F72-9946-87CF66C1A85A}" type="parTrans" cxnId="{04622D98-19E7-4FD6-9BCB-140FEB008495}">
      <dgm:prSet/>
      <dgm:spPr/>
      <dgm:t>
        <a:bodyPr/>
        <a:lstStyle/>
        <a:p>
          <a:endParaRPr lang="en-US"/>
        </a:p>
      </dgm:t>
    </dgm:pt>
    <dgm:pt modelId="{0A010927-E569-4B7C-8E48-E44503FDD5DF}" type="sibTrans" cxnId="{04622D98-19E7-4FD6-9BCB-140FEB008495}">
      <dgm:prSet/>
      <dgm:spPr/>
      <dgm:t>
        <a:bodyPr/>
        <a:lstStyle/>
        <a:p>
          <a:endParaRPr lang="en-US"/>
        </a:p>
      </dgm:t>
    </dgm:pt>
    <dgm:pt modelId="{46676E98-08B2-4FA8-A698-6B0BF5C53DFD}">
      <dgm:prSet phldrT="[Text]"/>
      <dgm:spPr/>
      <dgm:t>
        <a:bodyPr/>
        <a:lstStyle/>
        <a:p>
          <a:r>
            <a:rPr lang="en-US" sz="2200" b="1" dirty="0" smtClean="0">
              <a:solidFill>
                <a:srgbClr val="FF0000"/>
              </a:solidFill>
            </a:rPr>
            <a:t>Table 8</a:t>
          </a:r>
          <a:endParaRPr lang="en-US" sz="2200" b="1" dirty="0">
            <a:solidFill>
              <a:srgbClr val="FF0000"/>
            </a:solidFill>
          </a:endParaRPr>
        </a:p>
      </dgm:t>
    </dgm:pt>
    <dgm:pt modelId="{93AA72B3-9B04-483F-862D-A13C3B95A8F7}" type="parTrans" cxnId="{01BC9D42-5791-4F27-BA4B-0CD6378BE114}">
      <dgm:prSet/>
      <dgm:spPr/>
      <dgm:t>
        <a:bodyPr/>
        <a:lstStyle/>
        <a:p>
          <a:endParaRPr lang="en-US"/>
        </a:p>
      </dgm:t>
    </dgm:pt>
    <dgm:pt modelId="{2C442A05-14AA-425F-9F68-A6CC5405F17E}" type="sibTrans" cxnId="{01BC9D42-5791-4F27-BA4B-0CD6378BE114}">
      <dgm:prSet/>
      <dgm:spPr/>
      <dgm:t>
        <a:bodyPr/>
        <a:lstStyle/>
        <a:p>
          <a:endParaRPr lang="en-US"/>
        </a:p>
      </dgm:t>
    </dgm:pt>
    <dgm:pt modelId="{80F2B981-5B0B-445F-B70A-D56FB0FC994F}">
      <dgm:prSet phldrT="[Text]" custT="1"/>
      <dgm:spPr/>
      <dgm:t>
        <a:bodyPr/>
        <a:lstStyle/>
        <a:p>
          <a:r>
            <a:rPr lang="en-US" sz="1800" b="1" dirty="0" smtClean="0"/>
            <a:t>IGST paid and Availed </a:t>
          </a:r>
          <a:endParaRPr lang="en-US" sz="1800" b="1" dirty="0"/>
        </a:p>
      </dgm:t>
    </dgm:pt>
    <dgm:pt modelId="{BF5D4BBF-F121-4669-8A5A-CB77A0077C82}" type="parTrans" cxnId="{902D621F-2F73-4250-8DAF-96DFCB85677D}">
      <dgm:prSet/>
      <dgm:spPr/>
      <dgm:t>
        <a:bodyPr/>
        <a:lstStyle/>
        <a:p>
          <a:endParaRPr lang="en-US"/>
        </a:p>
      </dgm:t>
    </dgm:pt>
    <dgm:pt modelId="{C9431FDD-1C78-4449-A5A7-261EBA4AD718}" type="sibTrans" cxnId="{902D621F-2F73-4250-8DAF-96DFCB85677D}">
      <dgm:prSet/>
      <dgm:spPr/>
      <dgm:t>
        <a:bodyPr/>
        <a:lstStyle/>
        <a:p>
          <a:endParaRPr lang="en-US"/>
        </a:p>
      </dgm:t>
    </dgm:pt>
    <dgm:pt modelId="{63AF9A52-5180-4AF5-94A1-3B207B05CC66}">
      <dgm:prSet custT="1"/>
      <dgm:spPr/>
      <dgm:t>
        <a:bodyPr/>
        <a:lstStyle/>
        <a:p>
          <a:endParaRPr lang="en-US" sz="1800" dirty="0"/>
        </a:p>
      </dgm:t>
    </dgm:pt>
    <dgm:pt modelId="{C0B4174D-88A0-4836-A04A-F251A4DF0F0E}" type="parTrans" cxnId="{695EDAD3-8BD9-4260-BA6A-068D6A61E7F8}">
      <dgm:prSet/>
      <dgm:spPr/>
      <dgm:t>
        <a:bodyPr/>
        <a:lstStyle/>
        <a:p>
          <a:endParaRPr lang="en-US"/>
        </a:p>
      </dgm:t>
    </dgm:pt>
    <dgm:pt modelId="{D5A85689-CFAF-4B44-A4F2-A2D9581EABF2}" type="sibTrans" cxnId="{695EDAD3-8BD9-4260-BA6A-068D6A61E7F8}">
      <dgm:prSet/>
      <dgm:spPr/>
      <dgm:t>
        <a:bodyPr/>
        <a:lstStyle/>
        <a:p>
          <a:endParaRPr lang="en-US"/>
        </a:p>
      </dgm:t>
    </dgm:pt>
    <dgm:pt modelId="{A652D409-F464-42DA-AEA9-3373DF788890}" type="pres">
      <dgm:prSet presAssocID="{9C493053-0DF8-4889-96E9-8C00040E4D64}" presName="Name0" presStyleCnt="0">
        <dgm:presLayoutVars>
          <dgm:chMax/>
          <dgm:chPref/>
          <dgm:dir/>
        </dgm:presLayoutVars>
      </dgm:prSet>
      <dgm:spPr/>
      <dgm:t>
        <a:bodyPr/>
        <a:lstStyle/>
        <a:p>
          <a:endParaRPr lang="en-US"/>
        </a:p>
      </dgm:t>
    </dgm:pt>
    <dgm:pt modelId="{6E172231-7A18-4B3B-95E3-F23D8435E44F}" type="pres">
      <dgm:prSet presAssocID="{F6C2614E-B4A8-424F-856C-35646C54E187}" presName="parenttextcomposite" presStyleCnt="0"/>
      <dgm:spPr/>
    </dgm:pt>
    <dgm:pt modelId="{16E5625D-3BDB-4605-8689-5503358D6BEB}" type="pres">
      <dgm:prSet presAssocID="{F6C2614E-B4A8-424F-856C-35646C54E187}" presName="parenttext" presStyleLbl="revTx" presStyleIdx="0" presStyleCnt="4">
        <dgm:presLayoutVars>
          <dgm:chMax/>
          <dgm:chPref val="2"/>
          <dgm:bulletEnabled val="1"/>
        </dgm:presLayoutVars>
      </dgm:prSet>
      <dgm:spPr/>
      <dgm:t>
        <a:bodyPr/>
        <a:lstStyle/>
        <a:p>
          <a:endParaRPr lang="en-US"/>
        </a:p>
      </dgm:t>
    </dgm:pt>
    <dgm:pt modelId="{0BC44ECA-4D75-4662-9FC5-FDA51DD3F97A}" type="pres">
      <dgm:prSet presAssocID="{F6C2614E-B4A8-424F-856C-35646C54E187}" presName="composite" presStyleCnt="0"/>
      <dgm:spPr/>
    </dgm:pt>
    <dgm:pt modelId="{9E731151-94FB-4990-8337-28CA94FDDE37}" type="pres">
      <dgm:prSet presAssocID="{F6C2614E-B4A8-424F-856C-35646C54E187}" presName="chevron1" presStyleLbl="alignNode1" presStyleIdx="0" presStyleCnt="28"/>
      <dgm:spPr/>
    </dgm:pt>
    <dgm:pt modelId="{3739947A-F8E7-4D64-9E28-C058D4506A11}" type="pres">
      <dgm:prSet presAssocID="{F6C2614E-B4A8-424F-856C-35646C54E187}" presName="chevron2" presStyleLbl="alignNode1" presStyleIdx="1" presStyleCnt="28"/>
      <dgm:spPr/>
    </dgm:pt>
    <dgm:pt modelId="{446354C4-FCD6-4830-8473-4D669B901218}" type="pres">
      <dgm:prSet presAssocID="{F6C2614E-B4A8-424F-856C-35646C54E187}" presName="chevron3" presStyleLbl="alignNode1" presStyleIdx="2" presStyleCnt="28"/>
      <dgm:spPr/>
    </dgm:pt>
    <dgm:pt modelId="{8BB239FF-4A12-4457-B3EB-6525C8AA64DD}" type="pres">
      <dgm:prSet presAssocID="{F6C2614E-B4A8-424F-856C-35646C54E187}" presName="chevron4" presStyleLbl="alignNode1" presStyleIdx="3" presStyleCnt="28"/>
      <dgm:spPr/>
    </dgm:pt>
    <dgm:pt modelId="{E152F236-0360-4919-AD44-2F185A0638FB}" type="pres">
      <dgm:prSet presAssocID="{F6C2614E-B4A8-424F-856C-35646C54E187}" presName="chevron5" presStyleLbl="alignNode1" presStyleIdx="4" presStyleCnt="28"/>
      <dgm:spPr/>
    </dgm:pt>
    <dgm:pt modelId="{FF740E6C-346A-4717-B303-EEE4A8CC47DE}" type="pres">
      <dgm:prSet presAssocID="{F6C2614E-B4A8-424F-856C-35646C54E187}" presName="chevron6" presStyleLbl="alignNode1" presStyleIdx="5" presStyleCnt="28"/>
      <dgm:spPr/>
    </dgm:pt>
    <dgm:pt modelId="{C59A7310-8C8B-42A0-ACD0-19DC26D91480}" type="pres">
      <dgm:prSet presAssocID="{F6C2614E-B4A8-424F-856C-35646C54E187}" presName="chevron7" presStyleLbl="alignNode1" presStyleIdx="6" presStyleCnt="28"/>
      <dgm:spPr/>
    </dgm:pt>
    <dgm:pt modelId="{340B7338-391C-43C7-BE56-29936DB9FC44}" type="pres">
      <dgm:prSet presAssocID="{F6C2614E-B4A8-424F-856C-35646C54E187}" presName="childtext" presStyleLbl="solidFgAcc1" presStyleIdx="0" presStyleCnt="3">
        <dgm:presLayoutVars>
          <dgm:chMax/>
          <dgm:chPref val="0"/>
          <dgm:bulletEnabled val="1"/>
        </dgm:presLayoutVars>
      </dgm:prSet>
      <dgm:spPr/>
      <dgm:t>
        <a:bodyPr/>
        <a:lstStyle/>
        <a:p>
          <a:endParaRPr lang="en-US"/>
        </a:p>
      </dgm:t>
    </dgm:pt>
    <dgm:pt modelId="{B9852D2D-CC2E-49DD-B2AF-DF80EE9CF8EF}" type="pres">
      <dgm:prSet presAssocID="{B5FF8E59-3104-4FDA-AD14-1239D919D71A}" presName="sibTrans" presStyleCnt="0"/>
      <dgm:spPr/>
    </dgm:pt>
    <dgm:pt modelId="{1BEBE199-F47B-43E9-9E2B-D302C6AEC993}" type="pres">
      <dgm:prSet presAssocID="{5332FDBC-BBB9-4772-9445-8B85EB6D056D}" presName="parenttextcomposite" presStyleCnt="0"/>
      <dgm:spPr/>
    </dgm:pt>
    <dgm:pt modelId="{3030A834-3143-4475-8A2C-A43AE0CBF19C}" type="pres">
      <dgm:prSet presAssocID="{5332FDBC-BBB9-4772-9445-8B85EB6D056D}" presName="parenttext" presStyleLbl="revTx" presStyleIdx="1" presStyleCnt="4">
        <dgm:presLayoutVars>
          <dgm:chMax/>
          <dgm:chPref val="2"/>
          <dgm:bulletEnabled val="1"/>
        </dgm:presLayoutVars>
      </dgm:prSet>
      <dgm:spPr/>
      <dgm:t>
        <a:bodyPr/>
        <a:lstStyle/>
        <a:p>
          <a:endParaRPr lang="en-US"/>
        </a:p>
      </dgm:t>
    </dgm:pt>
    <dgm:pt modelId="{075FB1F6-492B-43DA-AD27-AE57EE03CB8E}" type="pres">
      <dgm:prSet presAssocID="{5332FDBC-BBB9-4772-9445-8B85EB6D056D}" presName="composite" presStyleCnt="0"/>
      <dgm:spPr/>
    </dgm:pt>
    <dgm:pt modelId="{58D9E410-A712-4994-B77D-5D9A509C0A9A}" type="pres">
      <dgm:prSet presAssocID="{5332FDBC-BBB9-4772-9445-8B85EB6D056D}" presName="chevron1" presStyleLbl="alignNode1" presStyleIdx="7" presStyleCnt="28"/>
      <dgm:spPr/>
    </dgm:pt>
    <dgm:pt modelId="{13429892-F943-4C0B-AABF-A9FAF5FC30B1}" type="pres">
      <dgm:prSet presAssocID="{5332FDBC-BBB9-4772-9445-8B85EB6D056D}" presName="chevron2" presStyleLbl="alignNode1" presStyleIdx="8" presStyleCnt="28"/>
      <dgm:spPr/>
    </dgm:pt>
    <dgm:pt modelId="{1DC1B2ED-A9E4-4E0B-AFFB-267DC58FD587}" type="pres">
      <dgm:prSet presAssocID="{5332FDBC-BBB9-4772-9445-8B85EB6D056D}" presName="chevron3" presStyleLbl="alignNode1" presStyleIdx="9" presStyleCnt="28"/>
      <dgm:spPr/>
    </dgm:pt>
    <dgm:pt modelId="{D731B0B6-9E70-4D18-A3E4-63A4A3E44D13}" type="pres">
      <dgm:prSet presAssocID="{5332FDBC-BBB9-4772-9445-8B85EB6D056D}" presName="chevron4" presStyleLbl="alignNode1" presStyleIdx="10" presStyleCnt="28"/>
      <dgm:spPr/>
    </dgm:pt>
    <dgm:pt modelId="{73FCCBEE-7EE1-4340-AC94-14BA06323B88}" type="pres">
      <dgm:prSet presAssocID="{5332FDBC-BBB9-4772-9445-8B85EB6D056D}" presName="chevron5" presStyleLbl="alignNode1" presStyleIdx="11" presStyleCnt="28"/>
      <dgm:spPr/>
    </dgm:pt>
    <dgm:pt modelId="{2312DC3E-8EFB-4E6D-BD6F-1153816D99C3}" type="pres">
      <dgm:prSet presAssocID="{5332FDBC-BBB9-4772-9445-8B85EB6D056D}" presName="chevron6" presStyleLbl="alignNode1" presStyleIdx="12" presStyleCnt="28"/>
      <dgm:spPr/>
    </dgm:pt>
    <dgm:pt modelId="{1CA99716-62E4-4E48-9AA9-1F6B900C4916}" type="pres">
      <dgm:prSet presAssocID="{5332FDBC-BBB9-4772-9445-8B85EB6D056D}" presName="chevron7" presStyleLbl="alignNode1" presStyleIdx="13" presStyleCnt="28"/>
      <dgm:spPr/>
    </dgm:pt>
    <dgm:pt modelId="{805134A6-834A-41D1-828D-F1E750FA1317}" type="pres">
      <dgm:prSet presAssocID="{5332FDBC-BBB9-4772-9445-8B85EB6D056D}" presName="childtext" presStyleLbl="solidFgAcc1" presStyleIdx="1" presStyleCnt="3">
        <dgm:presLayoutVars>
          <dgm:chMax/>
          <dgm:chPref val="0"/>
          <dgm:bulletEnabled val="1"/>
        </dgm:presLayoutVars>
      </dgm:prSet>
      <dgm:spPr/>
      <dgm:t>
        <a:bodyPr/>
        <a:lstStyle/>
        <a:p>
          <a:endParaRPr lang="en-US"/>
        </a:p>
      </dgm:t>
    </dgm:pt>
    <dgm:pt modelId="{4719A41D-CE8A-445A-A960-6EC69C01AF7C}" type="pres">
      <dgm:prSet presAssocID="{8B8E5534-BF70-4B0B-AB7A-EBB2BAEA72B5}" presName="sibTrans" presStyleCnt="0"/>
      <dgm:spPr/>
    </dgm:pt>
    <dgm:pt modelId="{E75B7CF9-02D5-448F-AF2B-5B1230FBBA7F}" type="pres">
      <dgm:prSet presAssocID="{46676E98-08B2-4FA8-A698-6B0BF5C53DFD}" presName="parenttextcomposite" presStyleCnt="0"/>
      <dgm:spPr/>
    </dgm:pt>
    <dgm:pt modelId="{9BB29A4A-2305-4746-BD30-FE677CE01B07}" type="pres">
      <dgm:prSet presAssocID="{46676E98-08B2-4FA8-A698-6B0BF5C53DFD}" presName="parenttext" presStyleLbl="revTx" presStyleIdx="2" presStyleCnt="4">
        <dgm:presLayoutVars>
          <dgm:chMax/>
          <dgm:chPref val="2"/>
          <dgm:bulletEnabled val="1"/>
        </dgm:presLayoutVars>
      </dgm:prSet>
      <dgm:spPr/>
      <dgm:t>
        <a:bodyPr/>
        <a:lstStyle/>
        <a:p>
          <a:endParaRPr lang="en-US"/>
        </a:p>
      </dgm:t>
    </dgm:pt>
    <dgm:pt modelId="{A4612B36-FE8D-49C4-AC31-8DF946459FE2}" type="pres">
      <dgm:prSet presAssocID="{46676E98-08B2-4FA8-A698-6B0BF5C53DFD}" presName="composite" presStyleCnt="0"/>
      <dgm:spPr/>
    </dgm:pt>
    <dgm:pt modelId="{B72B9213-2C25-4E7E-BAB6-06FFA2D30E00}" type="pres">
      <dgm:prSet presAssocID="{46676E98-08B2-4FA8-A698-6B0BF5C53DFD}" presName="chevron1" presStyleLbl="alignNode1" presStyleIdx="14" presStyleCnt="28"/>
      <dgm:spPr/>
    </dgm:pt>
    <dgm:pt modelId="{59199CE3-95E7-4DDF-B4C2-1A8C72C590A3}" type="pres">
      <dgm:prSet presAssocID="{46676E98-08B2-4FA8-A698-6B0BF5C53DFD}" presName="chevron2" presStyleLbl="alignNode1" presStyleIdx="15" presStyleCnt="28"/>
      <dgm:spPr/>
    </dgm:pt>
    <dgm:pt modelId="{4D97221A-30EA-43B1-A491-EA413AAEC5C0}" type="pres">
      <dgm:prSet presAssocID="{46676E98-08B2-4FA8-A698-6B0BF5C53DFD}" presName="chevron3" presStyleLbl="alignNode1" presStyleIdx="16" presStyleCnt="28"/>
      <dgm:spPr/>
    </dgm:pt>
    <dgm:pt modelId="{11E59FF7-D7F3-4C00-B80D-72D14348F8CC}" type="pres">
      <dgm:prSet presAssocID="{46676E98-08B2-4FA8-A698-6B0BF5C53DFD}" presName="chevron4" presStyleLbl="alignNode1" presStyleIdx="17" presStyleCnt="28"/>
      <dgm:spPr/>
    </dgm:pt>
    <dgm:pt modelId="{41DEB405-2027-40F0-8563-21495E57F6DB}" type="pres">
      <dgm:prSet presAssocID="{46676E98-08B2-4FA8-A698-6B0BF5C53DFD}" presName="chevron5" presStyleLbl="alignNode1" presStyleIdx="18" presStyleCnt="28"/>
      <dgm:spPr/>
    </dgm:pt>
    <dgm:pt modelId="{422084CD-7956-4BC9-9991-C848D59238D1}" type="pres">
      <dgm:prSet presAssocID="{46676E98-08B2-4FA8-A698-6B0BF5C53DFD}" presName="chevron6" presStyleLbl="alignNode1" presStyleIdx="19" presStyleCnt="28"/>
      <dgm:spPr/>
    </dgm:pt>
    <dgm:pt modelId="{DDED67F5-8906-4C58-8CBA-D1867D327869}" type="pres">
      <dgm:prSet presAssocID="{46676E98-08B2-4FA8-A698-6B0BF5C53DFD}" presName="chevron7" presStyleLbl="alignNode1" presStyleIdx="20" presStyleCnt="28"/>
      <dgm:spPr/>
    </dgm:pt>
    <dgm:pt modelId="{00F12CFD-9BE3-4409-80D0-E0B36ACC7956}" type="pres">
      <dgm:prSet presAssocID="{46676E98-08B2-4FA8-A698-6B0BF5C53DFD}" presName="childtext" presStyleLbl="solidFgAcc1" presStyleIdx="2" presStyleCnt="3">
        <dgm:presLayoutVars>
          <dgm:chMax/>
          <dgm:chPref val="0"/>
          <dgm:bulletEnabled val="1"/>
        </dgm:presLayoutVars>
      </dgm:prSet>
      <dgm:spPr/>
      <dgm:t>
        <a:bodyPr/>
        <a:lstStyle/>
        <a:p>
          <a:endParaRPr lang="en-US"/>
        </a:p>
      </dgm:t>
    </dgm:pt>
    <dgm:pt modelId="{6DC1501B-8D9E-4F96-8E10-C9FE90937867}" type="pres">
      <dgm:prSet presAssocID="{2C442A05-14AA-425F-9F68-A6CC5405F17E}" presName="sibTrans" presStyleCnt="0"/>
      <dgm:spPr/>
    </dgm:pt>
    <dgm:pt modelId="{42DE1AA4-F09A-41EE-B2C8-5932D32E1388}" type="pres">
      <dgm:prSet presAssocID="{63AF9A52-5180-4AF5-94A1-3B207B05CC66}" presName="parenttextcomposite" presStyleCnt="0"/>
      <dgm:spPr/>
    </dgm:pt>
    <dgm:pt modelId="{BA51E819-DECB-48CE-8091-A6CB25C03E98}" type="pres">
      <dgm:prSet presAssocID="{63AF9A52-5180-4AF5-94A1-3B207B05CC66}" presName="parenttext" presStyleLbl="revTx" presStyleIdx="3" presStyleCnt="4">
        <dgm:presLayoutVars>
          <dgm:chMax/>
          <dgm:chPref val="2"/>
          <dgm:bulletEnabled val="1"/>
        </dgm:presLayoutVars>
      </dgm:prSet>
      <dgm:spPr/>
      <dgm:t>
        <a:bodyPr/>
        <a:lstStyle/>
        <a:p>
          <a:endParaRPr lang="en-US"/>
        </a:p>
      </dgm:t>
    </dgm:pt>
    <dgm:pt modelId="{1C853249-6126-417E-A941-EF1946AC6906}" type="pres">
      <dgm:prSet presAssocID="{63AF9A52-5180-4AF5-94A1-3B207B05CC66}" presName="parallelogramComposite" presStyleCnt="0"/>
      <dgm:spPr/>
    </dgm:pt>
    <dgm:pt modelId="{F237FEF1-30FE-4121-85A0-D9529045EDAF}" type="pres">
      <dgm:prSet presAssocID="{63AF9A52-5180-4AF5-94A1-3B207B05CC66}" presName="parallelogram1" presStyleLbl="alignNode1" presStyleIdx="21" presStyleCnt="28"/>
      <dgm:spPr/>
    </dgm:pt>
    <dgm:pt modelId="{5A44D66C-CBC4-4E73-96A2-7AF97376562E}" type="pres">
      <dgm:prSet presAssocID="{63AF9A52-5180-4AF5-94A1-3B207B05CC66}" presName="parallelogram2" presStyleLbl="alignNode1" presStyleIdx="22" presStyleCnt="28"/>
      <dgm:spPr/>
    </dgm:pt>
    <dgm:pt modelId="{74B37BE6-0B4B-46F9-95AC-963AC4BE1AFB}" type="pres">
      <dgm:prSet presAssocID="{63AF9A52-5180-4AF5-94A1-3B207B05CC66}" presName="parallelogram3" presStyleLbl="alignNode1" presStyleIdx="23" presStyleCnt="28"/>
      <dgm:spPr/>
    </dgm:pt>
    <dgm:pt modelId="{3BB377C6-55D4-486D-9912-9696023D110A}" type="pres">
      <dgm:prSet presAssocID="{63AF9A52-5180-4AF5-94A1-3B207B05CC66}" presName="parallelogram4" presStyleLbl="alignNode1" presStyleIdx="24" presStyleCnt="28"/>
      <dgm:spPr/>
    </dgm:pt>
    <dgm:pt modelId="{2FBCB948-D3DF-4682-9120-9B5AEB1141EC}" type="pres">
      <dgm:prSet presAssocID="{63AF9A52-5180-4AF5-94A1-3B207B05CC66}" presName="parallelogram5" presStyleLbl="alignNode1" presStyleIdx="25" presStyleCnt="28"/>
      <dgm:spPr/>
    </dgm:pt>
    <dgm:pt modelId="{DE5CCC71-4D08-4868-99C9-34BACD61635A}" type="pres">
      <dgm:prSet presAssocID="{63AF9A52-5180-4AF5-94A1-3B207B05CC66}" presName="parallelogram6" presStyleLbl="alignNode1" presStyleIdx="26" presStyleCnt="28"/>
      <dgm:spPr/>
    </dgm:pt>
    <dgm:pt modelId="{8C5D291D-EABA-4A6E-A783-0DBC45F83D1A}" type="pres">
      <dgm:prSet presAssocID="{63AF9A52-5180-4AF5-94A1-3B207B05CC66}" presName="parallelogram7" presStyleLbl="alignNode1" presStyleIdx="27" presStyleCnt="28"/>
      <dgm:spPr/>
    </dgm:pt>
  </dgm:ptLst>
  <dgm:cxnLst>
    <dgm:cxn modelId="{01BC9D42-5791-4F27-BA4B-0CD6378BE114}" srcId="{9C493053-0DF8-4889-96E9-8C00040E4D64}" destId="{46676E98-08B2-4FA8-A698-6B0BF5C53DFD}" srcOrd="2" destOrd="0" parTransId="{93AA72B3-9B04-483F-862D-A13C3B95A8F7}" sibTransId="{2C442A05-14AA-425F-9F68-A6CC5405F17E}"/>
    <dgm:cxn modelId="{71893F20-DD92-40E2-BCC2-67EB0AD08A0E}" type="presOf" srcId="{623AD2E5-43E0-4902-9AFF-953FCAB0FD5B}" destId="{340B7338-391C-43C7-BE56-29936DB9FC44}" srcOrd="0" destOrd="0" presId="urn:microsoft.com/office/officeart/2008/layout/VerticalAccentList"/>
    <dgm:cxn modelId="{5231D3C1-0C17-4D8C-BE4F-E2E8AD02994F}" type="presOf" srcId="{80F2B981-5B0B-445F-B70A-D56FB0FC994F}" destId="{00F12CFD-9BE3-4409-80D0-E0B36ACC7956}" srcOrd="0" destOrd="0" presId="urn:microsoft.com/office/officeart/2008/layout/VerticalAccentList"/>
    <dgm:cxn modelId="{608DD6F2-2952-44BD-B912-E5AD75A22253}" srcId="{9C493053-0DF8-4889-96E9-8C00040E4D64}" destId="{5332FDBC-BBB9-4772-9445-8B85EB6D056D}" srcOrd="1" destOrd="0" parTransId="{EE08E2D7-5E07-4F4E-9502-9EB222B67089}" sibTransId="{8B8E5534-BF70-4B0B-AB7A-EBB2BAEA72B5}"/>
    <dgm:cxn modelId="{839C089C-BD96-449B-8EA0-3C18274CB5D3}" srcId="{9C493053-0DF8-4889-96E9-8C00040E4D64}" destId="{F6C2614E-B4A8-424F-856C-35646C54E187}" srcOrd="0" destOrd="0" parTransId="{37F459D0-EE6A-4DBC-818E-B70E86377884}" sibTransId="{B5FF8E59-3104-4FDA-AD14-1239D919D71A}"/>
    <dgm:cxn modelId="{1032A043-4AFA-4333-98C3-DEA709149312}" type="presOf" srcId="{00027E79-44C3-4539-A496-75268D3CF666}" destId="{805134A6-834A-41D1-828D-F1E750FA1317}" srcOrd="0" destOrd="0" presId="urn:microsoft.com/office/officeart/2008/layout/VerticalAccentList"/>
    <dgm:cxn modelId="{04622D98-19E7-4FD6-9BCB-140FEB008495}" srcId="{5332FDBC-BBB9-4772-9445-8B85EB6D056D}" destId="{00027E79-44C3-4539-A496-75268D3CF666}" srcOrd="0" destOrd="0" parTransId="{473C4C9C-8418-4F72-9946-87CF66C1A85A}" sibTransId="{0A010927-E569-4B7C-8E48-E44503FDD5DF}"/>
    <dgm:cxn modelId="{154AA357-4C45-4DAB-AA9B-B98D00A4375C}" srcId="{F6C2614E-B4A8-424F-856C-35646C54E187}" destId="{623AD2E5-43E0-4902-9AFF-953FCAB0FD5B}" srcOrd="0" destOrd="0" parTransId="{2E1B362D-370A-4887-A297-3B5B03805028}" sibTransId="{EA8B4DDA-7349-487A-94DD-87C4071AE9B2}"/>
    <dgm:cxn modelId="{695EDAD3-8BD9-4260-BA6A-068D6A61E7F8}" srcId="{9C493053-0DF8-4889-96E9-8C00040E4D64}" destId="{63AF9A52-5180-4AF5-94A1-3B207B05CC66}" srcOrd="3" destOrd="0" parTransId="{C0B4174D-88A0-4836-A04A-F251A4DF0F0E}" sibTransId="{D5A85689-CFAF-4B44-A4F2-A2D9581EABF2}"/>
    <dgm:cxn modelId="{81689EC7-E8BA-412B-ABCE-626299B44843}" type="presOf" srcId="{9C493053-0DF8-4889-96E9-8C00040E4D64}" destId="{A652D409-F464-42DA-AEA9-3373DF788890}" srcOrd="0" destOrd="0" presId="urn:microsoft.com/office/officeart/2008/layout/VerticalAccentList"/>
    <dgm:cxn modelId="{B7E1CE89-833D-41C3-942E-8FBEE197900C}" type="presOf" srcId="{46676E98-08B2-4FA8-A698-6B0BF5C53DFD}" destId="{9BB29A4A-2305-4746-BD30-FE677CE01B07}" srcOrd="0" destOrd="0" presId="urn:microsoft.com/office/officeart/2008/layout/VerticalAccentList"/>
    <dgm:cxn modelId="{A16E4DCE-F293-45BE-BEB1-16D39CC0F2D0}" type="presOf" srcId="{63AF9A52-5180-4AF5-94A1-3B207B05CC66}" destId="{BA51E819-DECB-48CE-8091-A6CB25C03E98}" srcOrd="0" destOrd="0" presId="urn:microsoft.com/office/officeart/2008/layout/VerticalAccentList"/>
    <dgm:cxn modelId="{902D621F-2F73-4250-8DAF-96DFCB85677D}" srcId="{46676E98-08B2-4FA8-A698-6B0BF5C53DFD}" destId="{80F2B981-5B0B-445F-B70A-D56FB0FC994F}" srcOrd="0" destOrd="0" parTransId="{BF5D4BBF-F121-4669-8A5A-CB77A0077C82}" sibTransId="{C9431FDD-1C78-4449-A5A7-261EBA4AD718}"/>
    <dgm:cxn modelId="{191CBE9C-405F-4F76-AA88-2B7A77576616}" type="presOf" srcId="{5332FDBC-BBB9-4772-9445-8B85EB6D056D}" destId="{3030A834-3143-4475-8A2C-A43AE0CBF19C}" srcOrd="0" destOrd="0" presId="urn:microsoft.com/office/officeart/2008/layout/VerticalAccentList"/>
    <dgm:cxn modelId="{AC2C7DBE-5C60-496C-B600-A1B598337164}" type="presOf" srcId="{F6C2614E-B4A8-424F-856C-35646C54E187}" destId="{16E5625D-3BDB-4605-8689-5503358D6BEB}" srcOrd="0" destOrd="0" presId="urn:microsoft.com/office/officeart/2008/layout/VerticalAccentList"/>
    <dgm:cxn modelId="{873625B2-0B52-4CE7-95F9-F655D05912FD}" type="presParOf" srcId="{A652D409-F464-42DA-AEA9-3373DF788890}" destId="{6E172231-7A18-4B3B-95E3-F23D8435E44F}" srcOrd="0" destOrd="0" presId="urn:microsoft.com/office/officeart/2008/layout/VerticalAccentList"/>
    <dgm:cxn modelId="{C83C7AB3-F00F-4ED0-84DD-7C3ED19144BF}" type="presParOf" srcId="{6E172231-7A18-4B3B-95E3-F23D8435E44F}" destId="{16E5625D-3BDB-4605-8689-5503358D6BEB}" srcOrd="0" destOrd="0" presId="urn:microsoft.com/office/officeart/2008/layout/VerticalAccentList"/>
    <dgm:cxn modelId="{5D5958C5-EAD9-4BF9-BBB4-7CB24037189B}" type="presParOf" srcId="{A652D409-F464-42DA-AEA9-3373DF788890}" destId="{0BC44ECA-4D75-4662-9FC5-FDA51DD3F97A}" srcOrd="1" destOrd="0" presId="urn:microsoft.com/office/officeart/2008/layout/VerticalAccentList"/>
    <dgm:cxn modelId="{092281A8-136D-44E5-B0B9-307B3C01CFD6}" type="presParOf" srcId="{0BC44ECA-4D75-4662-9FC5-FDA51DD3F97A}" destId="{9E731151-94FB-4990-8337-28CA94FDDE37}" srcOrd="0" destOrd="0" presId="urn:microsoft.com/office/officeart/2008/layout/VerticalAccentList"/>
    <dgm:cxn modelId="{9406777E-65DF-4F1B-B4F6-D791C8663BEE}" type="presParOf" srcId="{0BC44ECA-4D75-4662-9FC5-FDA51DD3F97A}" destId="{3739947A-F8E7-4D64-9E28-C058D4506A11}" srcOrd="1" destOrd="0" presId="urn:microsoft.com/office/officeart/2008/layout/VerticalAccentList"/>
    <dgm:cxn modelId="{AAB31ADA-EFA2-4AA7-BEBD-8DD58635731C}" type="presParOf" srcId="{0BC44ECA-4D75-4662-9FC5-FDA51DD3F97A}" destId="{446354C4-FCD6-4830-8473-4D669B901218}" srcOrd="2" destOrd="0" presId="urn:microsoft.com/office/officeart/2008/layout/VerticalAccentList"/>
    <dgm:cxn modelId="{43DC2FDF-47E4-498C-8DDF-95D6F262BB69}" type="presParOf" srcId="{0BC44ECA-4D75-4662-9FC5-FDA51DD3F97A}" destId="{8BB239FF-4A12-4457-B3EB-6525C8AA64DD}" srcOrd="3" destOrd="0" presId="urn:microsoft.com/office/officeart/2008/layout/VerticalAccentList"/>
    <dgm:cxn modelId="{8E53C900-68C0-48C2-B85A-683B9A5926C4}" type="presParOf" srcId="{0BC44ECA-4D75-4662-9FC5-FDA51DD3F97A}" destId="{E152F236-0360-4919-AD44-2F185A0638FB}" srcOrd="4" destOrd="0" presId="urn:microsoft.com/office/officeart/2008/layout/VerticalAccentList"/>
    <dgm:cxn modelId="{3EFC25D8-CF95-4C3B-94C0-AD263C56C0BC}" type="presParOf" srcId="{0BC44ECA-4D75-4662-9FC5-FDA51DD3F97A}" destId="{FF740E6C-346A-4717-B303-EEE4A8CC47DE}" srcOrd="5" destOrd="0" presId="urn:microsoft.com/office/officeart/2008/layout/VerticalAccentList"/>
    <dgm:cxn modelId="{77BF144C-004D-4D2E-8476-30A6EECD570A}" type="presParOf" srcId="{0BC44ECA-4D75-4662-9FC5-FDA51DD3F97A}" destId="{C59A7310-8C8B-42A0-ACD0-19DC26D91480}" srcOrd="6" destOrd="0" presId="urn:microsoft.com/office/officeart/2008/layout/VerticalAccentList"/>
    <dgm:cxn modelId="{060F9B87-022A-4259-BCB8-AC0D01919B18}" type="presParOf" srcId="{0BC44ECA-4D75-4662-9FC5-FDA51DD3F97A}" destId="{340B7338-391C-43C7-BE56-29936DB9FC44}" srcOrd="7" destOrd="0" presId="urn:microsoft.com/office/officeart/2008/layout/VerticalAccentList"/>
    <dgm:cxn modelId="{4BF158AB-5B7E-4113-8D75-8CBAA62FBA0C}" type="presParOf" srcId="{A652D409-F464-42DA-AEA9-3373DF788890}" destId="{B9852D2D-CC2E-49DD-B2AF-DF80EE9CF8EF}" srcOrd="2" destOrd="0" presId="urn:microsoft.com/office/officeart/2008/layout/VerticalAccentList"/>
    <dgm:cxn modelId="{4C65483C-3E6D-4650-850C-1C59400A0836}" type="presParOf" srcId="{A652D409-F464-42DA-AEA9-3373DF788890}" destId="{1BEBE199-F47B-43E9-9E2B-D302C6AEC993}" srcOrd="3" destOrd="0" presId="urn:microsoft.com/office/officeart/2008/layout/VerticalAccentList"/>
    <dgm:cxn modelId="{6726AF18-470D-4362-9848-407D8B0412BA}" type="presParOf" srcId="{1BEBE199-F47B-43E9-9E2B-D302C6AEC993}" destId="{3030A834-3143-4475-8A2C-A43AE0CBF19C}" srcOrd="0" destOrd="0" presId="urn:microsoft.com/office/officeart/2008/layout/VerticalAccentList"/>
    <dgm:cxn modelId="{3768964C-96C9-4BE1-B394-651B10EB6BC5}" type="presParOf" srcId="{A652D409-F464-42DA-AEA9-3373DF788890}" destId="{075FB1F6-492B-43DA-AD27-AE57EE03CB8E}" srcOrd="4" destOrd="0" presId="urn:microsoft.com/office/officeart/2008/layout/VerticalAccentList"/>
    <dgm:cxn modelId="{C02EABEB-F463-4B88-9745-0AADFCBC3A3B}" type="presParOf" srcId="{075FB1F6-492B-43DA-AD27-AE57EE03CB8E}" destId="{58D9E410-A712-4994-B77D-5D9A509C0A9A}" srcOrd="0" destOrd="0" presId="urn:microsoft.com/office/officeart/2008/layout/VerticalAccentList"/>
    <dgm:cxn modelId="{293A24CC-358C-4B0F-9C1D-E537E7143EF8}" type="presParOf" srcId="{075FB1F6-492B-43DA-AD27-AE57EE03CB8E}" destId="{13429892-F943-4C0B-AABF-A9FAF5FC30B1}" srcOrd="1" destOrd="0" presId="urn:microsoft.com/office/officeart/2008/layout/VerticalAccentList"/>
    <dgm:cxn modelId="{1A420262-91D9-479D-89F1-DEA756C8191A}" type="presParOf" srcId="{075FB1F6-492B-43DA-AD27-AE57EE03CB8E}" destId="{1DC1B2ED-A9E4-4E0B-AFFB-267DC58FD587}" srcOrd="2" destOrd="0" presId="urn:microsoft.com/office/officeart/2008/layout/VerticalAccentList"/>
    <dgm:cxn modelId="{E69B8F73-77E2-4038-8576-47B11886B346}" type="presParOf" srcId="{075FB1F6-492B-43DA-AD27-AE57EE03CB8E}" destId="{D731B0B6-9E70-4D18-A3E4-63A4A3E44D13}" srcOrd="3" destOrd="0" presId="urn:microsoft.com/office/officeart/2008/layout/VerticalAccentList"/>
    <dgm:cxn modelId="{E82699DA-72B7-446B-87CD-297CC1BAE625}" type="presParOf" srcId="{075FB1F6-492B-43DA-AD27-AE57EE03CB8E}" destId="{73FCCBEE-7EE1-4340-AC94-14BA06323B88}" srcOrd="4" destOrd="0" presId="urn:microsoft.com/office/officeart/2008/layout/VerticalAccentList"/>
    <dgm:cxn modelId="{841870E2-60FC-4944-9DD8-336DB44A7D38}" type="presParOf" srcId="{075FB1F6-492B-43DA-AD27-AE57EE03CB8E}" destId="{2312DC3E-8EFB-4E6D-BD6F-1153816D99C3}" srcOrd="5" destOrd="0" presId="urn:microsoft.com/office/officeart/2008/layout/VerticalAccentList"/>
    <dgm:cxn modelId="{13D5C8F8-69E6-43BE-BD01-EEE7CE47868A}" type="presParOf" srcId="{075FB1F6-492B-43DA-AD27-AE57EE03CB8E}" destId="{1CA99716-62E4-4E48-9AA9-1F6B900C4916}" srcOrd="6" destOrd="0" presId="urn:microsoft.com/office/officeart/2008/layout/VerticalAccentList"/>
    <dgm:cxn modelId="{B0F650A5-0AAB-42F5-80F1-5426FBC949E6}" type="presParOf" srcId="{075FB1F6-492B-43DA-AD27-AE57EE03CB8E}" destId="{805134A6-834A-41D1-828D-F1E750FA1317}" srcOrd="7" destOrd="0" presId="urn:microsoft.com/office/officeart/2008/layout/VerticalAccentList"/>
    <dgm:cxn modelId="{A19D57A4-2A87-4422-A186-372A6AD8F469}" type="presParOf" srcId="{A652D409-F464-42DA-AEA9-3373DF788890}" destId="{4719A41D-CE8A-445A-A960-6EC69C01AF7C}" srcOrd="5" destOrd="0" presId="urn:microsoft.com/office/officeart/2008/layout/VerticalAccentList"/>
    <dgm:cxn modelId="{0D96A68B-F2FF-4812-9C09-511540A9CF07}" type="presParOf" srcId="{A652D409-F464-42DA-AEA9-3373DF788890}" destId="{E75B7CF9-02D5-448F-AF2B-5B1230FBBA7F}" srcOrd="6" destOrd="0" presId="urn:microsoft.com/office/officeart/2008/layout/VerticalAccentList"/>
    <dgm:cxn modelId="{4257A999-8D16-4EC5-B9B0-BB7151FEFB71}" type="presParOf" srcId="{E75B7CF9-02D5-448F-AF2B-5B1230FBBA7F}" destId="{9BB29A4A-2305-4746-BD30-FE677CE01B07}" srcOrd="0" destOrd="0" presId="urn:microsoft.com/office/officeart/2008/layout/VerticalAccentList"/>
    <dgm:cxn modelId="{D5B10BE1-CB2C-4F52-8DBD-DA7469D92C43}" type="presParOf" srcId="{A652D409-F464-42DA-AEA9-3373DF788890}" destId="{A4612B36-FE8D-49C4-AC31-8DF946459FE2}" srcOrd="7" destOrd="0" presId="urn:microsoft.com/office/officeart/2008/layout/VerticalAccentList"/>
    <dgm:cxn modelId="{F3514152-7123-422C-A785-2FE0C823E89C}" type="presParOf" srcId="{A4612B36-FE8D-49C4-AC31-8DF946459FE2}" destId="{B72B9213-2C25-4E7E-BAB6-06FFA2D30E00}" srcOrd="0" destOrd="0" presId="urn:microsoft.com/office/officeart/2008/layout/VerticalAccentList"/>
    <dgm:cxn modelId="{B74D7456-7AB5-4EFC-B7E2-D7D0BCECC400}" type="presParOf" srcId="{A4612B36-FE8D-49C4-AC31-8DF946459FE2}" destId="{59199CE3-95E7-4DDF-B4C2-1A8C72C590A3}" srcOrd="1" destOrd="0" presId="urn:microsoft.com/office/officeart/2008/layout/VerticalAccentList"/>
    <dgm:cxn modelId="{BE2154DB-2441-40AB-AD98-72E619E9EAFC}" type="presParOf" srcId="{A4612B36-FE8D-49C4-AC31-8DF946459FE2}" destId="{4D97221A-30EA-43B1-A491-EA413AAEC5C0}" srcOrd="2" destOrd="0" presId="urn:microsoft.com/office/officeart/2008/layout/VerticalAccentList"/>
    <dgm:cxn modelId="{406D78FA-6186-4B10-B413-5790299B1647}" type="presParOf" srcId="{A4612B36-FE8D-49C4-AC31-8DF946459FE2}" destId="{11E59FF7-D7F3-4C00-B80D-72D14348F8CC}" srcOrd="3" destOrd="0" presId="urn:microsoft.com/office/officeart/2008/layout/VerticalAccentList"/>
    <dgm:cxn modelId="{E2CFA8E2-65C6-4D7A-AC48-5E87B3DAC303}" type="presParOf" srcId="{A4612B36-FE8D-49C4-AC31-8DF946459FE2}" destId="{41DEB405-2027-40F0-8563-21495E57F6DB}" srcOrd="4" destOrd="0" presId="urn:microsoft.com/office/officeart/2008/layout/VerticalAccentList"/>
    <dgm:cxn modelId="{42A1881D-31AD-4536-B351-2DAD931004B8}" type="presParOf" srcId="{A4612B36-FE8D-49C4-AC31-8DF946459FE2}" destId="{422084CD-7956-4BC9-9991-C848D59238D1}" srcOrd="5" destOrd="0" presId="urn:microsoft.com/office/officeart/2008/layout/VerticalAccentList"/>
    <dgm:cxn modelId="{86A76E3F-0D5E-45E6-8632-2ACFC97A2C21}" type="presParOf" srcId="{A4612B36-FE8D-49C4-AC31-8DF946459FE2}" destId="{DDED67F5-8906-4C58-8CBA-D1867D327869}" srcOrd="6" destOrd="0" presId="urn:microsoft.com/office/officeart/2008/layout/VerticalAccentList"/>
    <dgm:cxn modelId="{23080B10-D222-4E40-B381-0DEDDF6B8A38}" type="presParOf" srcId="{A4612B36-FE8D-49C4-AC31-8DF946459FE2}" destId="{00F12CFD-9BE3-4409-80D0-E0B36ACC7956}" srcOrd="7" destOrd="0" presId="urn:microsoft.com/office/officeart/2008/layout/VerticalAccentList"/>
    <dgm:cxn modelId="{06973F04-EE0D-45D7-982C-1FFB11DC6E44}" type="presParOf" srcId="{A652D409-F464-42DA-AEA9-3373DF788890}" destId="{6DC1501B-8D9E-4F96-8E10-C9FE90937867}" srcOrd="8" destOrd="0" presId="urn:microsoft.com/office/officeart/2008/layout/VerticalAccentList"/>
    <dgm:cxn modelId="{DCCE7236-40AC-4C9E-A9F2-5C06E7DDC7FD}" type="presParOf" srcId="{A652D409-F464-42DA-AEA9-3373DF788890}" destId="{42DE1AA4-F09A-41EE-B2C8-5932D32E1388}" srcOrd="9" destOrd="0" presId="urn:microsoft.com/office/officeart/2008/layout/VerticalAccentList"/>
    <dgm:cxn modelId="{FA615B80-BEDE-4833-B7E6-34415CB7AA97}" type="presParOf" srcId="{42DE1AA4-F09A-41EE-B2C8-5932D32E1388}" destId="{BA51E819-DECB-48CE-8091-A6CB25C03E98}" srcOrd="0" destOrd="0" presId="urn:microsoft.com/office/officeart/2008/layout/VerticalAccentList"/>
    <dgm:cxn modelId="{9CA60912-6BA8-4BFA-A85E-7C5CFC6ACD5A}" type="presParOf" srcId="{A652D409-F464-42DA-AEA9-3373DF788890}" destId="{1C853249-6126-417E-A941-EF1946AC6906}" srcOrd="10" destOrd="0" presId="urn:microsoft.com/office/officeart/2008/layout/VerticalAccentList"/>
    <dgm:cxn modelId="{E540A77E-2963-47C7-AC2D-46E8A0C3D8AA}" type="presParOf" srcId="{1C853249-6126-417E-A941-EF1946AC6906}" destId="{F237FEF1-30FE-4121-85A0-D9529045EDAF}" srcOrd="0" destOrd="0" presId="urn:microsoft.com/office/officeart/2008/layout/VerticalAccentList"/>
    <dgm:cxn modelId="{B326D544-0A82-4F7D-88EC-208114E1A313}" type="presParOf" srcId="{1C853249-6126-417E-A941-EF1946AC6906}" destId="{5A44D66C-CBC4-4E73-96A2-7AF97376562E}" srcOrd="1" destOrd="0" presId="urn:microsoft.com/office/officeart/2008/layout/VerticalAccentList"/>
    <dgm:cxn modelId="{65DF22A2-B99B-479E-BC4F-806F663BEA5D}" type="presParOf" srcId="{1C853249-6126-417E-A941-EF1946AC6906}" destId="{74B37BE6-0B4B-46F9-95AC-963AC4BE1AFB}" srcOrd="2" destOrd="0" presId="urn:microsoft.com/office/officeart/2008/layout/VerticalAccentList"/>
    <dgm:cxn modelId="{79F22909-5C7C-4E29-9F11-A01A57C8C750}" type="presParOf" srcId="{1C853249-6126-417E-A941-EF1946AC6906}" destId="{3BB377C6-55D4-486D-9912-9696023D110A}" srcOrd="3" destOrd="0" presId="urn:microsoft.com/office/officeart/2008/layout/VerticalAccentList"/>
    <dgm:cxn modelId="{6B84BFC3-6C62-4D5E-872A-DF237A38FE13}" type="presParOf" srcId="{1C853249-6126-417E-A941-EF1946AC6906}" destId="{2FBCB948-D3DF-4682-9120-9B5AEB1141EC}" srcOrd="4" destOrd="0" presId="urn:microsoft.com/office/officeart/2008/layout/VerticalAccentList"/>
    <dgm:cxn modelId="{0C947805-386E-4B0C-94AB-A2FF236E6AAE}" type="presParOf" srcId="{1C853249-6126-417E-A941-EF1946AC6906}" destId="{DE5CCC71-4D08-4868-99C9-34BACD61635A}" srcOrd="5" destOrd="0" presId="urn:microsoft.com/office/officeart/2008/layout/VerticalAccentList"/>
    <dgm:cxn modelId="{C0646F8B-389E-4C35-AE14-9A84E29BD239}" type="presParOf" srcId="{1C853249-6126-417E-A941-EF1946AC6906}" destId="{8C5D291D-EABA-4A6E-A783-0DBC45F83D1A}"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18B0B8-533D-497D-A1B8-E8C2D42C27E8}">
      <dsp:nvSpPr>
        <dsp:cNvPr id="0" name=""/>
        <dsp:cNvSpPr/>
      </dsp:nvSpPr>
      <dsp:spPr>
        <a:xfrm rot="16200000">
          <a:off x="-1437243" y="1438318"/>
          <a:ext cx="5670550" cy="2793913"/>
        </a:xfrm>
        <a:prstGeom prst="flowChartManualOperati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1450" tIns="0" rIns="171741" bIns="0" numCol="1" spcCol="1270" anchor="ctr" anchorCtr="0">
          <a:noAutofit/>
        </a:bodyPr>
        <a:lstStyle/>
        <a:p>
          <a:pPr lvl="0" algn="ctr" defTabSz="1200150" rtl="0">
            <a:lnSpc>
              <a:spcPct val="90000"/>
            </a:lnSpc>
            <a:spcBef>
              <a:spcPct val="0"/>
            </a:spcBef>
            <a:spcAft>
              <a:spcPct val="35000"/>
            </a:spcAft>
          </a:pPr>
          <a:r>
            <a:rPr lang="en-IN" sz="2700" b="1" kern="1200" dirty="0" smtClean="0"/>
            <a:t>ITC of 1718 if availed  in GSTR-3B of FY 1718</a:t>
          </a:r>
          <a:r>
            <a:rPr lang="en-IN" sz="2700" kern="1200" dirty="0" smtClean="0"/>
            <a:t> 	</a:t>
          </a:r>
        </a:p>
        <a:p>
          <a:pPr lvl="0" algn="ctr" defTabSz="1200150" rtl="0">
            <a:lnSpc>
              <a:spcPct val="90000"/>
            </a:lnSpc>
            <a:spcBef>
              <a:spcPct val="0"/>
            </a:spcBef>
            <a:spcAft>
              <a:spcPct val="35000"/>
            </a:spcAft>
          </a:pPr>
          <a:r>
            <a:rPr lang="en-IN" sz="2700" kern="1200" dirty="0" smtClean="0"/>
            <a:t>Details to appear in Table 6A and detailed Bifurcation in Table 6B to 6M</a:t>
          </a:r>
          <a:endParaRPr lang="en-US" sz="2700" kern="1200" dirty="0"/>
        </a:p>
      </dsp:txBody>
      <dsp:txXfrm rot="5400000">
        <a:off x="1075" y="1134110"/>
        <a:ext cx="2793913" cy="3402330"/>
      </dsp:txXfrm>
    </dsp:sp>
    <dsp:sp modelId="{51F11F18-C309-41D0-A5AB-A99BF8C86CC8}">
      <dsp:nvSpPr>
        <dsp:cNvPr id="0" name=""/>
        <dsp:cNvSpPr/>
      </dsp:nvSpPr>
      <dsp:spPr>
        <a:xfrm rot="16200000">
          <a:off x="1566213" y="1438318"/>
          <a:ext cx="5670550" cy="2793913"/>
        </a:xfrm>
        <a:prstGeom prst="flowChartManualOperati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1450" tIns="0" rIns="171741" bIns="0" numCol="1" spcCol="1270" anchor="ctr" anchorCtr="0">
          <a:noAutofit/>
        </a:bodyPr>
        <a:lstStyle/>
        <a:p>
          <a:pPr lvl="0" algn="ctr" defTabSz="1200150" rtl="0">
            <a:lnSpc>
              <a:spcPct val="90000"/>
            </a:lnSpc>
            <a:spcBef>
              <a:spcPct val="0"/>
            </a:spcBef>
            <a:spcAft>
              <a:spcPct val="35000"/>
            </a:spcAft>
          </a:pPr>
          <a:r>
            <a:rPr lang="en-IN" sz="2700" b="1" kern="1200" dirty="0" smtClean="0"/>
            <a:t>ITC of 1718 if availed in GSTR-3B of FY 1819</a:t>
          </a:r>
          <a:r>
            <a:rPr lang="en-IN" sz="2700" kern="1200" dirty="0" smtClean="0"/>
            <a:t> 	</a:t>
          </a:r>
        </a:p>
        <a:p>
          <a:pPr lvl="0" algn="ctr" defTabSz="1200150" rtl="0">
            <a:lnSpc>
              <a:spcPct val="90000"/>
            </a:lnSpc>
            <a:spcBef>
              <a:spcPct val="0"/>
            </a:spcBef>
            <a:spcAft>
              <a:spcPct val="35000"/>
            </a:spcAft>
          </a:pPr>
          <a:r>
            <a:rPr lang="en-IN" sz="2700" kern="1200" dirty="0" smtClean="0"/>
            <a:t>Details to appear in Table 8C of GSTR-9 &amp; 13 of GSTR-9 , No bifurcation</a:t>
          </a:r>
          <a:endParaRPr lang="en-US" sz="2700" kern="1200" dirty="0"/>
        </a:p>
      </dsp:txBody>
      <dsp:txXfrm rot="5400000">
        <a:off x="3004531" y="1134110"/>
        <a:ext cx="2793913" cy="3402330"/>
      </dsp:txXfrm>
    </dsp:sp>
    <dsp:sp modelId="{8EEBF9CE-D6DD-4AF0-9914-E7741359F442}">
      <dsp:nvSpPr>
        <dsp:cNvPr id="0" name=""/>
        <dsp:cNvSpPr/>
      </dsp:nvSpPr>
      <dsp:spPr>
        <a:xfrm rot="16200000">
          <a:off x="4569670" y="1438318"/>
          <a:ext cx="5670550" cy="2793913"/>
        </a:xfrm>
        <a:prstGeom prst="flowChartManualOperati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1450" tIns="0" rIns="171741" bIns="0" numCol="1" spcCol="1270" anchor="ctr" anchorCtr="0">
          <a:noAutofit/>
        </a:bodyPr>
        <a:lstStyle/>
        <a:p>
          <a:pPr lvl="0" algn="ctr" defTabSz="1200150" rtl="0">
            <a:lnSpc>
              <a:spcPct val="90000"/>
            </a:lnSpc>
            <a:spcBef>
              <a:spcPct val="0"/>
            </a:spcBef>
            <a:spcAft>
              <a:spcPct val="35000"/>
            </a:spcAft>
          </a:pPr>
          <a:r>
            <a:rPr lang="en-IN" sz="2700" b="1" kern="1200" dirty="0" smtClean="0"/>
            <a:t>ITC of 1718 if neither availed in GSTR-3B of FY 1718 nor 1819</a:t>
          </a:r>
          <a:r>
            <a:rPr lang="en-IN" sz="2700" kern="1200" dirty="0" smtClean="0"/>
            <a:t> 	</a:t>
          </a:r>
        </a:p>
        <a:p>
          <a:pPr lvl="0" algn="ctr" defTabSz="1200150" rtl="0">
            <a:lnSpc>
              <a:spcPct val="90000"/>
            </a:lnSpc>
            <a:spcBef>
              <a:spcPct val="0"/>
            </a:spcBef>
            <a:spcAft>
              <a:spcPct val="35000"/>
            </a:spcAft>
          </a:pPr>
          <a:r>
            <a:rPr lang="en-IN" sz="2700" b="1" kern="1200" dirty="0" smtClean="0">
              <a:solidFill>
                <a:srgbClr val="FF0000"/>
              </a:solidFill>
            </a:rPr>
            <a:t>ITC Lapsed</a:t>
          </a:r>
          <a:endParaRPr lang="en-US" sz="2700" b="1" kern="1200" dirty="0">
            <a:solidFill>
              <a:srgbClr val="FF0000"/>
            </a:solidFill>
          </a:endParaRPr>
        </a:p>
      </dsp:txBody>
      <dsp:txXfrm rot="5400000">
        <a:off x="6007988" y="1134110"/>
        <a:ext cx="2793913" cy="34023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3003C3-50BE-43D0-A928-39FC0F8022F0}">
      <dsp:nvSpPr>
        <dsp:cNvPr id="0" name=""/>
        <dsp:cNvSpPr/>
      </dsp:nvSpPr>
      <dsp:spPr>
        <a:xfrm>
          <a:off x="4897578" y="3409667"/>
          <a:ext cx="650870" cy="91440"/>
        </a:xfrm>
        <a:custGeom>
          <a:avLst/>
          <a:gdLst/>
          <a:ahLst/>
          <a:cxnLst/>
          <a:rect l="0" t="0" r="0" b="0"/>
          <a:pathLst>
            <a:path>
              <a:moveTo>
                <a:pt x="0" y="45720"/>
              </a:moveTo>
              <a:lnTo>
                <a:pt x="650870" y="4572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206741" y="3439115"/>
        <a:ext cx="32543" cy="32543"/>
      </dsp:txXfrm>
    </dsp:sp>
    <dsp:sp modelId="{C8E29F35-8A0E-4A63-A54D-C454DF4EB752}">
      <dsp:nvSpPr>
        <dsp:cNvPr id="0" name=""/>
        <dsp:cNvSpPr/>
      </dsp:nvSpPr>
      <dsp:spPr>
        <a:xfrm>
          <a:off x="992357" y="2835275"/>
          <a:ext cx="650870" cy="620112"/>
        </a:xfrm>
        <a:custGeom>
          <a:avLst/>
          <a:gdLst/>
          <a:ahLst/>
          <a:cxnLst/>
          <a:rect l="0" t="0" r="0" b="0"/>
          <a:pathLst>
            <a:path>
              <a:moveTo>
                <a:pt x="0" y="0"/>
              </a:moveTo>
              <a:lnTo>
                <a:pt x="325435" y="0"/>
              </a:lnTo>
              <a:lnTo>
                <a:pt x="325435" y="620112"/>
              </a:lnTo>
              <a:lnTo>
                <a:pt x="650870" y="62011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295318" y="3122856"/>
        <a:ext cx="44949" cy="44949"/>
      </dsp:txXfrm>
    </dsp:sp>
    <dsp:sp modelId="{7CC41115-BFAD-456E-BED8-19555A2C1475}">
      <dsp:nvSpPr>
        <dsp:cNvPr id="0" name=""/>
        <dsp:cNvSpPr/>
      </dsp:nvSpPr>
      <dsp:spPr>
        <a:xfrm>
          <a:off x="4897578" y="2169442"/>
          <a:ext cx="650870" cy="91440"/>
        </a:xfrm>
        <a:custGeom>
          <a:avLst/>
          <a:gdLst/>
          <a:ahLst/>
          <a:cxnLst/>
          <a:rect l="0" t="0" r="0" b="0"/>
          <a:pathLst>
            <a:path>
              <a:moveTo>
                <a:pt x="0" y="45720"/>
              </a:moveTo>
              <a:lnTo>
                <a:pt x="650870" y="4572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206741" y="2198890"/>
        <a:ext cx="32543" cy="32543"/>
      </dsp:txXfrm>
    </dsp:sp>
    <dsp:sp modelId="{2A9C7DB9-D037-4418-A084-932548D2C4B5}">
      <dsp:nvSpPr>
        <dsp:cNvPr id="0" name=""/>
        <dsp:cNvSpPr/>
      </dsp:nvSpPr>
      <dsp:spPr>
        <a:xfrm>
          <a:off x="992357" y="2215162"/>
          <a:ext cx="650870" cy="620112"/>
        </a:xfrm>
        <a:custGeom>
          <a:avLst/>
          <a:gdLst/>
          <a:ahLst/>
          <a:cxnLst/>
          <a:rect l="0" t="0" r="0" b="0"/>
          <a:pathLst>
            <a:path>
              <a:moveTo>
                <a:pt x="0" y="620112"/>
              </a:moveTo>
              <a:lnTo>
                <a:pt x="325435" y="620112"/>
              </a:lnTo>
              <a:lnTo>
                <a:pt x="325435" y="0"/>
              </a:lnTo>
              <a:lnTo>
                <a:pt x="650870"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295318" y="2502744"/>
        <a:ext cx="44949" cy="44949"/>
      </dsp:txXfrm>
    </dsp:sp>
    <dsp:sp modelId="{4451C0B7-62AC-4EF5-BBFE-0505A2A492AC}">
      <dsp:nvSpPr>
        <dsp:cNvPr id="0" name=""/>
        <dsp:cNvSpPr/>
      </dsp:nvSpPr>
      <dsp:spPr>
        <a:xfrm rot="16200000">
          <a:off x="-2114732" y="2339184"/>
          <a:ext cx="5222000" cy="99218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1244600" rtl="0">
            <a:lnSpc>
              <a:spcPct val="90000"/>
            </a:lnSpc>
            <a:spcBef>
              <a:spcPct val="0"/>
            </a:spcBef>
            <a:spcAft>
              <a:spcPct val="35000"/>
            </a:spcAft>
          </a:pPr>
          <a:r>
            <a:rPr lang="en-US" sz="2800" kern="1200" dirty="0" smtClean="0"/>
            <a:t>Inward supplies </a:t>
          </a:r>
        </a:p>
        <a:p>
          <a:pPr lvl="0" algn="ctr" defTabSz="1244600" rtl="0">
            <a:lnSpc>
              <a:spcPct val="90000"/>
            </a:lnSpc>
            <a:spcBef>
              <a:spcPct val="0"/>
            </a:spcBef>
            <a:spcAft>
              <a:spcPct val="35000"/>
            </a:spcAft>
          </a:pPr>
          <a:r>
            <a:rPr lang="en-US" sz="2800" kern="1200" dirty="0" smtClean="0"/>
            <a:t>subject to RCM &amp; ITC availed</a:t>
          </a:r>
          <a:endParaRPr lang="en-US" sz="2800" kern="1200" dirty="0"/>
        </a:p>
      </dsp:txBody>
      <dsp:txXfrm>
        <a:off x="-2114732" y="2339184"/>
        <a:ext cx="5222000" cy="992180"/>
      </dsp:txXfrm>
    </dsp:sp>
    <dsp:sp modelId="{CB146D8E-63B6-441D-840E-756F9366CA47}">
      <dsp:nvSpPr>
        <dsp:cNvPr id="0" name=""/>
        <dsp:cNvSpPr/>
      </dsp:nvSpPr>
      <dsp:spPr>
        <a:xfrm>
          <a:off x="1643227" y="1719072"/>
          <a:ext cx="3254350" cy="99218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605" tIns="14605" rIns="14605" bIns="14605" numCol="1" spcCol="1270" anchor="ctr" anchorCtr="0">
          <a:noAutofit/>
        </a:bodyPr>
        <a:lstStyle/>
        <a:p>
          <a:pPr lvl="0" algn="ctr" defTabSz="1022350" rtl="0">
            <a:lnSpc>
              <a:spcPct val="90000"/>
            </a:lnSpc>
            <a:spcBef>
              <a:spcPct val="0"/>
            </a:spcBef>
            <a:spcAft>
              <a:spcPct val="35000"/>
            </a:spcAft>
          </a:pPr>
          <a:r>
            <a:rPr lang="en-US" sz="2300" kern="1200" dirty="0" smtClean="0"/>
            <a:t>Supplier is Registered 	</a:t>
          </a:r>
          <a:endParaRPr lang="en-US" sz="2300" kern="1200" dirty="0"/>
        </a:p>
      </dsp:txBody>
      <dsp:txXfrm>
        <a:off x="1643227" y="1719072"/>
        <a:ext cx="3254350" cy="992180"/>
      </dsp:txXfrm>
    </dsp:sp>
    <dsp:sp modelId="{C07D7488-6D70-4439-8907-3E766F65EA00}">
      <dsp:nvSpPr>
        <dsp:cNvPr id="0" name=""/>
        <dsp:cNvSpPr/>
      </dsp:nvSpPr>
      <dsp:spPr>
        <a:xfrm>
          <a:off x="5548448" y="1719072"/>
          <a:ext cx="3254350" cy="99218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smtClean="0"/>
            <a:t>Disclose in Table 6D</a:t>
          </a:r>
        </a:p>
        <a:p>
          <a:pPr lvl="0" algn="ctr" defTabSz="1022350">
            <a:lnSpc>
              <a:spcPct val="90000"/>
            </a:lnSpc>
            <a:spcBef>
              <a:spcPct val="0"/>
            </a:spcBef>
            <a:spcAft>
              <a:spcPct val="35000"/>
            </a:spcAft>
          </a:pPr>
          <a:r>
            <a:rPr lang="en-US" sz="2300" b="1" kern="1200" dirty="0" smtClean="0">
              <a:solidFill>
                <a:srgbClr val="FF0000"/>
              </a:solidFill>
            </a:rPr>
            <a:t>Cross check with GSTR-2A</a:t>
          </a:r>
          <a:endParaRPr lang="en-US" sz="2300" b="1" kern="1200" dirty="0">
            <a:solidFill>
              <a:srgbClr val="FF0000"/>
            </a:solidFill>
          </a:endParaRPr>
        </a:p>
      </dsp:txBody>
      <dsp:txXfrm>
        <a:off x="5548448" y="1719072"/>
        <a:ext cx="3254350" cy="992180"/>
      </dsp:txXfrm>
    </dsp:sp>
    <dsp:sp modelId="{8AEBAD9C-BA68-4377-AD5A-CF8188D5D07B}">
      <dsp:nvSpPr>
        <dsp:cNvPr id="0" name=""/>
        <dsp:cNvSpPr/>
      </dsp:nvSpPr>
      <dsp:spPr>
        <a:xfrm>
          <a:off x="1643227" y="2959297"/>
          <a:ext cx="3254350" cy="99218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smtClean="0"/>
            <a:t>Supplier is Unregistered </a:t>
          </a:r>
          <a:endParaRPr lang="en-US" sz="2300" kern="1200" dirty="0"/>
        </a:p>
      </dsp:txBody>
      <dsp:txXfrm>
        <a:off x="1643227" y="2959297"/>
        <a:ext cx="3254350" cy="992180"/>
      </dsp:txXfrm>
    </dsp:sp>
    <dsp:sp modelId="{25131810-1484-4B00-B5D2-D507878D7185}">
      <dsp:nvSpPr>
        <dsp:cNvPr id="0" name=""/>
        <dsp:cNvSpPr/>
      </dsp:nvSpPr>
      <dsp:spPr>
        <a:xfrm>
          <a:off x="5548448" y="2959297"/>
          <a:ext cx="3254350" cy="99218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smtClean="0"/>
            <a:t>Disclose in Table 6C</a:t>
          </a:r>
          <a:endParaRPr lang="en-US" sz="2300" kern="1200" dirty="0"/>
        </a:p>
      </dsp:txBody>
      <dsp:txXfrm>
        <a:off x="5548448" y="2959297"/>
        <a:ext cx="3254350" cy="9921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E5625D-3BDB-4605-8689-5503358D6BEB}">
      <dsp:nvSpPr>
        <dsp:cNvPr id="0" name=""/>
        <dsp:cNvSpPr/>
      </dsp:nvSpPr>
      <dsp:spPr>
        <a:xfrm>
          <a:off x="1614035" y="3358"/>
          <a:ext cx="5056195" cy="4596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b" anchorCtr="0">
          <a:noAutofit/>
        </a:bodyPr>
        <a:lstStyle/>
        <a:p>
          <a:pPr lvl="0" algn="l" defTabSz="933450">
            <a:lnSpc>
              <a:spcPct val="90000"/>
            </a:lnSpc>
            <a:spcBef>
              <a:spcPct val="0"/>
            </a:spcBef>
            <a:spcAft>
              <a:spcPct val="35000"/>
            </a:spcAft>
          </a:pPr>
          <a:r>
            <a:rPr lang="en-IN" sz="2100" b="1" kern="1200" dirty="0" smtClean="0">
              <a:solidFill>
                <a:srgbClr val="FF0000"/>
              </a:solidFill>
            </a:rPr>
            <a:t>Table 6</a:t>
          </a:r>
          <a:r>
            <a:rPr lang="en-IN" sz="2100" b="0" kern="1200" dirty="0" smtClean="0"/>
            <a:t> </a:t>
          </a:r>
          <a:endParaRPr lang="en-US" sz="2100" b="0" kern="1200" dirty="0"/>
        </a:p>
      </dsp:txBody>
      <dsp:txXfrm>
        <a:off x="1614035" y="3358"/>
        <a:ext cx="5056195" cy="459654"/>
      </dsp:txXfrm>
    </dsp:sp>
    <dsp:sp modelId="{9E731151-94FB-4990-8337-28CA94FDDE37}">
      <dsp:nvSpPr>
        <dsp:cNvPr id="0" name=""/>
        <dsp:cNvSpPr/>
      </dsp:nvSpPr>
      <dsp:spPr>
        <a:xfrm>
          <a:off x="1614035" y="463012"/>
          <a:ext cx="1183149" cy="93633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739947A-F8E7-4D64-9E28-C058D4506A11}">
      <dsp:nvSpPr>
        <dsp:cNvPr id="0" name=""/>
        <dsp:cNvSpPr/>
      </dsp:nvSpPr>
      <dsp:spPr>
        <a:xfrm>
          <a:off x="2324711" y="463012"/>
          <a:ext cx="1183149" cy="93633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46354C4-FCD6-4830-8473-4D669B901218}">
      <dsp:nvSpPr>
        <dsp:cNvPr id="0" name=""/>
        <dsp:cNvSpPr/>
      </dsp:nvSpPr>
      <dsp:spPr>
        <a:xfrm>
          <a:off x="3035949" y="463012"/>
          <a:ext cx="1183149" cy="93633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B239FF-4A12-4457-B3EB-6525C8AA64DD}">
      <dsp:nvSpPr>
        <dsp:cNvPr id="0" name=""/>
        <dsp:cNvSpPr/>
      </dsp:nvSpPr>
      <dsp:spPr>
        <a:xfrm>
          <a:off x="3746625" y="463012"/>
          <a:ext cx="1183149" cy="93633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152F236-0360-4919-AD44-2F185A0638FB}">
      <dsp:nvSpPr>
        <dsp:cNvPr id="0" name=""/>
        <dsp:cNvSpPr/>
      </dsp:nvSpPr>
      <dsp:spPr>
        <a:xfrm>
          <a:off x="4457863" y="463012"/>
          <a:ext cx="1183149" cy="93633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740E6C-346A-4717-B303-EEE4A8CC47DE}">
      <dsp:nvSpPr>
        <dsp:cNvPr id="0" name=""/>
        <dsp:cNvSpPr/>
      </dsp:nvSpPr>
      <dsp:spPr>
        <a:xfrm>
          <a:off x="5168540" y="463012"/>
          <a:ext cx="1183149" cy="93633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59A7310-8C8B-42A0-ACD0-19DC26D91480}">
      <dsp:nvSpPr>
        <dsp:cNvPr id="0" name=""/>
        <dsp:cNvSpPr/>
      </dsp:nvSpPr>
      <dsp:spPr>
        <a:xfrm>
          <a:off x="5879778" y="463012"/>
          <a:ext cx="1183149" cy="93633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0B7338-391C-43C7-BE56-29936DB9FC44}">
      <dsp:nvSpPr>
        <dsp:cNvPr id="0" name=""/>
        <dsp:cNvSpPr/>
      </dsp:nvSpPr>
      <dsp:spPr>
        <a:xfrm>
          <a:off x="1614035" y="556645"/>
          <a:ext cx="5121925" cy="74906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l" defTabSz="800100">
            <a:lnSpc>
              <a:spcPct val="90000"/>
            </a:lnSpc>
            <a:spcBef>
              <a:spcPct val="0"/>
            </a:spcBef>
            <a:spcAft>
              <a:spcPct val="35000"/>
            </a:spcAft>
          </a:pPr>
          <a:r>
            <a:rPr lang="en-IN" sz="1800" b="1" kern="1200" dirty="0" smtClean="0"/>
            <a:t>Bifurcation of ITC as availed / claimed in 3B Return furnished for FY 1718</a:t>
          </a:r>
          <a:endParaRPr lang="en-US" sz="1800" kern="1200" dirty="0"/>
        </a:p>
      </dsp:txBody>
      <dsp:txXfrm>
        <a:off x="1614035" y="556645"/>
        <a:ext cx="5121925" cy="749065"/>
      </dsp:txXfrm>
    </dsp:sp>
    <dsp:sp modelId="{3030A834-3143-4475-8A2C-A43AE0CBF19C}">
      <dsp:nvSpPr>
        <dsp:cNvPr id="0" name=""/>
        <dsp:cNvSpPr/>
      </dsp:nvSpPr>
      <dsp:spPr>
        <a:xfrm>
          <a:off x="1614035" y="1463564"/>
          <a:ext cx="5056195" cy="4596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b" anchorCtr="0">
          <a:noAutofit/>
        </a:bodyPr>
        <a:lstStyle/>
        <a:p>
          <a:pPr lvl="0" algn="l" defTabSz="933450">
            <a:lnSpc>
              <a:spcPct val="90000"/>
            </a:lnSpc>
            <a:spcBef>
              <a:spcPct val="0"/>
            </a:spcBef>
            <a:spcAft>
              <a:spcPct val="35000"/>
            </a:spcAft>
          </a:pPr>
          <a:r>
            <a:rPr lang="en-US" sz="2100" b="1" kern="1200" dirty="0" smtClean="0">
              <a:solidFill>
                <a:srgbClr val="FF0000"/>
              </a:solidFill>
            </a:rPr>
            <a:t>Table 8</a:t>
          </a:r>
          <a:endParaRPr lang="en-US" sz="2100" b="1" kern="1200" dirty="0">
            <a:solidFill>
              <a:srgbClr val="FF0000"/>
            </a:solidFill>
          </a:endParaRPr>
        </a:p>
      </dsp:txBody>
      <dsp:txXfrm>
        <a:off x="1614035" y="1463564"/>
        <a:ext cx="5056195" cy="459654"/>
      </dsp:txXfrm>
    </dsp:sp>
    <dsp:sp modelId="{58D9E410-A712-4994-B77D-5D9A509C0A9A}">
      <dsp:nvSpPr>
        <dsp:cNvPr id="0" name=""/>
        <dsp:cNvSpPr/>
      </dsp:nvSpPr>
      <dsp:spPr>
        <a:xfrm>
          <a:off x="1614035" y="1923218"/>
          <a:ext cx="1183149" cy="93633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3429892-F943-4C0B-AABF-A9FAF5FC30B1}">
      <dsp:nvSpPr>
        <dsp:cNvPr id="0" name=""/>
        <dsp:cNvSpPr/>
      </dsp:nvSpPr>
      <dsp:spPr>
        <a:xfrm>
          <a:off x="2324711" y="1923218"/>
          <a:ext cx="1183149" cy="93633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C1B2ED-A9E4-4E0B-AFFB-267DC58FD587}">
      <dsp:nvSpPr>
        <dsp:cNvPr id="0" name=""/>
        <dsp:cNvSpPr/>
      </dsp:nvSpPr>
      <dsp:spPr>
        <a:xfrm>
          <a:off x="3035949" y="1923218"/>
          <a:ext cx="1183149" cy="93633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731B0B6-9E70-4D18-A3E4-63A4A3E44D13}">
      <dsp:nvSpPr>
        <dsp:cNvPr id="0" name=""/>
        <dsp:cNvSpPr/>
      </dsp:nvSpPr>
      <dsp:spPr>
        <a:xfrm>
          <a:off x="3746625" y="1923218"/>
          <a:ext cx="1183149" cy="93633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FCCBEE-7EE1-4340-AC94-14BA06323B88}">
      <dsp:nvSpPr>
        <dsp:cNvPr id="0" name=""/>
        <dsp:cNvSpPr/>
      </dsp:nvSpPr>
      <dsp:spPr>
        <a:xfrm>
          <a:off x="4457863" y="1923218"/>
          <a:ext cx="1183149" cy="93633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312DC3E-8EFB-4E6D-BD6F-1153816D99C3}">
      <dsp:nvSpPr>
        <dsp:cNvPr id="0" name=""/>
        <dsp:cNvSpPr/>
      </dsp:nvSpPr>
      <dsp:spPr>
        <a:xfrm>
          <a:off x="5168540" y="1923218"/>
          <a:ext cx="1183149" cy="93633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A99716-62E4-4E48-9AA9-1F6B900C4916}">
      <dsp:nvSpPr>
        <dsp:cNvPr id="0" name=""/>
        <dsp:cNvSpPr/>
      </dsp:nvSpPr>
      <dsp:spPr>
        <a:xfrm>
          <a:off x="5879778" y="1923218"/>
          <a:ext cx="1183149" cy="93633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05134A6-834A-41D1-828D-F1E750FA1317}">
      <dsp:nvSpPr>
        <dsp:cNvPr id="0" name=""/>
        <dsp:cNvSpPr/>
      </dsp:nvSpPr>
      <dsp:spPr>
        <a:xfrm>
          <a:off x="1614035" y="2016852"/>
          <a:ext cx="5121925" cy="74906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l" defTabSz="800100">
            <a:lnSpc>
              <a:spcPct val="90000"/>
            </a:lnSpc>
            <a:spcBef>
              <a:spcPct val="0"/>
            </a:spcBef>
            <a:spcAft>
              <a:spcPct val="35000"/>
            </a:spcAft>
          </a:pPr>
          <a:r>
            <a:rPr lang="en-IN" sz="1800" b="1" kern="1200" dirty="0" smtClean="0"/>
            <a:t>Bifurcation of ITC credit as reflected in GSTR-2A</a:t>
          </a:r>
          <a:endParaRPr lang="en-US" sz="1800" kern="1200" dirty="0"/>
        </a:p>
      </dsp:txBody>
      <dsp:txXfrm>
        <a:off x="1614035" y="2016852"/>
        <a:ext cx="5121925" cy="749065"/>
      </dsp:txXfrm>
    </dsp:sp>
    <dsp:sp modelId="{9BB29A4A-2305-4746-BD30-FE677CE01B07}">
      <dsp:nvSpPr>
        <dsp:cNvPr id="0" name=""/>
        <dsp:cNvSpPr/>
      </dsp:nvSpPr>
      <dsp:spPr>
        <a:xfrm>
          <a:off x="1614035" y="2923771"/>
          <a:ext cx="5056195" cy="4596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b" anchorCtr="0">
          <a:noAutofit/>
        </a:bodyPr>
        <a:lstStyle/>
        <a:p>
          <a:pPr lvl="0" algn="l" defTabSz="933450">
            <a:lnSpc>
              <a:spcPct val="90000"/>
            </a:lnSpc>
            <a:spcBef>
              <a:spcPct val="0"/>
            </a:spcBef>
            <a:spcAft>
              <a:spcPct val="35000"/>
            </a:spcAft>
          </a:pPr>
          <a:r>
            <a:rPr lang="en-US" sz="2100" b="1" kern="1200" dirty="0" smtClean="0">
              <a:solidFill>
                <a:srgbClr val="FF0000"/>
              </a:solidFill>
            </a:rPr>
            <a:t>Table 8</a:t>
          </a:r>
          <a:endParaRPr lang="en-US" sz="2100" b="1" kern="1200" dirty="0">
            <a:solidFill>
              <a:srgbClr val="FF0000"/>
            </a:solidFill>
          </a:endParaRPr>
        </a:p>
      </dsp:txBody>
      <dsp:txXfrm>
        <a:off x="1614035" y="2923771"/>
        <a:ext cx="5056195" cy="459654"/>
      </dsp:txXfrm>
    </dsp:sp>
    <dsp:sp modelId="{B72B9213-2C25-4E7E-BAB6-06FFA2D30E00}">
      <dsp:nvSpPr>
        <dsp:cNvPr id="0" name=""/>
        <dsp:cNvSpPr/>
      </dsp:nvSpPr>
      <dsp:spPr>
        <a:xfrm>
          <a:off x="1614035" y="3383425"/>
          <a:ext cx="1183149" cy="93633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9199CE3-95E7-4DDF-B4C2-1A8C72C590A3}">
      <dsp:nvSpPr>
        <dsp:cNvPr id="0" name=""/>
        <dsp:cNvSpPr/>
      </dsp:nvSpPr>
      <dsp:spPr>
        <a:xfrm>
          <a:off x="2324711" y="3383425"/>
          <a:ext cx="1183149" cy="93633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97221A-30EA-43B1-A491-EA413AAEC5C0}">
      <dsp:nvSpPr>
        <dsp:cNvPr id="0" name=""/>
        <dsp:cNvSpPr/>
      </dsp:nvSpPr>
      <dsp:spPr>
        <a:xfrm>
          <a:off x="3035949" y="3383425"/>
          <a:ext cx="1183149" cy="93633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E59FF7-D7F3-4C00-B80D-72D14348F8CC}">
      <dsp:nvSpPr>
        <dsp:cNvPr id="0" name=""/>
        <dsp:cNvSpPr/>
      </dsp:nvSpPr>
      <dsp:spPr>
        <a:xfrm>
          <a:off x="3746625" y="3383425"/>
          <a:ext cx="1183149" cy="93633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DEB405-2027-40F0-8563-21495E57F6DB}">
      <dsp:nvSpPr>
        <dsp:cNvPr id="0" name=""/>
        <dsp:cNvSpPr/>
      </dsp:nvSpPr>
      <dsp:spPr>
        <a:xfrm>
          <a:off x="4457863" y="3383425"/>
          <a:ext cx="1183149" cy="93633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22084CD-7956-4BC9-9991-C848D59238D1}">
      <dsp:nvSpPr>
        <dsp:cNvPr id="0" name=""/>
        <dsp:cNvSpPr/>
      </dsp:nvSpPr>
      <dsp:spPr>
        <a:xfrm>
          <a:off x="5168540" y="3383425"/>
          <a:ext cx="1183149" cy="93633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DED67F5-8906-4C58-8CBA-D1867D327869}">
      <dsp:nvSpPr>
        <dsp:cNvPr id="0" name=""/>
        <dsp:cNvSpPr/>
      </dsp:nvSpPr>
      <dsp:spPr>
        <a:xfrm>
          <a:off x="5879778" y="3383425"/>
          <a:ext cx="1183149" cy="93633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0F12CFD-9BE3-4409-80D0-E0B36ACC7956}">
      <dsp:nvSpPr>
        <dsp:cNvPr id="0" name=""/>
        <dsp:cNvSpPr/>
      </dsp:nvSpPr>
      <dsp:spPr>
        <a:xfrm>
          <a:off x="1614035" y="3477058"/>
          <a:ext cx="5121925" cy="74906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l" defTabSz="800100">
            <a:lnSpc>
              <a:spcPct val="90000"/>
            </a:lnSpc>
            <a:spcBef>
              <a:spcPct val="0"/>
            </a:spcBef>
            <a:spcAft>
              <a:spcPct val="35000"/>
            </a:spcAft>
          </a:pPr>
          <a:r>
            <a:rPr lang="en-US" sz="1800" b="1" kern="1200" dirty="0" smtClean="0"/>
            <a:t>IGST paid and Availed </a:t>
          </a:r>
          <a:endParaRPr lang="en-US" sz="1800" b="1" kern="1200" dirty="0"/>
        </a:p>
      </dsp:txBody>
      <dsp:txXfrm>
        <a:off x="1614035" y="3477058"/>
        <a:ext cx="5121925" cy="749065"/>
      </dsp:txXfrm>
    </dsp:sp>
    <dsp:sp modelId="{BA51E819-DECB-48CE-8091-A6CB25C03E98}">
      <dsp:nvSpPr>
        <dsp:cNvPr id="0" name=""/>
        <dsp:cNvSpPr/>
      </dsp:nvSpPr>
      <dsp:spPr>
        <a:xfrm>
          <a:off x="1614035" y="4383977"/>
          <a:ext cx="5056195" cy="4596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b" anchorCtr="0">
          <a:noAutofit/>
        </a:bodyPr>
        <a:lstStyle/>
        <a:p>
          <a:pPr lvl="0" algn="l" defTabSz="800100">
            <a:lnSpc>
              <a:spcPct val="90000"/>
            </a:lnSpc>
            <a:spcBef>
              <a:spcPct val="0"/>
            </a:spcBef>
            <a:spcAft>
              <a:spcPct val="35000"/>
            </a:spcAft>
          </a:pPr>
          <a:endParaRPr lang="en-US" sz="1800" kern="1200" dirty="0"/>
        </a:p>
      </dsp:txBody>
      <dsp:txXfrm>
        <a:off x="1614035" y="4383977"/>
        <a:ext cx="5056195" cy="459654"/>
      </dsp:txXfrm>
    </dsp:sp>
    <dsp:sp modelId="{F237FEF1-30FE-4121-85A0-D9529045EDAF}">
      <dsp:nvSpPr>
        <dsp:cNvPr id="0" name=""/>
        <dsp:cNvSpPr/>
      </dsp:nvSpPr>
      <dsp:spPr>
        <a:xfrm>
          <a:off x="1614035" y="4843631"/>
          <a:ext cx="674159" cy="112359"/>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44D66C-CBC4-4E73-96A2-7AF97376562E}">
      <dsp:nvSpPr>
        <dsp:cNvPr id="0" name=""/>
        <dsp:cNvSpPr/>
      </dsp:nvSpPr>
      <dsp:spPr>
        <a:xfrm>
          <a:off x="2327520" y="4843631"/>
          <a:ext cx="674159" cy="112359"/>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B37BE6-0B4B-46F9-95AC-963AC4BE1AFB}">
      <dsp:nvSpPr>
        <dsp:cNvPr id="0" name=""/>
        <dsp:cNvSpPr/>
      </dsp:nvSpPr>
      <dsp:spPr>
        <a:xfrm>
          <a:off x="3041005" y="4843631"/>
          <a:ext cx="674159" cy="112359"/>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B377C6-55D4-486D-9912-9696023D110A}">
      <dsp:nvSpPr>
        <dsp:cNvPr id="0" name=""/>
        <dsp:cNvSpPr/>
      </dsp:nvSpPr>
      <dsp:spPr>
        <a:xfrm>
          <a:off x="3754490" y="4843631"/>
          <a:ext cx="674159" cy="112359"/>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FBCB948-D3DF-4682-9120-9B5AEB1141EC}">
      <dsp:nvSpPr>
        <dsp:cNvPr id="0" name=""/>
        <dsp:cNvSpPr/>
      </dsp:nvSpPr>
      <dsp:spPr>
        <a:xfrm>
          <a:off x="4467976" y="4843631"/>
          <a:ext cx="674159" cy="112359"/>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E5CCC71-4D08-4868-99C9-34BACD61635A}">
      <dsp:nvSpPr>
        <dsp:cNvPr id="0" name=""/>
        <dsp:cNvSpPr/>
      </dsp:nvSpPr>
      <dsp:spPr>
        <a:xfrm>
          <a:off x="5181461" y="4843631"/>
          <a:ext cx="674159" cy="112359"/>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5D291D-EABA-4A6E-A783-0DBC45F83D1A}">
      <dsp:nvSpPr>
        <dsp:cNvPr id="0" name=""/>
        <dsp:cNvSpPr/>
      </dsp:nvSpPr>
      <dsp:spPr>
        <a:xfrm>
          <a:off x="5894946" y="4843631"/>
          <a:ext cx="674159" cy="112359"/>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8984" tIns="49492" rIns="98984" bIns="49492" rtlCol="0"/>
          <a:lstStyle>
            <a:lvl1pPr algn="l">
              <a:defRPr sz="1300"/>
            </a:lvl1pPr>
          </a:lstStyle>
          <a:p>
            <a:endParaRPr lang="en-IN" dirty="0"/>
          </a:p>
        </p:txBody>
      </p:sp>
      <p:sp>
        <p:nvSpPr>
          <p:cNvPr id="3" name="Date Placeholder 2"/>
          <p:cNvSpPr>
            <a:spLocks noGrp="1"/>
          </p:cNvSpPr>
          <p:nvPr>
            <p:ph type="dt" idx="1"/>
          </p:nvPr>
        </p:nvSpPr>
        <p:spPr>
          <a:xfrm>
            <a:off x="4021295" y="0"/>
            <a:ext cx="3076363" cy="511731"/>
          </a:xfrm>
          <a:prstGeom prst="rect">
            <a:avLst/>
          </a:prstGeom>
        </p:spPr>
        <p:txBody>
          <a:bodyPr vert="horz" lIns="98984" tIns="49492" rIns="98984" bIns="49492" rtlCol="0"/>
          <a:lstStyle>
            <a:lvl1pPr algn="r">
              <a:defRPr sz="1300"/>
            </a:lvl1pPr>
          </a:lstStyle>
          <a:p>
            <a:fld id="{5B7E4689-3BAA-45B0-B261-EC933F046334}" type="datetimeFigureOut">
              <a:rPr lang="en-US" smtClean="0"/>
              <a:pPr/>
              <a:t>5/25/2019</a:t>
            </a:fld>
            <a:endParaRPr lang="en-IN" dirty="0"/>
          </a:p>
        </p:txBody>
      </p:sp>
      <p:sp>
        <p:nvSpPr>
          <p:cNvPr id="4" name="Slide Image Placeholder 3"/>
          <p:cNvSpPr>
            <a:spLocks noGrp="1" noRot="1" noChangeAspect="1"/>
          </p:cNvSpPr>
          <p:nvPr>
            <p:ph type="sldImg" idx="2"/>
          </p:nvPr>
        </p:nvSpPr>
        <p:spPr>
          <a:xfrm>
            <a:off x="990600" y="768350"/>
            <a:ext cx="5118100" cy="3838575"/>
          </a:xfrm>
          <a:prstGeom prst="rect">
            <a:avLst/>
          </a:prstGeom>
          <a:noFill/>
          <a:ln w="12700">
            <a:solidFill>
              <a:prstClr val="black"/>
            </a:solidFill>
          </a:ln>
        </p:spPr>
        <p:txBody>
          <a:bodyPr vert="horz" lIns="98984" tIns="49492" rIns="98984" bIns="49492" rtlCol="0" anchor="ctr"/>
          <a:lstStyle/>
          <a:p>
            <a:endParaRPr lang="en-IN" dirty="0"/>
          </a:p>
        </p:txBody>
      </p:sp>
      <p:sp>
        <p:nvSpPr>
          <p:cNvPr id="5" name="Notes Placeholder 4"/>
          <p:cNvSpPr>
            <a:spLocks noGrp="1"/>
          </p:cNvSpPr>
          <p:nvPr>
            <p:ph type="body" sz="quarter" idx="3"/>
          </p:nvPr>
        </p:nvSpPr>
        <p:spPr>
          <a:xfrm>
            <a:off x="709930" y="4861442"/>
            <a:ext cx="5679440" cy="4605576"/>
          </a:xfrm>
          <a:prstGeom prst="rect">
            <a:avLst/>
          </a:prstGeom>
        </p:spPr>
        <p:txBody>
          <a:bodyPr vert="horz" lIns="98984" tIns="49492" rIns="98984" bIns="49492"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9721106"/>
            <a:ext cx="3076363" cy="511731"/>
          </a:xfrm>
          <a:prstGeom prst="rect">
            <a:avLst/>
          </a:prstGeom>
        </p:spPr>
        <p:txBody>
          <a:bodyPr vert="horz" lIns="98984" tIns="49492" rIns="98984" bIns="49492" rtlCol="0" anchor="b"/>
          <a:lstStyle>
            <a:lvl1pPr algn="l">
              <a:defRPr sz="1300"/>
            </a:lvl1pPr>
          </a:lstStyle>
          <a:p>
            <a:endParaRPr lang="en-IN" dirty="0"/>
          </a:p>
        </p:txBody>
      </p:sp>
      <p:sp>
        <p:nvSpPr>
          <p:cNvPr id="7" name="Slide Number Placeholder 6"/>
          <p:cNvSpPr>
            <a:spLocks noGrp="1"/>
          </p:cNvSpPr>
          <p:nvPr>
            <p:ph type="sldNum" sz="quarter" idx="5"/>
          </p:nvPr>
        </p:nvSpPr>
        <p:spPr>
          <a:xfrm>
            <a:off x="4021295" y="9721106"/>
            <a:ext cx="3076363" cy="511731"/>
          </a:xfrm>
          <a:prstGeom prst="rect">
            <a:avLst/>
          </a:prstGeom>
        </p:spPr>
        <p:txBody>
          <a:bodyPr vert="horz" lIns="98984" tIns="49492" rIns="98984" bIns="49492" rtlCol="0" anchor="b"/>
          <a:lstStyle>
            <a:lvl1pPr algn="r">
              <a:defRPr sz="1300"/>
            </a:lvl1pPr>
          </a:lstStyle>
          <a:p>
            <a:fld id="{115BD539-FDF0-4B30-AF50-EAD426BCBA6B}" type="slidenum">
              <a:rPr lang="en-IN" smtClean="0"/>
              <a:pPr/>
              <a:t>‹#›</a:t>
            </a:fld>
            <a:endParaRPr lang="en-IN" dirty="0"/>
          </a:p>
        </p:txBody>
      </p:sp>
    </p:spTree>
    <p:extLst>
      <p:ext uri="{BB962C8B-B14F-4D97-AF65-F5344CB8AC3E}">
        <p14:creationId xmlns:p14="http://schemas.microsoft.com/office/powerpoint/2010/main" val="3183835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1074738"/>
            <a:ext cx="7154862" cy="5367337"/>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56330C0-C69C-4F4E-9928-F32E8E06B262}" type="slidenum">
              <a:rPr lang="en-IN" smtClean="0"/>
              <a:pPr/>
              <a:t>1</a:t>
            </a:fld>
            <a:endParaRPr lang="en-IN" dirty="0"/>
          </a:p>
        </p:txBody>
      </p:sp>
    </p:spTree>
    <p:extLst>
      <p:ext uri="{BB962C8B-B14F-4D97-AF65-F5344CB8AC3E}">
        <p14:creationId xmlns:p14="http://schemas.microsoft.com/office/powerpoint/2010/main" val="3444041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0600" y="768350"/>
            <a:ext cx="5118100" cy="3838575"/>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956330C0-C69C-4F4E-9928-F32E8E06B262}" type="slidenum">
              <a:rPr lang="en-IN" smtClean="0"/>
              <a:pPr/>
              <a:t>2</a:t>
            </a:fld>
            <a:endParaRPr lang="en-IN"/>
          </a:p>
        </p:txBody>
      </p:sp>
    </p:spTree>
    <p:extLst>
      <p:ext uri="{BB962C8B-B14F-4D97-AF65-F5344CB8AC3E}">
        <p14:creationId xmlns:p14="http://schemas.microsoft.com/office/powerpoint/2010/main" val="17114201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15BD539-FDF0-4B30-AF50-EAD426BCBA6B}" type="slidenum">
              <a:rPr lang="en-IN" smtClean="0"/>
              <a:pPr/>
              <a:t>38</a:t>
            </a:fld>
            <a:endParaRPr lang="en-IN" dirty="0"/>
          </a:p>
        </p:txBody>
      </p:sp>
    </p:spTree>
    <p:extLst>
      <p:ext uri="{BB962C8B-B14F-4D97-AF65-F5344CB8AC3E}">
        <p14:creationId xmlns:p14="http://schemas.microsoft.com/office/powerpoint/2010/main" val="15845939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15BD539-FDF0-4B30-AF50-EAD426BCBA6B}" type="slidenum">
              <a:rPr lang="en-IN" smtClean="0"/>
              <a:pPr/>
              <a:t>49</a:t>
            </a:fld>
            <a:endParaRPr lang="en-IN" dirty="0"/>
          </a:p>
        </p:txBody>
      </p:sp>
    </p:spTree>
    <p:extLst>
      <p:ext uri="{BB962C8B-B14F-4D97-AF65-F5344CB8AC3E}">
        <p14:creationId xmlns:p14="http://schemas.microsoft.com/office/powerpoint/2010/main" val="399539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15BD539-FDF0-4B30-AF50-EAD426BCBA6B}" type="slidenum">
              <a:rPr lang="en-IN" smtClean="0"/>
              <a:pPr/>
              <a:t>59</a:t>
            </a:fld>
            <a:endParaRPr lang="en-IN" dirty="0"/>
          </a:p>
        </p:txBody>
      </p:sp>
    </p:spTree>
    <p:extLst>
      <p:ext uri="{BB962C8B-B14F-4D97-AF65-F5344CB8AC3E}">
        <p14:creationId xmlns:p14="http://schemas.microsoft.com/office/powerpoint/2010/main" val="15840465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IN"/>
          </a:p>
        </p:txBody>
      </p:sp>
      <p:sp>
        <p:nvSpPr>
          <p:cNvPr id="4" name="Date Placeholder 3"/>
          <p:cNvSpPr>
            <a:spLocks noGrp="1"/>
          </p:cNvSpPr>
          <p:nvPr>
            <p:ph type="dt" sz="half" idx="10"/>
          </p:nvPr>
        </p:nvSpPr>
        <p:spPr/>
        <p:txBody>
          <a:bodyPr/>
          <a:lstStyle/>
          <a:p>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E90EB10D-B49F-42B1-955A-1DB268FD7307}" type="slidenum">
              <a:rPr lang="en-IN" smtClean="0"/>
              <a:pPr/>
              <a:t>‹#›</a:t>
            </a:fld>
            <a:endParaRPr lang="en-IN"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E90EB10D-B49F-42B1-955A-1DB268FD7307}" type="slidenum">
              <a:rPr lang="en-IN" smtClean="0"/>
              <a:pPr/>
              <a:t>‹#›</a:t>
            </a:fld>
            <a:endParaRPr lang="en-IN"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E90EB10D-B49F-42B1-955A-1DB268FD7307}" type="slidenum">
              <a:rPr lang="en-IN" smtClean="0"/>
              <a:pPr/>
              <a:t>‹#›</a:t>
            </a:fld>
            <a:endParaRPr lang="en-IN"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Three">
    <p:spTree>
      <p:nvGrpSpPr>
        <p:cNvPr id="1" name=""/>
        <p:cNvGrpSpPr/>
        <p:nvPr/>
      </p:nvGrpSpPr>
      <p:grpSpPr>
        <a:xfrm>
          <a:off x="0" y="0"/>
          <a:ext cx="0" cy="0"/>
          <a:chOff x="0" y="0"/>
          <a:chExt cx="0" cy="0"/>
        </a:xfrm>
      </p:grpSpPr>
      <p:sp>
        <p:nvSpPr>
          <p:cNvPr id="2" name="Title 1"/>
          <p:cNvSpPr>
            <a:spLocks noGrp="1"/>
          </p:cNvSpPr>
          <p:nvPr>
            <p:ph type="title"/>
          </p:nvPr>
        </p:nvSpPr>
        <p:spPr>
          <a:xfrm>
            <a:off x="143509" y="1"/>
            <a:ext cx="8802977" cy="685799"/>
          </a:xfrm>
        </p:spPr>
        <p:txBody>
          <a:bodyPr/>
          <a:lstStyle/>
          <a:p>
            <a:r>
              <a:rPr lang="en-US" noProof="0" dirty="0"/>
              <a:t>Click to edit Master title style</a:t>
            </a:r>
          </a:p>
        </p:txBody>
      </p:sp>
      <p:sp>
        <p:nvSpPr>
          <p:cNvPr id="27" name="Content Placeholder 26"/>
          <p:cNvSpPr>
            <a:spLocks noGrp="1"/>
          </p:cNvSpPr>
          <p:nvPr>
            <p:ph sz="quarter" idx="13"/>
          </p:nvPr>
        </p:nvSpPr>
        <p:spPr>
          <a:xfrm>
            <a:off x="143509" y="806450"/>
            <a:ext cx="8802977" cy="5365753"/>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8" name="Footer Placeholder 7"/>
          <p:cNvSpPr>
            <a:spLocks noGrp="1"/>
          </p:cNvSpPr>
          <p:nvPr>
            <p:ph type="ftr" sz="quarter" idx="17"/>
          </p:nvPr>
        </p:nvSpPr>
        <p:spPr/>
        <p:txBody>
          <a:bodyPr/>
          <a:lstStyle/>
          <a:p>
            <a:endParaRPr lang="en-US" dirty="0">
              <a:solidFill>
                <a:srgbClr val="000000"/>
              </a:solidFill>
            </a:endParaRPr>
          </a:p>
        </p:txBody>
      </p:sp>
      <p:sp>
        <p:nvSpPr>
          <p:cNvPr id="9" name="Slide Number Placeholder 8"/>
          <p:cNvSpPr>
            <a:spLocks noGrp="1"/>
          </p:cNvSpPr>
          <p:nvPr>
            <p:ph type="sldNum" sz="quarter" idx="18"/>
          </p:nvPr>
        </p:nvSpPr>
        <p:spPr>
          <a:xfrm>
            <a:off x="7086600" y="6477000"/>
            <a:ext cx="1527048" cy="152400"/>
          </a:xfrm>
          <a:prstGeom prst="rect">
            <a:avLst/>
          </a:prstGeom>
        </p:spPr>
        <p:txBody>
          <a:bodyPr/>
          <a:lstStyle/>
          <a:p>
            <a:r>
              <a:rPr lang="en-US" dirty="0">
                <a:solidFill>
                  <a:srgbClr val="000000"/>
                </a:solidFill>
              </a:rPr>
              <a:t>Slide </a:t>
            </a:r>
            <a:fld id="{7C737F6A-2CBA-4066-B39E-B88799BECD29}" type="slidenum">
              <a:rPr lang="en-US" smtClean="0">
                <a:solidFill>
                  <a:srgbClr val="000000"/>
                </a:solidFill>
              </a:rPr>
              <a:pPr/>
              <a:t>‹#›</a:t>
            </a:fld>
            <a:endParaRPr lang="en-US" dirty="0">
              <a:solidFill>
                <a:srgbClr val="000000"/>
              </a:solidFill>
            </a:endParaRPr>
          </a:p>
        </p:txBody>
      </p:sp>
      <p:sp>
        <p:nvSpPr>
          <p:cNvPr id="10" name="PwCFirm"/>
          <p:cNvSpPr txBox="1"/>
          <p:nvPr userDrawn="1"/>
        </p:nvSpPr>
        <p:spPr>
          <a:xfrm>
            <a:off x="533400" y="6477002"/>
            <a:ext cx="2590800" cy="152401"/>
          </a:xfrm>
          <a:prstGeom prst="rect">
            <a:avLst/>
          </a:prstGeom>
          <a:noFill/>
        </p:spPr>
        <p:txBody>
          <a:bodyPr vert="horz" wrap="square" lIns="0" tIns="0" rIns="0" bIns="0" rtlCol="0">
            <a:noAutofit/>
          </a:bodyPr>
          <a:lstStyle/>
          <a:p>
            <a:pPr indent="-274320">
              <a:spcBef>
                <a:spcPct val="0"/>
              </a:spcBef>
              <a:spcAft>
                <a:spcPct val="0"/>
              </a:spcAft>
            </a:pPr>
            <a:r>
              <a:rPr lang="en-US" sz="1000" dirty="0">
                <a:solidFill>
                  <a:srgbClr val="000000"/>
                </a:solidFill>
              </a:rPr>
              <a:t>M/s. Jignesh Kansara &amp; Associates</a:t>
            </a:r>
          </a:p>
        </p:txBody>
      </p:sp>
      <p:cxnSp>
        <p:nvCxnSpPr>
          <p:cNvPr id="11" name="Straight Connector 10"/>
          <p:cNvCxnSpPr/>
          <p:nvPr userDrawn="1"/>
        </p:nvCxnSpPr>
        <p:spPr>
          <a:xfrm>
            <a:off x="359532" y="620688"/>
            <a:ext cx="8080248" cy="0"/>
          </a:xfrm>
          <a:prstGeom prst="line">
            <a:avLst/>
          </a:prstGeom>
          <a:ln>
            <a:solidFill>
              <a:srgbClr val="FFE600"/>
            </a:solidFill>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9000103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2_Content: Three">
    <p:spTree>
      <p:nvGrpSpPr>
        <p:cNvPr id="1" name=""/>
        <p:cNvGrpSpPr/>
        <p:nvPr/>
      </p:nvGrpSpPr>
      <p:grpSpPr>
        <a:xfrm>
          <a:off x="0" y="0"/>
          <a:ext cx="0" cy="0"/>
          <a:chOff x="0" y="0"/>
          <a:chExt cx="0" cy="0"/>
        </a:xfrm>
      </p:grpSpPr>
      <p:sp>
        <p:nvSpPr>
          <p:cNvPr id="2" name="Title 1"/>
          <p:cNvSpPr>
            <a:spLocks noGrp="1"/>
          </p:cNvSpPr>
          <p:nvPr>
            <p:ph type="title"/>
          </p:nvPr>
        </p:nvSpPr>
        <p:spPr>
          <a:xfrm>
            <a:off x="533401" y="685803"/>
            <a:ext cx="8077200" cy="685799"/>
          </a:xfrm>
        </p:spPr>
        <p:txBody>
          <a:bodyPr/>
          <a:lstStyle/>
          <a:p>
            <a:r>
              <a:rPr lang="en-US" noProof="0" dirty="0"/>
              <a:t>Click to edit Master title style</a:t>
            </a:r>
          </a:p>
        </p:txBody>
      </p:sp>
      <p:sp>
        <p:nvSpPr>
          <p:cNvPr id="27" name="Content Placeholder 26"/>
          <p:cNvSpPr>
            <a:spLocks noGrp="1"/>
          </p:cNvSpPr>
          <p:nvPr>
            <p:ph sz="quarter" idx="13"/>
          </p:nvPr>
        </p:nvSpPr>
        <p:spPr>
          <a:xfrm>
            <a:off x="533401" y="1752605"/>
            <a:ext cx="2590800" cy="4419599"/>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8" name="Content Placeholder 26"/>
          <p:cNvSpPr>
            <a:spLocks noGrp="1"/>
          </p:cNvSpPr>
          <p:nvPr>
            <p:ph sz="quarter" idx="14"/>
          </p:nvPr>
        </p:nvSpPr>
        <p:spPr>
          <a:xfrm>
            <a:off x="3276602" y="1752605"/>
            <a:ext cx="2590799" cy="4419599"/>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1" name="Content Placeholder 26"/>
          <p:cNvSpPr>
            <a:spLocks noGrp="1"/>
          </p:cNvSpPr>
          <p:nvPr>
            <p:ph sz="quarter" idx="15"/>
          </p:nvPr>
        </p:nvSpPr>
        <p:spPr>
          <a:xfrm>
            <a:off x="6019801" y="1752605"/>
            <a:ext cx="2590800" cy="4419599"/>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8" name="Footer Placeholder 7"/>
          <p:cNvSpPr>
            <a:spLocks noGrp="1"/>
          </p:cNvSpPr>
          <p:nvPr>
            <p:ph type="ftr" sz="quarter" idx="17"/>
          </p:nvPr>
        </p:nvSpPr>
        <p:spPr/>
        <p:txBody>
          <a:bodyPr/>
          <a:lstStyle/>
          <a:p>
            <a:endParaRPr lang="en-US" dirty="0">
              <a:solidFill>
                <a:srgbClr val="000000"/>
              </a:solidFill>
            </a:endParaRPr>
          </a:p>
        </p:txBody>
      </p:sp>
      <p:sp>
        <p:nvSpPr>
          <p:cNvPr id="9" name="Slide Number Placeholder 8"/>
          <p:cNvSpPr>
            <a:spLocks noGrp="1"/>
          </p:cNvSpPr>
          <p:nvPr>
            <p:ph type="sldNum" sz="quarter" idx="18"/>
          </p:nvPr>
        </p:nvSpPr>
        <p:spPr>
          <a:xfrm>
            <a:off x="7086600" y="6477000"/>
            <a:ext cx="1527048" cy="152400"/>
          </a:xfrm>
          <a:prstGeom prst="rect">
            <a:avLst/>
          </a:prstGeom>
        </p:spPr>
        <p:txBody>
          <a:bodyPr/>
          <a:lstStyle/>
          <a:p>
            <a:r>
              <a:rPr lang="en-US" dirty="0">
                <a:solidFill>
                  <a:srgbClr val="000000"/>
                </a:solidFill>
              </a:rPr>
              <a:t>Slide </a:t>
            </a:r>
            <a:fld id="{7C737F6A-2CBA-4066-B39E-B88799BECD29}" type="slidenum">
              <a:rPr lang="en-US" smtClean="0">
                <a:solidFill>
                  <a:srgbClr val="000000"/>
                </a:solidFill>
              </a:rPr>
              <a:pPr/>
              <a:t>‹#›</a:t>
            </a:fld>
            <a:endParaRPr lang="en-US" dirty="0">
              <a:solidFill>
                <a:srgbClr val="000000"/>
              </a:solidFill>
            </a:endParaRPr>
          </a:p>
        </p:txBody>
      </p:sp>
      <p:sp>
        <p:nvSpPr>
          <p:cNvPr id="10" name="PwCFirm"/>
          <p:cNvSpPr txBox="1"/>
          <p:nvPr userDrawn="1"/>
        </p:nvSpPr>
        <p:spPr>
          <a:xfrm>
            <a:off x="533401" y="6477004"/>
            <a:ext cx="2590800" cy="152401"/>
          </a:xfrm>
          <a:prstGeom prst="rect">
            <a:avLst/>
          </a:prstGeom>
          <a:noFill/>
        </p:spPr>
        <p:txBody>
          <a:bodyPr vert="horz" wrap="square" lIns="0" tIns="0" rIns="0" bIns="0" rtlCol="0">
            <a:noAutofit/>
          </a:bodyPr>
          <a:lstStyle/>
          <a:p>
            <a:pPr indent="-274320">
              <a:spcBef>
                <a:spcPct val="0"/>
              </a:spcBef>
              <a:spcAft>
                <a:spcPct val="0"/>
              </a:spcAft>
            </a:pPr>
            <a:r>
              <a:rPr lang="en-US" sz="1000" dirty="0">
                <a:solidFill>
                  <a:srgbClr val="000000"/>
                </a:solidFill>
              </a:rPr>
              <a:t>M/s. Jignesh Kansara &amp; Associates</a:t>
            </a:r>
          </a:p>
        </p:txBody>
      </p:sp>
      <p:cxnSp>
        <p:nvCxnSpPr>
          <p:cNvPr id="11" name="Straight Connector 10"/>
          <p:cNvCxnSpPr/>
          <p:nvPr userDrawn="1"/>
        </p:nvCxnSpPr>
        <p:spPr>
          <a:xfrm>
            <a:off x="530353" y="1371600"/>
            <a:ext cx="8080248" cy="0"/>
          </a:xfrm>
          <a:prstGeom prst="line">
            <a:avLst/>
          </a:prstGeom>
          <a:ln>
            <a:solidFill>
              <a:srgbClr val="FFE600"/>
            </a:solidFill>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1993476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3_Content: Three">
    <p:spTree>
      <p:nvGrpSpPr>
        <p:cNvPr id="1" name=""/>
        <p:cNvGrpSpPr/>
        <p:nvPr/>
      </p:nvGrpSpPr>
      <p:grpSpPr>
        <a:xfrm>
          <a:off x="0" y="0"/>
          <a:ext cx="0" cy="0"/>
          <a:chOff x="0" y="0"/>
          <a:chExt cx="0" cy="0"/>
        </a:xfrm>
      </p:grpSpPr>
      <p:sp>
        <p:nvSpPr>
          <p:cNvPr id="2" name="Title 1"/>
          <p:cNvSpPr>
            <a:spLocks noGrp="1"/>
          </p:cNvSpPr>
          <p:nvPr>
            <p:ph type="title"/>
          </p:nvPr>
        </p:nvSpPr>
        <p:spPr>
          <a:xfrm>
            <a:off x="533401" y="685803"/>
            <a:ext cx="8077200" cy="685799"/>
          </a:xfrm>
        </p:spPr>
        <p:txBody>
          <a:bodyPr/>
          <a:lstStyle/>
          <a:p>
            <a:r>
              <a:rPr lang="en-US" noProof="0" dirty="0"/>
              <a:t>Click to edit Master title style</a:t>
            </a:r>
          </a:p>
        </p:txBody>
      </p:sp>
      <p:sp>
        <p:nvSpPr>
          <p:cNvPr id="27" name="Content Placeholder 26"/>
          <p:cNvSpPr>
            <a:spLocks noGrp="1"/>
          </p:cNvSpPr>
          <p:nvPr>
            <p:ph sz="quarter" idx="13"/>
          </p:nvPr>
        </p:nvSpPr>
        <p:spPr>
          <a:xfrm>
            <a:off x="533401" y="1752605"/>
            <a:ext cx="2590800" cy="4419599"/>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8" name="Content Placeholder 26"/>
          <p:cNvSpPr>
            <a:spLocks noGrp="1"/>
          </p:cNvSpPr>
          <p:nvPr>
            <p:ph sz="quarter" idx="14"/>
          </p:nvPr>
        </p:nvSpPr>
        <p:spPr>
          <a:xfrm>
            <a:off x="3276602" y="1752605"/>
            <a:ext cx="2590799" cy="4419599"/>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1" name="Content Placeholder 26"/>
          <p:cNvSpPr>
            <a:spLocks noGrp="1"/>
          </p:cNvSpPr>
          <p:nvPr>
            <p:ph sz="quarter" idx="15"/>
          </p:nvPr>
        </p:nvSpPr>
        <p:spPr>
          <a:xfrm>
            <a:off x="6019801" y="1752605"/>
            <a:ext cx="2590800" cy="4419599"/>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8" name="Footer Placeholder 7"/>
          <p:cNvSpPr>
            <a:spLocks noGrp="1"/>
          </p:cNvSpPr>
          <p:nvPr>
            <p:ph type="ftr" sz="quarter" idx="17"/>
          </p:nvPr>
        </p:nvSpPr>
        <p:spPr/>
        <p:txBody>
          <a:bodyPr/>
          <a:lstStyle/>
          <a:p>
            <a:endParaRPr lang="en-US" dirty="0">
              <a:solidFill>
                <a:srgbClr val="000000"/>
              </a:solidFill>
            </a:endParaRPr>
          </a:p>
        </p:txBody>
      </p:sp>
      <p:sp>
        <p:nvSpPr>
          <p:cNvPr id="9" name="Slide Number Placeholder 8"/>
          <p:cNvSpPr>
            <a:spLocks noGrp="1"/>
          </p:cNvSpPr>
          <p:nvPr>
            <p:ph type="sldNum" sz="quarter" idx="18"/>
          </p:nvPr>
        </p:nvSpPr>
        <p:spPr>
          <a:xfrm>
            <a:off x="7086600" y="6477000"/>
            <a:ext cx="1527048" cy="152400"/>
          </a:xfrm>
          <a:prstGeom prst="rect">
            <a:avLst/>
          </a:prstGeom>
        </p:spPr>
        <p:txBody>
          <a:bodyPr/>
          <a:lstStyle/>
          <a:p>
            <a:r>
              <a:rPr lang="en-US" dirty="0">
                <a:solidFill>
                  <a:srgbClr val="000000"/>
                </a:solidFill>
              </a:rPr>
              <a:t>Slide </a:t>
            </a:r>
            <a:fld id="{7C737F6A-2CBA-4066-B39E-B88799BECD29}" type="slidenum">
              <a:rPr lang="en-US" smtClean="0">
                <a:solidFill>
                  <a:srgbClr val="000000"/>
                </a:solidFill>
              </a:rPr>
              <a:pPr/>
              <a:t>‹#›</a:t>
            </a:fld>
            <a:endParaRPr lang="en-US" dirty="0">
              <a:solidFill>
                <a:srgbClr val="000000"/>
              </a:solidFill>
            </a:endParaRPr>
          </a:p>
        </p:txBody>
      </p:sp>
      <p:sp>
        <p:nvSpPr>
          <p:cNvPr id="10" name="PwCFirm"/>
          <p:cNvSpPr txBox="1"/>
          <p:nvPr userDrawn="1"/>
        </p:nvSpPr>
        <p:spPr>
          <a:xfrm>
            <a:off x="533401" y="6477004"/>
            <a:ext cx="2590800" cy="152401"/>
          </a:xfrm>
          <a:prstGeom prst="rect">
            <a:avLst/>
          </a:prstGeom>
          <a:noFill/>
        </p:spPr>
        <p:txBody>
          <a:bodyPr vert="horz" wrap="square" lIns="0" tIns="0" rIns="0" bIns="0" rtlCol="0">
            <a:noAutofit/>
          </a:bodyPr>
          <a:lstStyle/>
          <a:p>
            <a:pPr indent="-274320">
              <a:spcBef>
                <a:spcPct val="0"/>
              </a:spcBef>
              <a:spcAft>
                <a:spcPct val="0"/>
              </a:spcAft>
            </a:pPr>
            <a:r>
              <a:rPr lang="en-US" sz="1000" dirty="0">
                <a:solidFill>
                  <a:srgbClr val="000000"/>
                </a:solidFill>
              </a:rPr>
              <a:t>M/s. Jignesh Kansara &amp; Associates</a:t>
            </a:r>
          </a:p>
        </p:txBody>
      </p:sp>
      <p:cxnSp>
        <p:nvCxnSpPr>
          <p:cNvPr id="11" name="Straight Connector 10"/>
          <p:cNvCxnSpPr/>
          <p:nvPr userDrawn="1"/>
        </p:nvCxnSpPr>
        <p:spPr>
          <a:xfrm>
            <a:off x="530353" y="1371600"/>
            <a:ext cx="8080248" cy="0"/>
          </a:xfrm>
          <a:prstGeom prst="line">
            <a:avLst/>
          </a:prstGeom>
          <a:ln>
            <a:solidFill>
              <a:srgbClr val="FFE600"/>
            </a:solidFill>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0727583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4_Content: Three">
    <p:spTree>
      <p:nvGrpSpPr>
        <p:cNvPr id="1" name=""/>
        <p:cNvGrpSpPr/>
        <p:nvPr/>
      </p:nvGrpSpPr>
      <p:grpSpPr>
        <a:xfrm>
          <a:off x="0" y="0"/>
          <a:ext cx="0" cy="0"/>
          <a:chOff x="0" y="0"/>
          <a:chExt cx="0" cy="0"/>
        </a:xfrm>
      </p:grpSpPr>
      <p:sp>
        <p:nvSpPr>
          <p:cNvPr id="2" name="Title 1"/>
          <p:cNvSpPr>
            <a:spLocks noGrp="1"/>
          </p:cNvSpPr>
          <p:nvPr>
            <p:ph type="title"/>
          </p:nvPr>
        </p:nvSpPr>
        <p:spPr>
          <a:xfrm>
            <a:off x="533401" y="685803"/>
            <a:ext cx="8077200" cy="685799"/>
          </a:xfrm>
        </p:spPr>
        <p:txBody>
          <a:bodyPr/>
          <a:lstStyle/>
          <a:p>
            <a:r>
              <a:rPr lang="en-US" noProof="0" dirty="0"/>
              <a:t>Click to edit Master title style</a:t>
            </a:r>
          </a:p>
        </p:txBody>
      </p:sp>
      <p:sp>
        <p:nvSpPr>
          <p:cNvPr id="27" name="Content Placeholder 26"/>
          <p:cNvSpPr>
            <a:spLocks noGrp="1"/>
          </p:cNvSpPr>
          <p:nvPr>
            <p:ph sz="quarter" idx="13"/>
          </p:nvPr>
        </p:nvSpPr>
        <p:spPr>
          <a:xfrm>
            <a:off x="533401" y="1752605"/>
            <a:ext cx="2590800" cy="4419599"/>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8" name="Content Placeholder 26"/>
          <p:cNvSpPr>
            <a:spLocks noGrp="1"/>
          </p:cNvSpPr>
          <p:nvPr>
            <p:ph sz="quarter" idx="14"/>
          </p:nvPr>
        </p:nvSpPr>
        <p:spPr>
          <a:xfrm>
            <a:off x="3276602" y="1752605"/>
            <a:ext cx="2590799" cy="4419599"/>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1" name="Content Placeholder 26"/>
          <p:cNvSpPr>
            <a:spLocks noGrp="1"/>
          </p:cNvSpPr>
          <p:nvPr>
            <p:ph sz="quarter" idx="15"/>
          </p:nvPr>
        </p:nvSpPr>
        <p:spPr>
          <a:xfrm>
            <a:off x="6019801" y="1752605"/>
            <a:ext cx="2590800" cy="4419599"/>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8" name="Footer Placeholder 7"/>
          <p:cNvSpPr>
            <a:spLocks noGrp="1"/>
          </p:cNvSpPr>
          <p:nvPr>
            <p:ph type="ftr" sz="quarter" idx="17"/>
          </p:nvPr>
        </p:nvSpPr>
        <p:spPr/>
        <p:txBody>
          <a:bodyPr/>
          <a:lstStyle/>
          <a:p>
            <a:endParaRPr lang="en-US" dirty="0">
              <a:solidFill>
                <a:srgbClr val="000000"/>
              </a:solidFill>
            </a:endParaRPr>
          </a:p>
        </p:txBody>
      </p:sp>
      <p:sp>
        <p:nvSpPr>
          <p:cNvPr id="9" name="Slide Number Placeholder 8"/>
          <p:cNvSpPr>
            <a:spLocks noGrp="1"/>
          </p:cNvSpPr>
          <p:nvPr>
            <p:ph type="sldNum" sz="quarter" idx="18"/>
          </p:nvPr>
        </p:nvSpPr>
        <p:spPr>
          <a:xfrm>
            <a:off x="7086600" y="6477000"/>
            <a:ext cx="1527048" cy="152400"/>
          </a:xfrm>
          <a:prstGeom prst="rect">
            <a:avLst/>
          </a:prstGeom>
        </p:spPr>
        <p:txBody>
          <a:bodyPr/>
          <a:lstStyle/>
          <a:p>
            <a:r>
              <a:rPr lang="en-US" dirty="0">
                <a:solidFill>
                  <a:srgbClr val="000000"/>
                </a:solidFill>
              </a:rPr>
              <a:t>Slide </a:t>
            </a:r>
            <a:fld id="{7C737F6A-2CBA-4066-B39E-B88799BECD29}" type="slidenum">
              <a:rPr lang="en-US" smtClean="0">
                <a:solidFill>
                  <a:srgbClr val="000000"/>
                </a:solidFill>
              </a:rPr>
              <a:pPr/>
              <a:t>‹#›</a:t>
            </a:fld>
            <a:endParaRPr lang="en-US" dirty="0">
              <a:solidFill>
                <a:srgbClr val="000000"/>
              </a:solidFill>
            </a:endParaRPr>
          </a:p>
        </p:txBody>
      </p:sp>
      <p:sp>
        <p:nvSpPr>
          <p:cNvPr id="10" name="PwCFirm"/>
          <p:cNvSpPr txBox="1"/>
          <p:nvPr userDrawn="1"/>
        </p:nvSpPr>
        <p:spPr>
          <a:xfrm>
            <a:off x="533401" y="6477004"/>
            <a:ext cx="2590800" cy="152401"/>
          </a:xfrm>
          <a:prstGeom prst="rect">
            <a:avLst/>
          </a:prstGeom>
          <a:noFill/>
        </p:spPr>
        <p:txBody>
          <a:bodyPr vert="horz" wrap="square" lIns="0" tIns="0" rIns="0" bIns="0" rtlCol="0">
            <a:noAutofit/>
          </a:bodyPr>
          <a:lstStyle/>
          <a:p>
            <a:pPr indent="-274320">
              <a:spcBef>
                <a:spcPct val="0"/>
              </a:spcBef>
              <a:spcAft>
                <a:spcPct val="0"/>
              </a:spcAft>
            </a:pPr>
            <a:r>
              <a:rPr lang="en-US" sz="1000" dirty="0">
                <a:solidFill>
                  <a:srgbClr val="000000"/>
                </a:solidFill>
              </a:rPr>
              <a:t>M/s. Jignesh Kansara &amp; Associates</a:t>
            </a:r>
          </a:p>
        </p:txBody>
      </p:sp>
      <p:cxnSp>
        <p:nvCxnSpPr>
          <p:cNvPr id="11" name="Straight Connector 10"/>
          <p:cNvCxnSpPr/>
          <p:nvPr userDrawn="1"/>
        </p:nvCxnSpPr>
        <p:spPr>
          <a:xfrm>
            <a:off x="530353" y="1371600"/>
            <a:ext cx="8080248" cy="0"/>
          </a:xfrm>
          <a:prstGeom prst="line">
            <a:avLst/>
          </a:prstGeom>
          <a:ln>
            <a:solidFill>
              <a:srgbClr val="FFE600"/>
            </a:solidFill>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9721614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5_Content: Three">
    <p:spTree>
      <p:nvGrpSpPr>
        <p:cNvPr id="1" name=""/>
        <p:cNvGrpSpPr/>
        <p:nvPr/>
      </p:nvGrpSpPr>
      <p:grpSpPr>
        <a:xfrm>
          <a:off x="0" y="0"/>
          <a:ext cx="0" cy="0"/>
          <a:chOff x="0" y="0"/>
          <a:chExt cx="0" cy="0"/>
        </a:xfrm>
      </p:grpSpPr>
      <p:sp>
        <p:nvSpPr>
          <p:cNvPr id="2" name="Title 1"/>
          <p:cNvSpPr>
            <a:spLocks noGrp="1"/>
          </p:cNvSpPr>
          <p:nvPr>
            <p:ph type="title"/>
          </p:nvPr>
        </p:nvSpPr>
        <p:spPr>
          <a:xfrm>
            <a:off x="533401" y="685803"/>
            <a:ext cx="8077200" cy="685799"/>
          </a:xfrm>
        </p:spPr>
        <p:txBody>
          <a:bodyPr/>
          <a:lstStyle/>
          <a:p>
            <a:r>
              <a:rPr lang="en-US" noProof="0" dirty="0"/>
              <a:t>Click to edit Master title style</a:t>
            </a:r>
          </a:p>
        </p:txBody>
      </p:sp>
      <p:sp>
        <p:nvSpPr>
          <p:cNvPr id="27" name="Content Placeholder 26"/>
          <p:cNvSpPr>
            <a:spLocks noGrp="1"/>
          </p:cNvSpPr>
          <p:nvPr>
            <p:ph sz="quarter" idx="13"/>
          </p:nvPr>
        </p:nvSpPr>
        <p:spPr>
          <a:xfrm>
            <a:off x="533401" y="1752605"/>
            <a:ext cx="2590800" cy="4419599"/>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8" name="Content Placeholder 26"/>
          <p:cNvSpPr>
            <a:spLocks noGrp="1"/>
          </p:cNvSpPr>
          <p:nvPr>
            <p:ph sz="quarter" idx="14"/>
          </p:nvPr>
        </p:nvSpPr>
        <p:spPr>
          <a:xfrm>
            <a:off x="3276602" y="1752605"/>
            <a:ext cx="2590799" cy="4419599"/>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1" name="Content Placeholder 26"/>
          <p:cNvSpPr>
            <a:spLocks noGrp="1"/>
          </p:cNvSpPr>
          <p:nvPr>
            <p:ph sz="quarter" idx="15"/>
          </p:nvPr>
        </p:nvSpPr>
        <p:spPr>
          <a:xfrm>
            <a:off x="6019801" y="1752605"/>
            <a:ext cx="2590800" cy="4419599"/>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8" name="Footer Placeholder 7"/>
          <p:cNvSpPr>
            <a:spLocks noGrp="1"/>
          </p:cNvSpPr>
          <p:nvPr>
            <p:ph type="ftr" sz="quarter" idx="17"/>
          </p:nvPr>
        </p:nvSpPr>
        <p:spPr/>
        <p:txBody>
          <a:bodyPr/>
          <a:lstStyle/>
          <a:p>
            <a:endParaRPr lang="en-US" dirty="0">
              <a:solidFill>
                <a:srgbClr val="000000"/>
              </a:solidFill>
            </a:endParaRPr>
          </a:p>
        </p:txBody>
      </p:sp>
      <p:sp>
        <p:nvSpPr>
          <p:cNvPr id="9" name="Slide Number Placeholder 8"/>
          <p:cNvSpPr>
            <a:spLocks noGrp="1"/>
          </p:cNvSpPr>
          <p:nvPr>
            <p:ph type="sldNum" sz="quarter" idx="18"/>
          </p:nvPr>
        </p:nvSpPr>
        <p:spPr>
          <a:xfrm>
            <a:off x="7086600" y="6477000"/>
            <a:ext cx="1527048" cy="152400"/>
          </a:xfrm>
          <a:prstGeom prst="rect">
            <a:avLst/>
          </a:prstGeom>
        </p:spPr>
        <p:txBody>
          <a:bodyPr/>
          <a:lstStyle/>
          <a:p>
            <a:r>
              <a:rPr lang="en-US" dirty="0">
                <a:solidFill>
                  <a:srgbClr val="000000"/>
                </a:solidFill>
              </a:rPr>
              <a:t>Slide </a:t>
            </a:r>
            <a:fld id="{7C737F6A-2CBA-4066-B39E-B88799BECD29}" type="slidenum">
              <a:rPr lang="en-US" smtClean="0">
                <a:solidFill>
                  <a:srgbClr val="000000"/>
                </a:solidFill>
              </a:rPr>
              <a:pPr/>
              <a:t>‹#›</a:t>
            </a:fld>
            <a:endParaRPr lang="en-US" dirty="0">
              <a:solidFill>
                <a:srgbClr val="000000"/>
              </a:solidFill>
            </a:endParaRPr>
          </a:p>
        </p:txBody>
      </p:sp>
      <p:sp>
        <p:nvSpPr>
          <p:cNvPr id="10" name="PwCFirm"/>
          <p:cNvSpPr txBox="1"/>
          <p:nvPr userDrawn="1"/>
        </p:nvSpPr>
        <p:spPr>
          <a:xfrm>
            <a:off x="533401" y="6477004"/>
            <a:ext cx="2590800" cy="152401"/>
          </a:xfrm>
          <a:prstGeom prst="rect">
            <a:avLst/>
          </a:prstGeom>
          <a:noFill/>
        </p:spPr>
        <p:txBody>
          <a:bodyPr vert="horz" wrap="square" lIns="0" tIns="0" rIns="0" bIns="0" rtlCol="0">
            <a:noAutofit/>
          </a:bodyPr>
          <a:lstStyle/>
          <a:p>
            <a:pPr indent="-274320">
              <a:spcBef>
                <a:spcPct val="0"/>
              </a:spcBef>
              <a:spcAft>
                <a:spcPct val="0"/>
              </a:spcAft>
            </a:pPr>
            <a:r>
              <a:rPr lang="en-US" sz="1000" dirty="0">
                <a:solidFill>
                  <a:srgbClr val="000000"/>
                </a:solidFill>
              </a:rPr>
              <a:t>M/s. Jignesh Kansara &amp; Associates</a:t>
            </a:r>
          </a:p>
        </p:txBody>
      </p:sp>
      <p:cxnSp>
        <p:nvCxnSpPr>
          <p:cNvPr id="11" name="Straight Connector 10"/>
          <p:cNvCxnSpPr/>
          <p:nvPr userDrawn="1"/>
        </p:nvCxnSpPr>
        <p:spPr>
          <a:xfrm>
            <a:off x="530353" y="1371600"/>
            <a:ext cx="8080248" cy="0"/>
          </a:xfrm>
          <a:prstGeom prst="line">
            <a:avLst/>
          </a:prstGeom>
          <a:ln>
            <a:solidFill>
              <a:srgbClr val="FFE600"/>
            </a:solidFill>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7678188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List">
    <p:spTree>
      <p:nvGrpSpPr>
        <p:cNvPr id="1" name=""/>
        <p:cNvGrpSpPr/>
        <p:nvPr/>
      </p:nvGrpSpPr>
      <p:grpSpPr>
        <a:xfrm>
          <a:off x="0" y="0"/>
          <a:ext cx="0" cy="0"/>
          <a:chOff x="0" y="0"/>
          <a:chExt cx="0" cy="0"/>
        </a:xfrm>
      </p:grpSpPr>
      <p:sp>
        <p:nvSpPr>
          <p:cNvPr id="24" name="Pentagon 23"/>
          <p:cNvSpPr/>
          <p:nvPr userDrawn="1"/>
        </p:nvSpPr>
        <p:spPr>
          <a:xfrm rot="5400000">
            <a:off x="8158408" y="6367430"/>
            <a:ext cx="447675" cy="42198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1657350" y="317501"/>
            <a:ext cx="6858000" cy="1325563"/>
          </a:xfrm>
        </p:spPr>
        <p:txBody>
          <a:bodyPr/>
          <a:lstStyle>
            <a:lvl1pPr>
              <a:defRPr b="1"/>
            </a:lvl1pPr>
          </a:lstStyle>
          <a:p>
            <a:r>
              <a:rPr lang="en-US" smtClean="0"/>
              <a:t>Click to edit Master title style</a:t>
            </a:r>
            <a:endParaRPr lang="en-US"/>
          </a:p>
        </p:txBody>
      </p:sp>
      <p:sp>
        <p:nvSpPr>
          <p:cNvPr id="4" name="Footer Placeholder 3"/>
          <p:cNvSpPr>
            <a:spLocks noGrp="1"/>
          </p:cNvSpPr>
          <p:nvPr>
            <p:ph type="ftr" sz="quarter" idx="11"/>
          </p:nvPr>
        </p:nvSpPr>
        <p:spPr>
          <a:xfrm>
            <a:off x="815846" y="6356351"/>
            <a:ext cx="3771900" cy="365125"/>
          </a:xfrm>
        </p:spPr>
        <p:txBody>
          <a:bodyPr/>
          <a:lstStyle>
            <a:lvl1pPr algn="l">
              <a:defRPr>
                <a:latin typeface="+mj-lt"/>
              </a:defRPr>
            </a:lvl1pPr>
          </a:lstStyle>
          <a:p>
            <a:r>
              <a:rPr lang="en-US" dirty="0" smtClean="0"/>
              <a:t>PowerPoint SmartArt Graphics - The complete ready-to-use collection</a:t>
            </a:r>
            <a:endParaRPr lang="en-US" dirty="0"/>
          </a:p>
        </p:txBody>
      </p:sp>
      <p:sp>
        <p:nvSpPr>
          <p:cNvPr id="5" name="Slide Number Placeholder 4"/>
          <p:cNvSpPr>
            <a:spLocks noGrp="1"/>
          </p:cNvSpPr>
          <p:nvPr>
            <p:ph type="sldNum" sz="quarter" idx="12"/>
          </p:nvPr>
        </p:nvSpPr>
        <p:spPr>
          <a:xfrm>
            <a:off x="8171253" y="6356351"/>
            <a:ext cx="421983"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546565" y="629416"/>
            <a:ext cx="1110785" cy="701731"/>
          </a:xfrm>
          <a:prstGeom prst="rect">
            <a:avLst/>
          </a:prstGeom>
        </p:spPr>
        <p:txBody>
          <a:bodyPr vert="horz" lIns="91440" tIns="45720" rIns="91440" bIns="45720" rtlCol="0" anchor="ctr">
            <a:normAutofit fontScale="62500" lnSpcReduction="20000"/>
          </a:bodyPr>
          <a:lstStyle>
            <a:lvl1pPr>
              <a:lnSpc>
                <a:spcPct val="90000"/>
              </a:lnSpc>
              <a:spcBef>
                <a:spcPct val="0"/>
              </a:spcBef>
              <a:buNone/>
              <a:defRPr sz="4400">
                <a:latin typeface="+mj-lt"/>
                <a:ea typeface="+mj-ea"/>
                <a:cs typeface="+mj-cs"/>
              </a:defRPr>
            </a:lvl1pPr>
          </a:lstStyle>
          <a:p>
            <a:pPr lvl="0"/>
            <a:r>
              <a:rPr lang="en-US" sz="4400" b="1" dirty="0" smtClean="0">
                <a:solidFill>
                  <a:schemeClr val="bg1">
                    <a:lumMod val="75000"/>
                  </a:schemeClr>
                </a:solidFill>
              </a:rPr>
              <a:t>List //</a:t>
            </a:r>
            <a:endParaRPr lang="en-US" sz="4400" b="1" dirty="0">
              <a:solidFill>
                <a:schemeClr val="bg1">
                  <a:lumMod val="75000"/>
                </a:schemeClr>
              </a:solidFill>
            </a:endParaRPr>
          </a:p>
        </p:txBody>
      </p:sp>
      <p:grpSp>
        <p:nvGrpSpPr>
          <p:cNvPr id="20" name="Group 19"/>
          <p:cNvGrpSpPr/>
          <p:nvPr userDrawn="1"/>
        </p:nvGrpSpPr>
        <p:grpSpPr>
          <a:xfrm>
            <a:off x="152646" y="6125069"/>
            <a:ext cx="609109"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1"/>
                </a:solidFill>
              </a:endParaRPr>
            </a:p>
          </p:txBody>
        </p:sp>
      </p:grpSp>
      <p:sp>
        <p:nvSpPr>
          <p:cNvPr id="23" name="Text Placeholder 22"/>
          <p:cNvSpPr>
            <a:spLocks noGrp="1"/>
          </p:cNvSpPr>
          <p:nvPr>
            <p:ph type="body" sz="quarter" idx="13"/>
          </p:nvPr>
        </p:nvSpPr>
        <p:spPr>
          <a:xfrm>
            <a:off x="278606" y="1872344"/>
            <a:ext cx="1371600" cy="923330"/>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smtClean="0"/>
              <a:t>Click to edit Master text styles</a:t>
            </a:r>
            <a:endParaRPr lang="en-US" dirty="0"/>
          </a:p>
        </p:txBody>
      </p:sp>
    </p:spTree>
    <p:extLst>
      <p:ext uri="{BB962C8B-B14F-4D97-AF65-F5344CB8AC3E}">
        <p14:creationId xmlns:p14="http://schemas.microsoft.com/office/powerpoint/2010/main" val="238114603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Hierarchy">
    <p:spTree>
      <p:nvGrpSpPr>
        <p:cNvPr id="1" name=""/>
        <p:cNvGrpSpPr/>
        <p:nvPr/>
      </p:nvGrpSpPr>
      <p:grpSpPr>
        <a:xfrm>
          <a:off x="0" y="0"/>
          <a:ext cx="0" cy="0"/>
          <a:chOff x="0" y="0"/>
          <a:chExt cx="0" cy="0"/>
        </a:xfrm>
      </p:grpSpPr>
      <p:sp>
        <p:nvSpPr>
          <p:cNvPr id="24" name="Pentagon 23"/>
          <p:cNvSpPr/>
          <p:nvPr userDrawn="1"/>
        </p:nvSpPr>
        <p:spPr>
          <a:xfrm rot="5400000">
            <a:off x="8158408" y="6367430"/>
            <a:ext cx="447675" cy="42198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2657476" y="317501"/>
            <a:ext cx="5857874" cy="1325563"/>
          </a:xfrm>
        </p:spPr>
        <p:txBody>
          <a:bodyPr/>
          <a:lstStyle>
            <a:lvl1pPr>
              <a:defRPr b="1"/>
            </a:lvl1pPr>
          </a:lstStyle>
          <a:p>
            <a:r>
              <a:rPr lang="en-US" smtClean="0"/>
              <a:t>Click to edit Master title style</a:t>
            </a:r>
            <a:endParaRPr lang="en-US"/>
          </a:p>
        </p:txBody>
      </p:sp>
      <p:sp>
        <p:nvSpPr>
          <p:cNvPr id="5" name="Slide Number Placeholder 4"/>
          <p:cNvSpPr>
            <a:spLocks noGrp="1"/>
          </p:cNvSpPr>
          <p:nvPr>
            <p:ph type="sldNum" sz="quarter" idx="12"/>
          </p:nvPr>
        </p:nvSpPr>
        <p:spPr>
          <a:xfrm>
            <a:off x="8171253" y="6356351"/>
            <a:ext cx="421983"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546565" y="629416"/>
            <a:ext cx="2303792" cy="701731"/>
          </a:xfrm>
          <a:prstGeom prst="rect">
            <a:avLst/>
          </a:prstGeom>
        </p:spPr>
        <p:txBody>
          <a:bodyPr vert="horz" lIns="91440" tIns="45720" rIns="91440" bIns="45720" rtlCol="0" anchor="ctr">
            <a:normAutofit fontScale="70000" lnSpcReduction="20000"/>
          </a:bodyPr>
          <a:lstStyle>
            <a:lvl1pPr>
              <a:lnSpc>
                <a:spcPct val="90000"/>
              </a:lnSpc>
              <a:spcBef>
                <a:spcPct val="0"/>
              </a:spcBef>
              <a:buNone/>
              <a:defRPr sz="4400">
                <a:latin typeface="+mj-lt"/>
                <a:ea typeface="+mj-ea"/>
                <a:cs typeface="+mj-cs"/>
              </a:defRPr>
            </a:lvl1pPr>
          </a:lstStyle>
          <a:p>
            <a:pPr lvl="0"/>
            <a:r>
              <a:rPr lang="en-US" sz="4400" b="1" dirty="0" smtClean="0">
                <a:solidFill>
                  <a:schemeClr val="bg1">
                    <a:lumMod val="75000"/>
                  </a:schemeClr>
                </a:solidFill>
              </a:rPr>
              <a:t>Hierarchy //</a:t>
            </a:r>
            <a:endParaRPr lang="en-US" sz="4400" b="1" dirty="0">
              <a:solidFill>
                <a:schemeClr val="bg1">
                  <a:lumMod val="75000"/>
                </a:schemeClr>
              </a:solidFill>
            </a:endParaRPr>
          </a:p>
        </p:txBody>
      </p:sp>
      <p:grpSp>
        <p:nvGrpSpPr>
          <p:cNvPr id="20" name="Group 19"/>
          <p:cNvGrpSpPr/>
          <p:nvPr userDrawn="1"/>
        </p:nvGrpSpPr>
        <p:grpSpPr>
          <a:xfrm>
            <a:off x="152646" y="6125069"/>
            <a:ext cx="609109"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1"/>
                </a:solidFill>
              </a:endParaRPr>
            </a:p>
          </p:txBody>
        </p:sp>
      </p:grpSp>
      <p:sp>
        <p:nvSpPr>
          <p:cNvPr id="23" name="Text Placeholder 22"/>
          <p:cNvSpPr>
            <a:spLocks noGrp="1"/>
          </p:cNvSpPr>
          <p:nvPr>
            <p:ph type="body" sz="quarter" idx="13"/>
          </p:nvPr>
        </p:nvSpPr>
        <p:spPr>
          <a:xfrm>
            <a:off x="278606" y="1872344"/>
            <a:ext cx="1371600" cy="923330"/>
          </a:xfrm>
        </p:spPr>
        <p:style>
          <a:lnRef idx="0">
            <a:scrgbClr r="0" g="0" b="0"/>
          </a:lnRef>
          <a:fillRef idx="1003">
            <a:schemeClr val="lt1"/>
          </a:fillRef>
          <a:effectRef idx="0">
            <a:scrgbClr r="0" g="0" b="0"/>
          </a:effectRef>
          <a:fontRef idx="major"/>
        </p:style>
        <p:txBody>
          <a:bodyPr vert="horz" wrap="square" lIns="91440" tIns="45720" rIns="91440" bIns="45720" rtlCol="0">
            <a:spAutoFit/>
          </a:bodyPr>
          <a:lstStyle>
            <a:lvl1pPr>
              <a:defRPr lang="en-US" sz="1800" dirty="0"/>
            </a:lvl1pPr>
          </a:lstStyle>
          <a:p>
            <a:pPr marL="0" lvl="0" indent="0">
              <a:buNone/>
            </a:pPr>
            <a:r>
              <a:rPr lang="en-US" dirty="0" smtClean="0"/>
              <a:t>Click to edit Master text styles</a:t>
            </a:r>
            <a:endParaRPr lang="en-US" dirty="0"/>
          </a:p>
        </p:txBody>
      </p:sp>
      <p:sp>
        <p:nvSpPr>
          <p:cNvPr id="21" name="Footer Placeholder 3"/>
          <p:cNvSpPr>
            <a:spLocks noGrp="1"/>
          </p:cNvSpPr>
          <p:nvPr>
            <p:ph type="ftr" sz="quarter" idx="11"/>
          </p:nvPr>
        </p:nvSpPr>
        <p:spPr>
          <a:xfrm>
            <a:off x="817130" y="6356351"/>
            <a:ext cx="3771900" cy="365125"/>
          </a:xfrm>
        </p:spPr>
        <p:txBody>
          <a:bodyPr/>
          <a:lstStyle>
            <a:lvl1pPr algn="l">
              <a:defRPr>
                <a:latin typeface="+mj-lt"/>
              </a:defRPr>
            </a:lvl1pPr>
          </a:lstStyle>
          <a:p>
            <a:r>
              <a:rPr lang="en-US" dirty="0" smtClean="0"/>
              <a:t>PowerPoint SmartArt Graphics - The complete ready-to-use collection</a:t>
            </a:r>
            <a:endParaRPr lang="en-US" dirty="0"/>
          </a:p>
        </p:txBody>
      </p:sp>
    </p:spTree>
    <p:extLst>
      <p:ext uri="{BB962C8B-B14F-4D97-AF65-F5344CB8AC3E}">
        <p14:creationId xmlns:p14="http://schemas.microsoft.com/office/powerpoint/2010/main" val="209686212"/>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Process">
    <p:spTree>
      <p:nvGrpSpPr>
        <p:cNvPr id="1" name=""/>
        <p:cNvGrpSpPr/>
        <p:nvPr/>
      </p:nvGrpSpPr>
      <p:grpSpPr>
        <a:xfrm>
          <a:off x="0" y="0"/>
          <a:ext cx="0" cy="0"/>
          <a:chOff x="0" y="0"/>
          <a:chExt cx="0" cy="0"/>
        </a:xfrm>
      </p:grpSpPr>
      <p:sp>
        <p:nvSpPr>
          <p:cNvPr id="24" name="Pentagon 23"/>
          <p:cNvSpPr/>
          <p:nvPr userDrawn="1"/>
        </p:nvSpPr>
        <p:spPr>
          <a:xfrm rot="5400000">
            <a:off x="8158408" y="6367430"/>
            <a:ext cx="447675" cy="42198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2350294" y="317501"/>
            <a:ext cx="6165056" cy="1325563"/>
          </a:xfrm>
        </p:spPr>
        <p:txBody>
          <a:bodyPr/>
          <a:lstStyle>
            <a:lvl1pPr>
              <a:defRPr b="1"/>
            </a:lvl1pPr>
          </a:lstStyle>
          <a:p>
            <a:r>
              <a:rPr lang="en-US" smtClean="0"/>
              <a:t>Click to edit Master title style</a:t>
            </a:r>
            <a:endParaRPr lang="en-US"/>
          </a:p>
        </p:txBody>
      </p:sp>
      <p:sp>
        <p:nvSpPr>
          <p:cNvPr id="5" name="Slide Number Placeholder 4"/>
          <p:cNvSpPr>
            <a:spLocks noGrp="1"/>
          </p:cNvSpPr>
          <p:nvPr>
            <p:ph type="sldNum" sz="quarter" idx="12"/>
          </p:nvPr>
        </p:nvSpPr>
        <p:spPr>
          <a:xfrm>
            <a:off x="8171253" y="6356351"/>
            <a:ext cx="421983"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546566" y="629416"/>
            <a:ext cx="1953747" cy="701731"/>
          </a:xfrm>
          <a:prstGeom prst="rect">
            <a:avLst/>
          </a:prstGeom>
        </p:spPr>
        <p:txBody>
          <a:bodyPr vert="horz" lIns="91440" tIns="45720" rIns="91440" bIns="45720" rtlCol="0" anchor="ctr">
            <a:normAutofit fontScale="70000" lnSpcReduction="20000"/>
          </a:bodyPr>
          <a:lstStyle>
            <a:lvl1pPr>
              <a:lnSpc>
                <a:spcPct val="90000"/>
              </a:lnSpc>
              <a:spcBef>
                <a:spcPct val="0"/>
              </a:spcBef>
              <a:buNone/>
              <a:defRPr sz="4400">
                <a:latin typeface="+mj-lt"/>
                <a:ea typeface="+mj-ea"/>
                <a:cs typeface="+mj-cs"/>
              </a:defRPr>
            </a:lvl1pPr>
          </a:lstStyle>
          <a:p>
            <a:pPr lvl="0"/>
            <a:r>
              <a:rPr lang="en-US" sz="4400" b="1" dirty="0" smtClean="0">
                <a:solidFill>
                  <a:schemeClr val="bg1">
                    <a:lumMod val="75000"/>
                  </a:schemeClr>
                </a:solidFill>
              </a:rPr>
              <a:t>Process //</a:t>
            </a:r>
            <a:endParaRPr lang="en-US" sz="4400" b="1" dirty="0">
              <a:solidFill>
                <a:schemeClr val="bg1">
                  <a:lumMod val="75000"/>
                </a:schemeClr>
              </a:solidFill>
            </a:endParaRPr>
          </a:p>
        </p:txBody>
      </p:sp>
      <p:grpSp>
        <p:nvGrpSpPr>
          <p:cNvPr id="20" name="Group 19"/>
          <p:cNvGrpSpPr/>
          <p:nvPr userDrawn="1"/>
        </p:nvGrpSpPr>
        <p:grpSpPr>
          <a:xfrm>
            <a:off x="152646" y="6125069"/>
            <a:ext cx="609109"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1"/>
                </a:solidFill>
              </a:endParaRPr>
            </a:p>
          </p:txBody>
        </p:sp>
      </p:grpSp>
      <p:sp>
        <p:nvSpPr>
          <p:cNvPr id="23" name="Text Placeholder 22"/>
          <p:cNvSpPr>
            <a:spLocks noGrp="1"/>
          </p:cNvSpPr>
          <p:nvPr>
            <p:ph type="body" sz="quarter" idx="13"/>
          </p:nvPr>
        </p:nvSpPr>
        <p:spPr>
          <a:xfrm>
            <a:off x="278606" y="1872344"/>
            <a:ext cx="1371600" cy="923330"/>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smtClean="0"/>
              <a:t>Click to edit Master text styles</a:t>
            </a:r>
            <a:endParaRPr lang="en-US" dirty="0"/>
          </a:p>
        </p:txBody>
      </p:sp>
      <p:sp>
        <p:nvSpPr>
          <p:cNvPr id="21" name="Footer Placeholder 3"/>
          <p:cNvSpPr>
            <a:spLocks noGrp="1"/>
          </p:cNvSpPr>
          <p:nvPr>
            <p:ph type="ftr" sz="quarter" idx="11"/>
          </p:nvPr>
        </p:nvSpPr>
        <p:spPr>
          <a:xfrm>
            <a:off x="817006" y="6356351"/>
            <a:ext cx="3771900" cy="365125"/>
          </a:xfrm>
        </p:spPr>
        <p:txBody>
          <a:bodyPr/>
          <a:lstStyle>
            <a:lvl1pPr algn="l">
              <a:defRPr>
                <a:latin typeface="+mj-lt"/>
              </a:defRPr>
            </a:lvl1pPr>
          </a:lstStyle>
          <a:p>
            <a:r>
              <a:rPr lang="en-US" dirty="0" smtClean="0"/>
              <a:t>PowerPoint SmartArt Graphics - The complete ready-to-use collection</a:t>
            </a:r>
            <a:endParaRPr lang="en-US" dirty="0"/>
          </a:p>
        </p:txBody>
      </p:sp>
    </p:spTree>
    <p:extLst>
      <p:ext uri="{BB962C8B-B14F-4D97-AF65-F5344CB8AC3E}">
        <p14:creationId xmlns:p14="http://schemas.microsoft.com/office/powerpoint/2010/main" val="2505319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E90EB10D-B49F-42B1-955A-1DB268FD7307}" type="slidenum">
              <a:rPr lang="en-IN" smtClean="0"/>
              <a:pPr/>
              <a:t>‹#›</a:t>
            </a:fld>
            <a:endParaRPr lang="en-IN"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Relationship">
    <p:spTree>
      <p:nvGrpSpPr>
        <p:cNvPr id="1" name=""/>
        <p:cNvGrpSpPr/>
        <p:nvPr/>
      </p:nvGrpSpPr>
      <p:grpSpPr>
        <a:xfrm>
          <a:off x="0" y="0"/>
          <a:ext cx="0" cy="0"/>
          <a:chOff x="0" y="0"/>
          <a:chExt cx="0" cy="0"/>
        </a:xfrm>
      </p:grpSpPr>
      <p:sp>
        <p:nvSpPr>
          <p:cNvPr id="24" name="Pentagon 23"/>
          <p:cNvSpPr/>
          <p:nvPr userDrawn="1"/>
        </p:nvSpPr>
        <p:spPr>
          <a:xfrm rot="5400000">
            <a:off x="8158408" y="6367430"/>
            <a:ext cx="447675" cy="42198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3149600" y="317501"/>
            <a:ext cx="5365749" cy="1325563"/>
          </a:xfrm>
        </p:spPr>
        <p:txBody>
          <a:bodyPr/>
          <a:lstStyle>
            <a:lvl1pPr>
              <a:defRPr b="1"/>
            </a:lvl1pPr>
          </a:lstStyle>
          <a:p>
            <a:r>
              <a:rPr lang="en-US" smtClean="0"/>
              <a:t>Click to edit Master title style</a:t>
            </a:r>
            <a:endParaRPr lang="en-US"/>
          </a:p>
        </p:txBody>
      </p:sp>
      <p:sp>
        <p:nvSpPr>
          <p:cNvPr id="5" name="Slide Number Placeholder 4"/>
          <p:cNvSpPr>
            <a:spLocks noGrp="1"/>
          </p:cNvSpPr>
          <p:nvPr>
            <p:ph type="sldNum" sz="quarter" idx="12"/>
          </p:nvPr>
        </p:nvSpPr>
        <p:spPr>
          <a:xfrm>
            <a:off x="8171253" y="6356351"/>
            <a:ext cx="421983"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546565" y="629416"/>
            <a:ext cx="2698285" cy="701731"/>
          </a:xfrm>
          <a:prstGeom prst="rect">
            <a:avLst/>
          </a:prstGeom>
        </p:spPr>
        <p:txBody>
          <a:bodyPr vert="horz" lIns="91440" tIns="45720" rIns="91440" bIns="45720" rtlCol="0" anchor="ctr">
            <a:normAutofit fontScale="70000" lnSpcReduction="20000"/>
          </a:bodyPr>
          <a:lstStyle>
            <a:lvl1pPr>
              <a:lnSpc>
                <a:spcPct val="90000"/>
              </a:lnSpc>
              <a:spcBef>
                <a:spcPct val="0"/>
              </a:spcBef>
              <a:buNone/>
              <a:defRPr sz="4400">
                <a:latin typeface="+mj-lt"/>
                <a:ea typeface="+mj-ea"/>
                <a:cs typeface="+mj-cs"/>
              </a:defRPr>
            </a:lvl1pPr>
          </a:lstStyle>
          <a:p>
            <a:pPr lvl="0"/>
            <a:r>
              <a:rPr lang="en-US" sz="4400" b="1" dirty="0" smtClean="0">
                <a:solidFill>
                  <a:schemeClr val="bg1">
                    <a:lumMod val="75000"/>
                  </a:schemeClr>
                </a:solidFill>
              </a:rPr>
              <a:t>Relationship //</a:t>
            </a:r>
            <a:endParaRPr lang="en-US" sz="4400" b="1" dirty="0">
              <a:solidFill>
                <a:schemeClr val="bg1">
                  <a:lumMod val="75000"/>
                </a:schemeClr>
              </a:solidFill>
            </a:endParaRPr>
          </a:p>
        </p:txBody>
      </p:sp>
      <p:grpSp>
        <p:nvGrpSpPr>
          <p:cNvPr id="20" name="Group 19"/>
          <p:cNvGrpSpPr/>
          <p:nvPr userDrawn="1"/>
        </p:nvGrpSpPr>
        <p:grpSpPr>
          <a:xfrm>
            <a:off x="152646" y="6125069"/>
            <a:ext cx="609109"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1"/>
                </a:solidFill>
              </a:endParaRPr>
            </a:p>
          </p:txBody>
        </p:sp>
      </p:grpSp>
      <p:sp>
        <p:nvSpPr>
          <p:cNvPr id="23" name="Text Placeholder 22"/>
          <p:cNvSpPr>
            <a:spLocks noGrp="1"/>
          </p:cNvSpPr>
          <p:nvPr>
            <p:ph type="body" sz="quarter" idx="13"/>
          </p:nvPr>
        </p:nvSpPr>
        <p:spPr>
          <a:xfrm>
            <a:off x="278606" y="1872344"/>
            <a:ext cx="1371600" cy="923330"/>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smtClean="0"/>
              <a:t>Click to edit Master text styles</a:t>
            </a:r>
            <a:endParaRPr lang="en-US" dirty="0"/>
          </a:p>
        </p:txBody>
      </p:sp>
      <p:sp>
        <p:nvSpPr>
          <p:cNvPr id="21" name="Footer Placeholder 3"/>
          <p:cNvSpPr>
            <a:spLocks noGrp="1"/>
          </p:cNvSpPr>
          <p:nvPr>
            <p:ph type="ftr" sz="quarter" idx="11"/>
          </p:nvPr>
        </p:nvSpPr>
        <p:spPr>
          <a:xfrm>
            <a:off x="815846" y="6356351"/>
            <a:ext cx="3771900" cy="365125"/>
          </a:xfrm>
        </p:spPr>
        <p:txBody>
          <a:bodyPr/>
          <a:lstStyle>
            <a:lvl1pPr algn="l">
              <a:defRPr>
                <a:latin typeface="+mj-lt"/>
              </a:defRPr>
            </a:lvl1pPr>
          </a:lstStyle>
          <a:p>
            <a:r>
              <a:rPr lang="en-US" dirty="0" smtClean="0"/>
              <a:t>PowerPoint SmartArt Graphics - The complete ready-to-use collection</a:t>
            </a:r>
            <a:endParaRPr lang="en-US" dirty="0"/>
          </a:p>
        </p:txBody>
      </p:sp>
    </p:spTree>
    <p:extLst>
      <p:ext uri="{BB962C8B-B14F-4D97-AF65-F5344CB8AC3E}">
        <p14:creationId xmlns:p14="http://schemas.microsoft.com/office/powerpoint/2010/main" val="407672024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1_Content: Three">
    <p:spTree>
      <p:nvGrpSpPr>
        <p:cNvPr id="1" name=""/>
        <p:cNvGrpSpPr/>
        <p:nvPr/>
      </p:nvGrpSpPr>
      <p:grpSpPr>
        <a:xfrm>
          <a:off x="0" y="0"/>
          <a:ext cx="0" cy="0"/>
          <a:chOff x="0" y="0"/>
          <a:chExt cx="0" cy="0"/>
        </a:xfrm>
      </p:grpSpPr>
      <p:sp>
        <p:nvSpPr>
          <p:cNvPr id="2" name="Title 1"/>
          <p:cNvSpPr>
            <a:spLocks noGrp="1"/>
          </p:cNvSpPr>
          <p:nvPr>
            <p:ph type="title"/>
          </p:nvPr>
        </p:nvSpPr>
        <p:spPr>
          <a:xfrm>
            <a:off x="575482" y="291978"/>
            <a:ext cx="8077200" cy="685799"/>
          </a:xfrm>
        </p:spPr>
        <p:txBody>
          <a:bodyPr/>
          <a:lstStyle/>
          <a:p>
            <a:r>
              <a:rPr lang="en-US" noProof="0" dirty="0"/>
              <a:t>Click to edit Master title style</a:t>
            </a:r>
          </a:p>
        </p:txBody>
      </p:sp>
      <p:sp>
        <p:nvSpPr>
          <p:cNvPr id="27" name="Content Placeholder 26"/>
          <p:cNvSpPr>
            <a:spLocks noGrp="1"/>
          </p:cNvSpPr>
          <p:nvPr>
            <p:ph sz="quarter" idx="13"/>
          </p:nvPr>
        </p:nvSpPr>
        <p:spPr>
          <a:xfrm>
            <a:off x="533400" y="1752603"/>
            <a:ext cx="2590800" cy="4419599"/>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8" name="Content Placeholder 26"/>
          <p:cNvSpPr>
            <a:spLocks noGrp="1"/>
          </p:cNvSpPr>
          <p:nvPr>
            <p:ph sz="quarter" idx="14"/>
          </p:nvPr>
        </p:nvSpPr>
        <p:spPr>
          <a:xfrm>
            <a:off x="3276602" y="1752603"/>
            <a:ext cx="2590799" cy="4419599"/>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1" name="Content Placeholder 26"/>
          <p:cNvSpPr>
            <a:spLocks noGrp="1"/>
          </p:cNvSpPr>
          <p:nvPr>
            <p:ph sz="quarter" idx="15"/>
          </p:nvPr>
        </p:nvSpPr>
        <p:spPr>
          <a:xfrm>
            <a:off x="6019800" y="1752603"/>
            <a:ext cx="2590800" cy="4419599"/>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8" name="Footer Placeholder 7"/>
          <p:cNvSpPr>
            <a:spLocks noGrp="1"/>
          </p:cNvSpPr>
          <p:nvPr>
            <p:ph type="ftr" sz="quarter" idx="17"/>
          </p:nvPr>
        </p:nvSpPr>
        <p:spPr>
          <a:xfrm>
            <a:off x="3124200" y="6356352"/>
            <a:ext cx="2895600" cy="365125"/>
          </a:xfrm>
          <a:prstGeom prst="rect">
            <a:avLst/>
          </a:prstGeom>
        </p:spPr>
        <p:txBody>
          <a:bodyPr/>
          <a:lstStyle/>
          <a:p>
            <a:endParaRPr lang="en-US" dirty="0">
              <a:solidFill>
                <a:srgbClr val="000000"/>
              </a:solidFill>
            </a:endParaRPr>
          </a:p>
        </p:txBody>
      </p:sp>
      <p:sp>
        <p:nvSpPr>
          <p:cNvPr id="9" name="Slide Number Placeholder 8"/>
          <p:cNvSpPr>
            <a:spLocks noGrp="1"/>
          </p:cNvSpPr>
          <p:nvPr>
            <p:ph type="sldNum" sz="quarter" idx="18"/>
          </p:nvPr>
        </p:nvSpPr>
        <p:spPr>
          <a:xfrm>
            <a:off x="7086600" y="6477000"/>
            <a:ext cx="1527048" cy="152400"/>
          </a:xfrm>
          <a:prstGeom prst="rect">
            <a:avLst/>
          </a:prstGeom>
        </p:spPr>
        <p:txBody>
          <a:bodyPr/>
          <a:lstStyle/>
          <a:p>
            <a:r>
              <a:rPr lang="en-US" dirty="0">
                <a:solidFill>
                  <a:srgbClr val="000000"/>
                </a:solidFill>
              </a:rPr>
              <a:t>Slide </a:t>
            </a:r>
            <a:fld id="{7C737F6A-2CBA-4066-B39E-B88799BECD29}" type="slidenum">
              <a:rPr lang="en-US" smtClean="0">
                <a:solidFill>
                  <a:srgbClr val="000000"/>
                </a:solidFill>
              </a:rPr>
              <a:pPr/>
              <a:t>‹#›</a:t>
            </a:fld>
            <a:endParaRPr lang="en-US" dirty="0">
              <a:solidFill>
                <a:srgbClr val="000000"/>
              </a:solidFill>
            </a:endParaRPr>
          </a:p>
        </p:txBody>
      </p:sp>
      <p:cxnSp>
        <p:nvCxnSpPr>
          <p:cNvPr id="11" name="Straight Connector 10"/>
          <p:cNvCxnSpPr/>
          <p:nvPr userDrawn="1"/>
        </p:nvCxnSpPr>
        <p:spPr>
          <a:xfrm>
            <a:off x="530352" y="1124744"/>
            <a:ext cx="8080248" cy="0"/>
          </a:xfrm>
          <a:prstGeom prst="line">
            <a:avLst/>
          </a:prstGeom>
          <a:ln>
            <a:solidFill>
              <a:srgbClr val="FFE600"/>
            </a:solidFill>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4355684"/>
      </p:ext>
    </p:extLst>
  </p:cSld>
  <p:clrMapOvr>
    <a:masterClrMapping/>
  </p:clrMapOvr>
  <p:timing>
    <p:tnLst>
      <p:par>
        <p:cTn id="1" dur="indefinite" restart="never" nodeType="tmRoot"/>
      </p:par>
    </p:tnLst>
  </p:timing>
  <p:hf hdr="0"/>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6_Content: Three">
    <p:spTree>
      <p:nvGrpSpPr>
        <p:cNvPr id="1" name=""/>
        <p:cNvGrpSpPr/>
        <p:nvPr/>
      </p:nvGrpSpPr>
      <p:grpSpPr>
        <a:xfrm>
          <a:off x="0" y="0"/>
          <a:ext cx="0" cy="0"/>
          <a:chOff x="0" y="0"/>
          <a:chExt cx="0" cy="0"/>
        </a:xfrm>
      </p:grpSpPr>
      <p:sp>
        <p:nvSpPr>
          <p:cNvPr id="2" name="Title 1"/>
          <p:cNvSpPr>
            <a:spLocks noGrp="1"/>
          </p:cNvSpPr>
          <p:nvPr>
            <p:ph type="title"/>
          </p:nvPr>
        </p:nvSpPr>
        <p:spPr>
          <a:xfrm>
            <a:off x="575482" y="291978"/>
            <a:ext cx="8077200" cy="685799"/>
          </a:xfrm>
        </p:spPr>
        <p:txBody>
          <a:bodyPr/>
          <a:lstStyle/>
          <a:p>
            <a:r>
              <a:rPr lang="en-US" noProof="0" dirty="0"/>
              <a:t>Click to edit Master title style</a:t>
            </a:r>
          </a:p>
        </p:txBody>
      </p:sp>
      <p:sp>
        <p:nvSpPr>
          <p:cNvPr id="27" name="Content Placeholder 26"/>
          <p:cNvSpPr>
            <a:spLocks noGrp="1"/>
          </p:cNvSpPr>
          <p:nvPr>
            <p:ph sz="quarter" idx="13"/>
          </p:nvPr>
        </p:nvSpPr>
        <p:spPr>
          <a:xfrm>
            <a:off x="533400" y="1752603"/>
            <a:ext cx="2590800" cy="4419599"/>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8" name="Content Placeholder 26"/>
          <p:cNvSpPr>
            <a:spLocks noGrp="1"/>
          </p:cNvSpPr>
          <p:nvPr>
            <p:ph sz="quarter" idx="14"/>
          </p:nvPr>
        </p:nvSpPr>
        <p:spPr>
          <a:xfrm>
            <a:off x="3276602" y="1752603"/>
            <a:ext cx="2590799" cy="4419599"/>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1" name="Content Placeholder 26"/>
          <p:cNvSpPr>
            <a:spLocks noGrp="1"/>
          </p:cNvSpPr>
          <p:nvPr>
            <p:ph sz="quarter" idx="15"/>
          </p:nvPr>
        </p:nvSpPr>
        <p:spPr>
          <a:xfrm>
            <a:off x="6019800" y="1752603"/>
            <a:ext cx="2590800" cy="4419599"/>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8" name="Footer Placeholder 7"/>
          <p:cNvSpPr>
            <a:spLocks noGrp="1"/>
          </p:cNvSpPr>
          <p:nvPr>
            <p:ph type="ftr" sz="quarter" idx="17"/>
          </p:nvPr>
        </p:nvSpPr>
        <p:spPr>
          <a:xfrm>
            <a:off x="3124200" y="6356352"/>
            <a:ext cx="2895600" cy="365125"/>
          </a:xfrm>
          <a:prstGeom prst="rect">
            <a:avLst/>
          </a:prstGeom>
        </p:spPr>
        <p:txBody>
          <a:bodyPr/>
          <a:lstStyle/>
          <a:p>
            <a:endParaRPr lang="en-US" dirty="0">
              <a:solidFill>
                <a:srgbClr val="000000"/>
              </a:solidFill>
            </a:endParaRPr>
          </a:p>
        </p:txBody>
      </p:sp>
      <p:sp>
        <p:nvSpPr>
          <p:cNvPr id="9" name="Slide Number Placeholder 8"/>
          <p:cNvSpPr>
            <a:spLocks noGrp="1"/>
          </p:cNvSpPr>
          <p:nvPr>
            <p:ph type="sldNum" sz="quarter" idx="18"/>
          </p:nvPr>
        </p:nvSpPr>
        <p:spPr>
          <a:xfrm>
            <a:off x="7086600" y="6477000"/>
            <a:ext cx="1527048" cy="152400"/>
          </a:xfrm>
          <a:prstGeom prst="rect">
            <a:avLst/>
          </a:prstGeom>
        </p:spPr>
        <p:txBody>
          <a:bodyPr/>
          <a:lstStyle/>
          <a:p>
            <a:r>
              <a:rPr lang="en-US" dirty="0">
                <a:solidFill>
                  <a:srgbClr val="000000"/>
                </a:solidFill>
              </a:rPr>
              <a:t>Slide </a:t>
            </a:r>
            <a:fld id="{7C737F6A-2CBA-4066-B39E-B88799BECD29}" type="slidenum">
              <a:rPr lang="en-US" smtClean="0">
                <a:solidFill>
                  <a:srgbClr val="000000"/>
                </a:solidFill>
              </a:rPr>
              <a:pPr/>
              <a:t>‹#›</a:t>
            </a:fld>
            <a:endParaRPr lang="en-US" dirty="0">
              <a:solidFill>
                <a:srgbClr val="000000"/>
              </a:solidFill>
            </a:endParaRPr>
          </a:p>
        </p:txBody>
      </p:sp>
      <p:cxnSp>
        <p:nvCxnSpPr>
          <p:cNvPr id="11" name="Straight Connector 10"/>
          <p:cNvCxnSpPr/>
          <p:nvPr userDrawn="1"/>
        </p:nvCxnSpPr>
        <p:spPr>
          <a:xfrm>
            <a:off x="530352" y="1124744"/>
            <a:ext cx="8080248" cy="0"/>
          </a:xfrm>
          <a:prstGeom prst="line">
            <a:avLst/>
          </a:prstGeom>
          <a:ln>
            <a:solidFill>
              <a:srgbClr val="FFE600"/>
            </a:solidFill>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307785737"/>
      </p:ext>
    </p:extLst>
  </p:cSld>
  <p:clrMapOvr>
    <a:masterClrMapping/>
  </p:clrMapOvr>
  <p:timing>
    <p:tnLst>
      <p:par>
        <p:cTn id="1" dur="indefinite" restart="never" nodeType="tmRoot"/>
      </p:par>
    </p:tnLst>
  </p:timing>
  <p:hf hdr="0"/>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7_Content: Three">
    <p:spTree>
      <p:nvGrpSpPr>
        <p:cNvPr id="1" name=""/>
        <p:cNvGrpSpPr/>
        <p:nvPr/>
      </p:nvGrpSpPr>
      <p:grpSpPr>
        <a:xfrm>
          <a:off x="0" y="0"/>
          <a:ext cx="0" cy="0"/>
          <a:chOff x="0" y="0"/>
          <a:chExt cx="0" cy="0"/>
        </a:xfrm>
      </p:grpSpPr>
      <p:sp>
        <p:nvSpPr>
          <p:cNvPr id="2" name="Title 1"/>
          <p:cNvSpPr>
            <a:spLocks noGrp="1"/>
          </p:cNvSpPr>
          <p:nvPr>
            <p:ph type="title"/>
          </p:nvPr>
        </p:nvSpPr>
        <p:spPr>
          <a:xfrm>
            <a:off x="575482" y="291978"/>
            <a:ext cx="8077200" cy="685799"/>
          </a:xfrm>
        </p:spPr>
        <p:txBody>
          <a:bodyPr/>
          <a:lstStyle/>
          <a:p>
            <a:r>
              <a:rPr lang="en-US" noProof="0" dirty="0"/>
              <a:t>Click to edit Master title style</a:t>
            </a:r>
          </a:p>
        </p:txBody>
      </p:sp>
      <p:sp>
        <p:nvSpPr>
          <p:cNvPr id="27" name="Content Placeholder 26"/>
          <p:cNvSpPr>
            <a:spLocks noGrp="1"/>
          </p:cNvSpPr>
          <p:nvPr>
            <p:ph sz="quarter" idx="13"/>
          </p:nvPr>
        </p:nvSpPr>
        <p:spPr>
          <a:xfrm>
            <a:off x="533400" y="1752603"/>
            <a:ext cx="2590800" cy="4419599"/>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8" name="Content Placeholder 26"/>
          <p:cNvSpPr>
            <a:spLocks noGrp="1"/>
          </p:cNvSpPr>
          <p:nvPr>
            <p:ph sz="quarter" idx="14"/>
          </p:nvPr>
        </p:nvSpPr>
        <p:spPr>
          <a:xfrm>
            <a:off x="3276602" y="1752603"/>
            <a:ext cx="2590799" cy="4419599"/>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1" name="Content Placeholder 26"/>
          <p:cNvSpPr>
            <a:spLocks noGrp="1"/>
          </p:cNvSpPr>
          <p:nvPr>
            <p:ph sz="quarter" idx="15"/>
          </p:nvPr>
        </p:nvSpPr>
        <p:spPr>
          <a:xfrm>
            <a:off x="6019800" y="1752603"/>
            <a:ext cx="2590800" cy="4419599"/>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8" name="Footer Placeholder 7"/>
          <p:cNvSpPr>
            <a:spLocks noGrp="1"/>
          </p:cNvSpPr>
          <p:nvPr>
            <p:ph type="ftr" sz="quarter" idx="17"/>
          </p:nvPr>
        </p:nvSpPr>
        <p:spPr/>
        <p:txBody>
          <a:bodyPr/>
          <a:lstStyle/>
          <a:p>
            <a:endParaRPr lang="en-US" dirty="0">
              <a:solidFill>
                <a:srgbClr val="000000"/>
              </a:solidFill>
            </a:endParaRPr>
          </a:p>
        </p:txBody>
      </p:sp>
      <p:sp>
        <p:nvSpPr>
          <p:cNvPr id="9" name="Slide Number Placeholder 8"/>
          <p:cNvSpPr>
            <a:spLocks noGrp="1"/>
          </p:cNvSpPr>
          <p:nvPr>
            <p:ph type="sldNum" sz="quarter" idx="18"/>
          </p:nvPr>
        </p:nvSpPr>
        <p:spPr>
          <a:xfrm>
            <a:off x="7086600" y="6477000"/>
            <a:ext cx="1527048" cy="152400"/>
          </a:xfrm>
          <a:prstGeom prst="rect">
            <a:avLst/>
          </a:prstGeom>
        </p:spPr>
        <p:txBody>
          <a:bodyPr/>
          <a:lstStyle/>
          <a:p>
            <a:r>
              <a:rPr lang="en-US" dirty="0">
                <a:solidFill>
                  <a:srgbClr val="000000"/>
                </a:solidFill>
              </a:rPr>
              <a:t>Slide </a:t>
            </a:r>
            <a:fld id="{7C737F6A-2CBA-4066-B39E-B88799BECD29}" type="slidenum">
              <a:rPr lang="en-US" smtClean="0">
                <a:solidFill>
                  <a:srgbClr val="000000"/>
                </a:solidFill>
              </a:rPr>
              <a:pPr/>
              <a:t>‹#›</a:t>
            </a:fld>
            <a:endParaRPr lang="en-US" dirty="0">
              <a:solidFill>
                <a:srgbClr val="000000"/>
              </a:solidFill>
            </a:endParaRPr>
          </a:p>
        </p:txBody>
      </p:sp>
      <p:sp>
        <p:nvSpPr>
          <p:cNvPr id="10" name="PwCFirm"/>
          <p:cNvSpPr txBox="1"/>
          <p:nvPr userDrawn="1"/>
        </p:nvSpPr>
        <p:spPr>
          <a:xfrm>
            <a:off x="533400" y="6477002"/>
            <a:ext cx="2590800" cy="152401"/>
          </a:xfrm>
          <a:prstGeom prst="rect">
            <a:avLst/>
          </a:prstGeom>
          <a:noFill/>
        </p:spPr>
        <p:txBody>
          <a:bodyPr vert="horz" wrap="square" lIns="0" tIns="0" rIns="0" bIns="0" rtlCol="0">
            <a:noAutofit/>
          </a:bodyPr>
          <a:lstStyle/>
          <a:p>
            <a:pPr indent="-205740">
              <a:spcBef>
                <a:spcPct val="0"/>
              </a:spcBef>
              <a:spcAft>
                <a:spcPct val="0"/>
              </a:spcAft>
            </a:pPr>
            <a:r>
              <a:rPr lang="en-US" sz="750" dirty="0">
                <a:solidFill>
                  <a:srgbClr val="000000"/>
                </a:solidFill>
              </a:rPr>
              <a:t>M/s. Jignesh Kansara &amp; Associates</a:t>
            </a:r>
          </a:p>
        </p:txBody>
      </p:sp>
      <p:cxnSp>
        <p:nvCxnSpPr>
          <p:cNvPr id="11" name="Straight Connector 10"/>
          <p:cNvCxnSpPr/>
          <p:nvPr userDrawn="1"/>
        </p:nvCxnSpPr>
        <p:spPr>
          <a:xfrm>
            <a:off x="530352" y="1124744"/>
            <a:ext cx="8080248" cy="0"/>
          </a:xfrm>
          <a:prstGeom prst="line">
            <a:avLst/>
          </a:prstGeom>
          <a:ln>
            <a:solidFill>
              <a:srgbClr val="FFE600"/>
            </a:solidFill>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062111230"/>
      </p:ext>
    </p:extLst>
  </p:cSld>
  <p:clrMapOvr>
    <a:masterClrMapping/>
  </p:clrMapOvr>
  <p:hf hdr="0"/>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8_Content: Three">
    <p:spTree>
      <p:nvGrpSpPr>
        <p:cNvPr id="1" name=""/>
        <p:cNvGrpSpPr/>
        <p:nvPr/>
      </p:nvGrpSpPr>
      <p:grpSpPr>
        <a:xfrm>
          <a:off x="0" y="0"/>
          <a:ext cx="0" cy="0"/>
          <a:chOff x="0" y="0"/>
          <a:chExt cx="0" cy="0"/>
        </a:xfrm>
      </p:grpSpPr>
      <p:sp>
        <p:nvSpPr>
          <p:cNvPr id="2" name="Title 1"/>
          <p:cNvSpPr>
            <a:spLocks noGrp="1"/>
          </p:cNvSpPr>
          <p:nvPr>
            <p:ph type="title"/>
          </p:nvPr>
        </p:nvSpPr>
        <p:spPr>
          <a:xfrm>
            <a:off x="575482" y="291978"/>
            <a:ext cx="8077200" cy="685799"/>
          </a:xfrm>
        </p:spPr>
        <p:txBody>
          <a:bodyPr/>
          <a:lstStyle/>
          <a:p>
            <a:r>
              <a:rPr lang="en-US" noProof="0" dirty="0"/>
              <a:t>Click to edit Master title style</a:t>
            </a:r>
          </a:p>
        </p:txBody>
      </p:sp>
      <p:sp>
        <p:nvSpPr>
          <p:cNvPr id="27" name="Content Placeholder 26"/>
          <p:cNvSpPr>
            <a:spLocks noGrp="1"/>
          </p:cNvSpPr>
          <p:nvPr>
            <p:ph sz="quarter" idx="13"/>
          </p:nvPr>
        </p:nvSpPr>
        <p:spPr>
          <a:xfrm>
            <a:off x="533400" y="1752603"/>
            <a:ext cx="2590800" cy="4419599"/>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8" name="Content Placeholder 26"/>
          <p:cNvSpPr>
            <a:spLocks noGrp="1"/>
          </p:cNvSpPr>
          <p:nvPr>
            <p:ph sz="quarter" idx="14"/>
          </p:nvPr>
        </p:nvSpPr>
        <p:spPr>
          <a:xfrm>
            <a:off x="3276602" y="1752603"/>
            <a:ext cx="2590799" cy="4419599"/>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1" name="Content Placeholder 26"/>
          <p:cNvSpPr>
            <a:spLocks noGrp="1"/>
          </p:cNvSpPr>
          <p:nvPr>
            <p:ph sz="quarter" idx="15"/>
          </p:nvPr>
        </p:nvSpPr>
        <p:spPr>
          <a:xfrm>
            <a:off x="6019800" y="1752603"/>
            <a:ext cx="2590800" cy="4419599"/>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8" name="Footer Placeholder 7"/>
          <p:cNvSpPr>
            <a:spLocks noGrp="1"/>
          </p:cNvSpPr>
          <p:nvPr>
            <p:ph type="ftr" sz="quarter" idx="17"/>
          </p:nvPr>
        </p:nvSpPr>
        <p:spPr/>
        <p:txBody>
          <a:bodyPr/>
          <a:lstStyle/>
          <a:p>
            <a:endParaRPr lang="en-US" dirty="0">
              <a:solidFill>
                <a:srgbClr val="000000"/>
              </a:solidFill>
            </a:endParaRPr>
          </a:p>
        </p:txBody>
      </p:sp>
      <p:sp>
        <p:nvSpPr>
          <p:cNvPr id="9" name="Slide Number Placeholder 8"/>
          <p:cNvSpPr>
            <a:spLocks noGrp="1"/>
          </p:cNvSpPr>
          <p:nvPr>
            <p:ph type="sldNum" sz="quarter" idx="18"/>
          </p:nvPr>
        </p:nvSpPr>
        <p:spPr>
          <a:xfrm>
            <a:off x="7086600" y="6477000"/>
            <a:ext cx="1527048" cy="152400"/>
          </a:xfrm>
          <a:prstGeom prst="rect">
            <a:avLst/>
          </a:prstGeom>
        </p:spPr>
        <p:txBody>
          <a:bodyPr/>
          <a:lstStyle/>
          <a:p>
            <a:r>
              <a:rPr lang="en-US" dirty="0">
                <a:solidFill>
                  <a:srgbClr val="000000"/>
                </a:solidFill>
              </a:rPr>
              <a:t>Slide </a:t>
            </a:r>
            <a:fld id="{7C737F6A-2CBA-4066-B39E-B88799BECD29}" type="slidenum">
              <a:rPr lang="en-US" smtClean="0">
                <a:solidFill>
                  <a:srgbClr val="000000"/>
                </a:solidFill>
              </a:rPr>
              <a:pPr/>
              <a:t>‹#›</a:t>
            </a:fld>
            <a:endParaRPr lang="en-US" dirty="0">
              <a:solidFill>
                <a:srgbClr val="000000"/>
              </a:solidFill>
            </a:endParaRPr>
          </a:p>
        </p:txBody>
      </p:sp>
      <p:sp>
        <p:nvSpPr>
          <p:cNvPr id="10" name="PwCFirm"/>
          <p:cNvSpPr txBox="1"/>
          <p:nvPr userDrawn="1"/>
        </p:nvSpPr>
        <p:spPr>
          <a:xfrm>
            <a:off x="533400" y="6477002"/>
            <a:ext cx="2590800" cy="152401"/>
          </a:xfrm>
          <a:prstGeom prst="rect">
            <a:avLst/>
          </a:prstGeom>
          <a:noFill/>
        </p:spPr>
        <p:txBody>
          <a:bodyPr vert="horz" wrap="square" lIns="0" tIns="0" rIns="0" bIns="0" rtlCol="0">
            <a:noAutofit/>
          </a:bodyPr>
          <a:lstStyle/>
          <a:p>
            <a:pPr indent="-205740">
              <a:spcBef>
                <a:spcPct val="0"/>
              </a:spcBef>
              <a:spcAft>
                <a:spcPct val="0"/>
              </a:spcAft>
            </a:pPr>
            <a:r>
              <a:rPr lang="en-US" sz="750" dirty="0">
                <a:solidFill>
                  <a:srgbClr val="000000"/>
                </a:solidFill>
              </a:rPr>
              <a:t>M/s. Jignesh Kansara &amp; Associates</a:t>
            </a:r>
          </a:p>
        </p:txBody>
      </p:sp>
      <p:cxnSp>
        <p:nvCxnSpPr>
          <p:cNvPr id="11" name="Straight Connector 10"/>
          <p:cNvCxnSpPr/>
          <p:nvPr userDrawn="1"/>
        </p:nvCxnSpPr>
        <p:spPr>
          <a:xfrm>
            <a:off x="530352" y="1124744"/>
            <a:ext cx="8080248" cy="0"/>
          </a:xfrm>
          <a:prstGeom prst="line">
            <a:avLst/>
          </a:prstGeom>
          <a:ln>
            <a:solidFill>
              <a:srgbClr val="FFE600"/>
            </a:solidFill>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175176872"/>
      </p:ext>
    </p:extLst>
  </p:cSld>
  <p:clrMapOvr>
    <a:masterClrMapping/>
  </p:clrMapOvr>
  <p:hf hdr="0"/>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9_Content: Three">
    <p:spTree>
      <p:nvGrpSpPr>
        <p:cNvPr id="1" name=""/>
        <p:cNvGrpSpPr/>
        <p:nvPr/>
      </p:nvGrpSpPr>
      <p:grpSpPr>
        <a:xfrm>
          <a:off x="0" y="0"/>
          <a:ext cx="0" cy="0"/>
          <a:chOff x="0" y="0"/>
          <a:chExt cx="0" cy="0"/>
        </a:xfrm>
      </p:grpSpPr>
      <p:sp>
        <p:nvSpPr>
          <p:cNvPr id="2" name="Title 1"/>
          <p:cNvSpPr>
            <a:spLocks noGrp="1"/>
          </p:cNvSpPr>
          <p:nvPr>
            <p:ph type="title"/>
          </p:nvPr>
        </p:nvSpPr>
        <p:spPr>
          <a:xfrm>
            <a:off x="575482" y="291978"/>
            <a:ext cx="8077200" cy="685799"/>
          </a:xfrm>
        </p:spPr>
        <p:txBody>
          <a:bodyPr/>
          <a:lstStyle/>
          <a:p>
            <a:r>
              <a:rPr lang="en-US" noProof="0" dirty="0"/>
              <a:t>Click to edit Master title style</a:t>
            </a:r>
          </a:p>
        </p:txBody>
      </p:sp>
      <p:sp>
        <p:nvSpPr>
          <p:cNvPr id="27" name="Content Placeholder 26"/>
          <p:cNvSpPr>
            <a:spLocks noGrp="1"/>
          </p:cNvSpPr>
          <p:nvPr>
            <p:ph sz="quarter" idx="13"/>
          </p:nvPr>
        </p:nvSpPr>
        <p:spPr>
          <a:xfrm>
            <a:off x="533400" y="1752603"/>
            <a:ext cx="2590800" cy="4419599"/>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8" name="Content Placeholder 26"/>
          <p:cNvSpPr>
            <a:spLocks noGrp="1"/>
          </p:cNvSpPr>
          <p:nvPr>
            <p:ph sz="quarter" idx="14"/>
          </p:nvPr>
        </p:nvSpPr>
        <p:spPr>
          <a:xfrm>
            <a:off x="3276602" y="1752603"/>
            <a:ext cx="2590799" cy="4419599"/>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1" name="Content Placeholder 26"/>
          <p:cNvSpPr>
            <a:spLocks noGrp="1"/>
          </p:cNvSpPr>
          <p:nvPr>
            <p:ph sz="quarter" idx="15"/>
          </p:nvPr>
        </p:nvSpPr>
        <p:spPr>
          <a:xfrm>
            <a:off x="6019800" y="1752603"/>
            <a:ext cx="2590800" cy="4419599"/>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8" name="Footer Placeholder 7"/>
          <p:cNvSpPr>
            <a:spLocks noGrp="1"/>
          </p:cNvSpPr>
          <p:nvPr>
            <p:ph type="ftr" sz="quarter" idx="17"/>
          </p:nvPr>
        </p:nvSpPr>
        <p:spPr/>
        <p:txBody>
          <a:bodyPr/>
          <a:lstStyle/>
          <a:p>
            <a:endParaRPr lang="en-US" dirty="0">
              <a:solidFill>
                <a:srgbClr val="000000"/>
              </a:solidFill>
            </a:endParaRPr>
          </a:p>
        </p:txBody>
      </p:sp>
      <p:sp>
        <p:nvSpPr>
          <p:cNvPr id="9" name="Slide Number Placeholder 8"/>
          <p:cNvSpPr>
            <a:spLocks noGrp="1"/>
          </p:cNvSpPr>
          <p:nvPr>
            <p:ph type="sldNum" sz="quarter" idx="18"/>
          </p:nvPr>
        </p:nvSpPr>
        <p:spPr>
          <a:xfrm>
            <a:off x="7086600" y="6477000"/>
            <a:ext cx="1527048" cy="152400"/>
          </a:xfrm>
          <a:prstGeom prst="rect">
            <a:avLst/>
          </a:prstGeom>
        </p:spPr>
        <p:txBody>
          <a:bodyPr/>
          <a:lstStyle/>
          <a:p>
            <a:r>
              <a:rPr lang="en-US" dirty="0">
                <a:solidFill>
                  <a:srgbClr val="000000"/>
                </a:solidFill>
              </a:rPr>
              <a:t>Slide </a:t>
            </a:r>
            <a:fld id="{7C737F6A-2CBA-4066-B39E-B88799BECD29}" type="slidenum">
              <a:rPr lang="en-US" smtClean="0">
                <a:solidFill>
                  <a:srgbClr val="000000"/>
                </a:solidFill>
              </a:rPr>
              <a:pPr/>
              <a:t>‹#›</a:t>
            </a:fld>
            <a:endParaRPr lang="en-US" dirty="0">
              <a:solidFill>
                <a:srgbClr val="000000"/>
              </a:solidFill>
            </a:endParaRPr>
          </a:p>
        </p:txBody>
      </p:sp>
      <p:sp>
        <p:nvSpPr>
          <p:cNvPr id="10" name="PwCFirm"/>
          <p:cNvSpPr txBox="1"/>
          <p:nvPr userDrawn="1"/>
        </p:nvSpPr>
        <p:spPr>
          <a:xfrm>
            <a:off x="533400" y="6477002"/>
            <a:ext cx="2590800" cy="152401"/>
          </a:xfrm>
          <a:prstGeom prst="rect">
            <a:avLst/>
          </a:prstGeom>
          <a:noFill/>
        </p:spPr>
        <p:txBody>
          <a:bodyPr vert="horz" wrap="square" lIns="0" tIns="0" rIns="0" bIns="0" rtlCol="0">
            <a:noAutofit/>
          </a:bodyPr>
          <a:lstStyle/>
          <a:p>
            <a:pPr indent="-205740">
              <a:spcBef>
                <a:spcPct val="0"/>
              </a:spcBef>
              <a:spcAft>
                <a:spcPct val="0"/>
              </a:spcAft>
            </a:pPr>
            <a:r>
              <a:rPr lang="en-US" sz="750" dirty="0">
                <a:solidFill>
                  <a:srgbClr val="000000"/>
                </a:solidFill>
              </a:rPr>
              <a:t>M/s. Jignesh Kansara &amp; Associates</a:t>
            </a:r>
          </a:p>
        </p:txBody>
      </p:sp>
      <p:cxnSp>
        <p:nvCxnSpPr>
          <p:cNvPr id="11" name="Straight Connector 10"/>
          <p:cNvCxnSpPr/>
          <p:nvPr userDrawn="1"/>
        </p:nvCxnSpPr>
        <p:spPr>
          <a:xfrm>
            <a:off x="530352" y="1124744"/>
            <a:ext cx="8080248" cy="0"/>
          </a:xfrm>
          <a:prstGeom prst="line">
            <a:avLst/>
          </a:prstGeom>
          <a:ln>
            <a:solidFill>
              <a:srgbClr val="FFE600"/>
            </a:solidFill>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101139080"/>
      </p:ext>
    </p:extLst>
  </p:cSld>
  <p:clrMapOvr>
    <a:masterClrMapping/>
  </p:clrMapOvr>
  <p:hf hdr="0"/>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10_Content: Three">
    <p:spTree>
      <p:nvGrpSpPr>
        <p:cNvPr id="1" name=""/>
        <p:cNvGrpSpPr/>
        <p:nvPr/>
      </p:nvGrpSpPr>
      <p:grpSpPr>
        <a:xfrm>
          <a:off x="0" y="0"/>
          <a:ext cx="0" cy="0"/>
          <a:chOff x="0" y="0"/>
          <a:chExt cx="0" cy="0"/>
        </a:xfrm>
      </p:grpSpPr>
      <p:sp>
        <p:nvSpPr>
          <p:cNvPr id="2" name="Title 1"/>
          <p:cNvSpPr>
            <a:spLocks noGrp="1"/>
          </p:cNvSpPr>
          <p:nvPr>
            <p:ph type="title"/>
          </p:nvPr>
        </p:nvSpPr>
        <p:spPr>
          <a:xfrm>
            <a:off x="575482" y="291978"/>
            <a:ext cx="8077200" cy="685799"/>
          </a:xfrm>
        </p:spPr>
        <p:txBody>
          <a:bodyPr/>
          <a:lstStyle/>
          <a:p>
            <a:r>
              <a:rPr lang="en-US" noProof="0" dirty="0"/>
              <a:t>Click to edit Master title style</a:t>
            </a:r>
          </a:p>
        </p:txBody>
      </p:sp>
      <p:sp>
        <p:nvSpPr>
          <p:cNvPr id="27" name="Content Placeholder 26"/>
          <p:cNvSpPr>
            <a:spLocks noGrp="1"/>
          </p:cNvSpPr>
          <p:nvPr>
            <p:ph sz="quarter" idx="13"/>
          </p:nvPr>
        </p:nvSpPr>
        <p:spPr>
          <a:xfrm>
            <a:off x="533400" y="1752603"/>
            <a:ext cx="2590800" cy="4419599"/>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8" name="Content Placeholder 26"/>
          <p:cNvSpPr>
            <a:spLocks noGrp="1"/>
          </p:cNvSpPr>
          <p:nvPr>
            <p:ph sz="quarter" idx="14"/>
          </p:nvPr>
        </p:nvSpPr>
        <p:spPr>
          <a:xfrm>
            <a:off x="3276602" y="1752603"/>
            <a:ext cx="2590799" cy="4419599"/>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1" name="Content Placeholder 26"/>
          <p:cNvSpPr>
            <a:spLocks noGrp="1"/>
          </p:cNvSpPr>
          <p:nvPr>
            <p:ph sz="quarter" idx="15"/>
          </p:nvPr>
        </p:nvSpPr>
        <p:spPr>
          <a:xfrm>
            <a:off x="6019800" y="1752603"/>
            <a:ext cx="2590800" cy="4419599"/>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8" name="Footer Placeholder 7"/>
          <p:cNvSpPr>
            <a:spLocks noGrp="1"/>
          </p:cNvSpPr>
          <p:nvPr>
            <p:ph type="ftr" sz="quarter" idx="17"/>
          </p:nvPr>
        </p:nvSpPr>
        <p:spPr/>
        <p:txBody>
          <a:bodyPr/>
          <a:lstStyle/>
          <a:p>
            <a:endParaRPr lang="en-US" dirty="0">
              <a:solidFill>
                <a:srgbClr val="000000"/>
              </a:solidFill>
            </a:endParaRPr>
          </a:p>
        </p:txBody>
      </p:sp>
      <p:sp>
        <p:nvSpPr>
          <p:cNvPr id="9" name="Slide Number Placeholder 8"/>
          <p:cNvSpPr>
            <a:spLocks noGrp="1"/>
          </p:cNvSpPr>
          <p:nvPr>
            <p:ph type="sldNum" sz="quarter" idx="18"/>
          </p:nvPr>
        </p:nvSpPr>
        <p:spPr>
          <a:xfrm>
            <a:off x="7086600" y="6477000"/>
            <a:ext cx="1527048" cy="152400"/>
          </a:xfrm>
          <a:prstGeom prst="rect">
            <a:avLst/>
          </a:prstGeom>
        </p:spPr>
        <p:txBody>
          <a:bodyPr/>
          <a:lstStyle/>
          <a:p>
            <a:r>
              <a:rPr lang="en-US" dirty="0">
                <a:solidFill>
                  <a:srgbClr val="000000"/>
                </a:solidFill>
              </a:rPr>
              <a:t>Slide </a:t>
            </a:r>
            <a:fld id="{7C737F6A-2CBA-4066-B39E-B88799BECD29}" type="slidenum">
              <a:rPr lang="en-US" smtClean="0">
                <a:solidFill>
                  <a:srgbClr val="000000"/>
                </a:solidFill>
              </a:rPr>
              <a:pPr/>
              <a:t>‹#›</a:t>
            </a:fld>
            <a:endParaRPr lang="en-US" dirty="0">
              <a:solidFill>
                <a:srgbClr val="000000"/>
              </a:solidFill>
            </a:endParaRPr>
          </a:p>
        </p:txBody>
      </p:sp>
      <p:sp>
        <p:nvSpPr>
          <p:cNvPr id="10" name="PwCFirm"/>
          <p:cNvSpPr txBox="1"/>
          <p:nvPr userDrawn="1"/>
        </p:nvSpPr>
        <p:spPr>
          <a:xfrm>
            <a:off x="533400" y="6477002"/>
            <a:ext cx="2590800" cy="152401"/>
          </a:xfrm>
          <a:prstGeom prst="rect">
            <a:avLst/>
          </a:prstGeom>
          <a:noFill/>
        </p:spPr>
        <p:txBody>
          <a:bodyPr vert="horz" wrap="square" lIns="0" tIns="0" rIns="0" bIns="0" rtlCol="0">
            <a:noAutofit/>
          </a:bodyPr>
          <a:lstStyle/>
          <a:p>
            <a:pPr indent="-205740">
              <a:spcBef>
                <a:spcPct val="0"/>
              </a:spcBef>
              <a:spcAft>
                <a:spcPct val="0"/>
              </a:spcAft>
            </a:pPr>
            <a:r>
              <a:rPr lang="en-US" sz="750" dirty="0">
                <a:solidFill>
                  <a:srgbClr val="000000"/>
                </a:solidFill>
              </a:rPr>
              <a:t>M/s. Jignesh Kansara &amp; Associates</a:t>
            </a:r>
          </a:p>
        </p:txBody>
      </p:sp>
      <p:cxnSp>
        <p:nvCxnSpPr>
          <p:cNvPr id="11" name="Straight Connector 10"/>
          <p:cNvCxnSpPr/>
          <p:nvPr userDrawn="1"/>
        </p:nvCxnSpPr>
        <p:spPr>
          <a:xfrm>
            <a:off x="530352" y="1124744"/>
            <a:ext cx="8080248" cy="0"/>
          </a:xfrm>
          <a:prstGeom prst="line">
            <a:avLst/>
          </a:prstGeom>
          <a:ln>
            <a:solidFill>
              <a:srgbClr val="FFE600"/>
            </a:solidFill>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305291723"/>
      </p:ext>
    </p:extLst>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E90EB10D-B49F-42B1-955A-1DB268FD7307}" type="slidenum">
              <a:rPr lang="en-IN" smtClean="0"/>
              <a:pPr/>
              <a:t>‹#›</a:t>
            </a:fld>
            <a:endParaRPr lang="en-IN"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E90EB10D-B49F-42B1-955A-1DB268FD7307}" type="slidenum">
              <a:rPr lang="en-IN" smtClean="0"/>
              <a:pPr/>
              <a:t>‹#›</a:t>
            </a:fld>
            <a:endParaRPr lang="en-IN"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endParaRPr lang="en-IN" dirty="0"/>
          </a:p>
        </p:txBody>
      </p:sp>
      <p:sp>
        <p:nvSpPr>
          <p:cNvPr id="8" name="Footer Placeholder 7"/>
          <p:cNvSpPr>
            <a:spLocks noGrp="1"/>
          </p:cNvSpPr>
          <p:nvPr>
            <p:ph type="ftr" sz="quarter" idx="11"/>
          </p:nvPr>
        </p:nvSpPr>
        <p:spPr/>
        <p:txBody>
          <a:bodyPr/>
          <a:lstStyle/>
          <a:p>
            <a:endParaRPr lang="en-IN" dirty="0"/>
          </a:p>
        </p:txBody>
      </p:sp>
      <p:sp>
        <p:nvSpPr>
          <p:cNvPr id="9" name="Slide Number Placeholder 8"/>
          <p:cNvSpPr>
            <a:spLocks noGrp="1"/>
          </p:cNvSpPr>
          <p:nvPr>
            <p:ph type="sldNum" sz="quarter" idx="12"/>
          </p:nvPr>
        </p:nvSpPr>
        <p:spPr/>
        <p:txBody>
          <a:bodyPr/>
          <a:lstStyle/>
          <a:p>
            <a:fld id="{E90EB10D-B49F-42B1-955A-1DB268FD7307}" type="slidenum">
              <a:rPr lang="en-IN" smtClean="0"/>
              <a:pPr/>
              <a:t>‹#›</a:t>
            </a:fld>
            <a:endParaRPr lang="en-IN"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endParaRPr lang="en-IN" dirty="0"/>
          </a:p>
        </p:txBody>
      </p:sp>
      <p:sp>
        <p:nvSpPr>
          <p:cNvPr id="4" name="Footer Placeholder 3"/>
          <p:cNvSpPr>
            <a:spLocks noGrp="1"/>
          </p:cNvSpPr>
          <p:nvPr>
            <p:ph type="ftr" sz="quarter" idx="11"/>
          </p:nvPr>
        </p:nvSpPr>
        <p:spPr/>
        <p:txBody>
          <a:bodyPr/>
          <a:lstStyle/>
          <a:p>
            <a:endParaRPr lang="en-IN" dirty="0"/>
          </a:p>
        </p:txBody>
      </p:sp>
      <p:sp>
        <p:nvSpPr>
          <p:cNvPr id="5" name="Slide Number Placeholder 4"/>
          <p:cNvSpPr>
            <a:spLocks noGrp="1"/>
          </p:cNvSpPr>
          <p:nvPr>
            <p:ph type="sldNum" sz="quarter" idx="12"/>
          </p:nvPr>
        </p:nvSpPr>
        <p:spPr/>
        <p:txBody>
          <a:bodyPr/>
          <a:lstStyle/>
          <a:p>
            <a:fld id="{E90EB10D-B49F-42B1-955A-1DB268FD7307}" type="slidenum">
              <a:rPr lang="en-IN" smtClean="0"/>
              <a:pPr/>
              <a:t>‹#›</a:t>
            </a:fld>
            <a:endParaRPr lang="en-IN"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IN" dirty="0"/>
          </a:p>
        </p:txBody>
      </p:sp>
      <p:sp>
        <p:nvSpPr>
          <p:cNvPr id="3" name="Footer Placeholder 2"/>
          <p:cNvSpPr>
            <a:spLocks noGrp="1"/>
          </p:cNvSpPr>
          <p:nvPr>
            <p:ph type="ftr" sz="quarter" idx="11"/>
          </p:nvPr>
        </p:nvSpPr>
        <p:spPr/>
        <p:txBody>
          <a:bodyPr/>
          <a:lstStyle/>
          <a:p>
            <a:endParaRPr lang="en-IN" dirty="0"/>
          </a:p>
        </p:txBody>
      </p:sp>
      <p:sp>
        <p:nvSpPr>
          <p:cNvPr id="4" name="Slide Number Placeholder 3"/>
          <p:cNvSpPr>
            <a:spLocks noGrp="1"/>
          </p:cNvSpPr>
          <p:nvPr>
            <p:ph type="sldNum" sz="quarter" idx="12"/>
          </p:nvPr>
        </p:nvSpPr>
        <p:spPr/>
        <p:txBody>
          <a:bodyPr/>
          <a:lstStyle/>
          <a:p>
            <a:fld id="{E90EB10D-B49F-42B1-955A-1DB268FD7307}" type="slidenum">
              <a:rPr lang="en-IN" smtClean="0"/>
              <a:pPr/>
              <a:t>‹#›</a:t>
            </a:fld>
            <a:endParaRPr lang="en-IN"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E90EB10D-B49F-42B1-955A-1DB268FD7307}" type="slidenum">
              <a:rPr lang="en-IN" smtClean="0"/>
              <a:pPr/>
              <a:t>‹#›</a:t>
            </a:fld>
            <a:endParaRPr lang="en-IN"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E90EB10D-B49F-42B1-955A-1DB268FD7307}" type="slidenum">
              <a:rPr lang="en-IN" smtClean="0"/>
              <a:pPr/>
              <a:t>‹#›</a:t>
            </a:fld>
            <a:endParaRPr lang="en-IN"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IN" dirty="0"/>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dirty="0"/>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0EB10D-B49F-42B1-955A-1DB268FD7307}" type="slidenum">
              <a:rPr lang="en-IN" smtClean="0"/>
              <a:pPr/>
              <a:t>‹#›</a:t>
            </a:fld>
            <a:endParaRPr lang="en-I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4" r:id="rId13"/>
    <p:sldLayoutId id="2147483665" r:id="rId14"/>
    <p:sldLayoutId id="2147483666" r:id="rId15"/>
    <p:sldLayoutId id="2147483667" r:id="rId16"/>
    <p:sldLayoutId id="2147483669" r:id="rId17"/>
    <p:sldLayoutId id="2147483670" r:id="rId18"/>
    <p:sldLayoutId id="2147483671" r:id="rId19"/>
    <p:sldLayoutId id="2147483672" r:id="rId20"/>
    <p:sldLayoutId id="2147483673" r:id="rId21"/>
    <p:sldLayoutId id="2147483674" r:id="rId22"/>
    <p:sldLayoutId id="2147483675" r:id="rId23"/>
    <p:sldLayoutId id="2147483676" r:id="rId24"/>
    <p:sldLayoutId id="2147483677" r:id="rId25"/>
    <p:sldLayoutId id="2147483678" r:id="rId26"/>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vmlDrawing" Target="../drawings/vmlDrawing3.vml"/><Relationship Id="rId5" Type="http://schemas.openxmlformats.org/officeDocument/2006/relationships/image" Target="../media/image2.emf"/><Relationship Id="rId4" Type="http://schemas.openxmlformats.org/officeDocument/2006/relationships/oleObject" Target="../embeddings/oleObject1.bin"/></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3" Type="http://schemas.openxmlformats.org/officeDocument/2006/relationships/hyperlink" Target="mailto:jignesh@jkaca.in" TargetMode="External"/><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vmlDrawing" Target="../drawings/vmlDrawing2.vml"/><Relationship Id="rId5" Type="http://schemas.openxmlformats.org/officeDocument/2006/relationships/image" Target="../media/image2.e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11"/>
          <p:cNvSpPr>
            <a:spLocks noGrp="1"/>
          </p:cNvSpPr>
          <p:nvPr>
            <p:ph type="subTitle" idx="4294967295"/>
          </p:nvPr>
        </p:nvSpPr>
        <p:spPr>
          <a:xfrm>
            <a:off x="0" y="99392"/>
            <a:ext cx="9144000" cy="6858000"/>
          </a:xfrm>
        </p:spPr>
        <p:txBody>
          <a:bodyPr>
            <a:normAutofit/>
          </a:bodyPr>
          <a:lstStyle/>
          <a:p>
            <a:endParaRPr lang="en-IN" sz="5333" dirty="0"/>
          </a:p>
          <a:p>
            <a:pPr marL="0" indent="0" algn="ctr">
              <a:buNone/>
            </a:pPr>
            <a:r>
              <a:rPr lang="en-US" sz="5400" dirty="0" smtClean="0">
                <a:solidFill>
                  <a:srgbClr val="002060"/>
                </a:solidFill>
              </a:rPr>
              <a:t>Mapping of ITC </a:t>
            </a:r>
          </a:p>
          <a:p>
            <a:pPr marL="0" indent="0" algn="ctr">
              <a:buNone/>
            </a:pPr>
            <a:r>
              <a:rPr lang="en-US" sz="5400" dirty="0" smtClean="0">
                <a:solidFill>
                  <a:srgbClr val="002060"/>
                </a:solidFill>
              </a:rPr>
              <a:t>Between </a:t>
            </a:r>
          </a:p>
          <a:p>
            <a:pPr marL="0" indent="0" algn="ctr">
              <a:buNone/>
            </a:pPr>
            <a:r>
              <a:rPr lang="en-US" sz="5400" dirty="0" smtClean="0">
                <a:solidFill>
                  <a:srgbClr val="002060"/>
                </a:solidFill>
              </a:rPr>
              <a:t>3B, 9 and 9C </a:t>
            </a:r>
            <a:endParaRPr lang="en-US" sz="3600" dirty="0"/>
          </a:p>
          <a:p>
            <a:pPr marL="0" indent="0" algn="ctr">
              <a:buNone/>
            </a:pPr>
            <a:endParaRPr lang="en-IN" sz="3600" dirty="0" smtClean="0"/>
          </a:p>
          <a:p>
            <a:pPr marL="0" indent="0" algn="ctr">
              <a:buNone/>
            </a:pPr>
            <a:r>
              <a:rPr lang="en-IN" sz="3600" dirty="0" smtClean="0"/>
              <a:t>Presenter</a:t>
            </a:r>
            <a:r>
              <a:rPr lang="en-IN" sz="3600" dirty="0"/>
              <a:t>: </a:t>
            </a:r>
            <a:r>
              <a:rPr lang="en-IN" sz="3600" dirty="0" smtClean="0"/>
              <a:t>CA </a:t>
            </a:r>
            <a:r>
              <a:rPr lang="en-IN" sz="3600" dirty="0" err="1" smtClean="0"/>
              <a:t>Jignesh</a:t>
            </a:r>
            <a:r>
              <a:rPr lang="en-IN" sz="3600" dirty="0" smtClean="0"/>
              <a:t> </a:t>
            </a:r>
            <a:r>
              <a:rPr lang="en-IN" sz="3600" dirty="0" err="1" smtClean="0"/>
              <a:t>Kansara</a:t>
            </a:r>
            <a:endParaRPr lang="en-IN" sz="3600" dirty="0" smtClean="0"/>
          </a:p>
          <a:p>
            <a:pPr marL="0" indent="0" algn="ctr">
              <a:buNone/>
            </a:pPr>
            <a:endParaRPr lang="en-IN" sz="3600" dirty="0"/>
          </a:p>
          <a:p>
            <a:pPr marL="0" indent="0" algn="ctr">
              <a:buNone/>
            </a:pPr>
            <a:r>
              <a:rPr lang="en-IN" sz="2000" dirty="0" smtClean="0">
                <a:solidFill>
                  <a:srgbClr val="FF0000"/>
                </a:solidFill>
              </a:rPr>
              <a:t>This presentation does not cover detailed info about all GSTR-9 &amp; 9C Tables. </a:t>
            </a:r>
            <a:r>
              <a:rPr lang="en-IN" sz="2000" dirty="0">
                <a:solidFill>
                  <a:srgbClr val="FF0000"/>
                </a:solidFill>
              </a:rPr>
              <a:t/>
            </a:r>
            <a:br>
              <a:rPr lang="en-IN" sz="2000" dirty="0">
                <a:solidFill>
                  <a:srgbClr val="FF0000"/>
                </a:solidFill>
              </a:rPr>
            </a:br>
            <a:endParaRPr lang="en-IN" sz="2000" dirty="0">
              <a:solidFill>
                <a:srgbClr val="FF0000"/>
              </a:solidFill>
            </a:endParaRPr>
          </a:p>
        </p:txBody>
      </p:sp>
      <p:sp>
        <p:nvSpPr>
          <p:cNvPr id="2" name="Slide Number Placeholder 1"/>
          <p:cNvSpPr>
            <a:spLocks noGrp="1"/>
          </p:cNvSpPr>
          <p:nvPr>
            <p:ph type="sldNum" sz="quarter" idx="12"/>
          </p:nvPr>
        </p:nvSpPr>
        <p:spPr/>
        <p:txBody>
          <a:bodyPr/>
          <a:lstStyle/>
          <a:p>
            <a:fld id="{E90EB10D-B49F-42B1-955A-1DB268FD7307}" type="slidenum">
              <a:rPr lang="en-IN" smtClean="0"/>
              <a:pPr/>
              <a:t>1</a:t>
            </a:fld>
            <a:endParaRPr lang="en-IN" dirty="0"/>
          </a:p>
        </p:txBody>
      </p:sp>
      <p:pic>
        <p:nvPicPr>
          <p:cNvPr id="4" name="Picture 3" descr="images"/>
          <p:cNvPicPr/>
          <p:nvPr/>
        </p:nvPicPr>
        <p:blipFill>
          <a:blip r:embed="rId3" cstate="print"/>
          <a:srcRect/>
          <a:stretch>
            <a:fillRect/>
          </a:stretch>
        </p:blipFill>
        <p:spPr bwMode="auto">
          <a:xfrm>
            <a:off x="7786687" y="196256"/>
            <a:ext cx="900113" cy="771525"/>
          </a:xfrm>
          <a:prstGeom prst="rect">
            <a:avLst/>
          </a:prstGeom>
          <a:noFill/>
          <a:ln w="9525">
            <a:noFill/>
            <a:miter lim="800000"/>
            <a:headEnd/>
            <a:tailEnd/>
          </a:ln>
        </p:spPr>
      </p:pic>
      <p:sp>
        <p:nvSpPr>
          <p:cNvPr id="5" name="Rectangle 4"/>
          <p:cNvSpPr/>
          <p:nvPr/>
        </p:nvSpPr>
        <p:spPr bwMode="ltGray">
          <a:xfrm>
            <a:off x="323528" y="99392"/>
            <a:ext cx="3021824" cy="74796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just"/>
            <a:r>
              <a:rPr lang="en-US" sz="2000" b="1" i="1" dirty="0">
                <a:solidFill>
                  <a:schemeClr val="tx1"/>
                </a:solidFill>
                <a:latin typeface="Cambria" panose="02040503050406030204" pitchFamily="18" charset="0"/>
                <a:ea typeface="+mj-ea"/>
                <a:cs typeface="Segoe UI" panose="020B0502040204020203" pitchFamily="34" charset="0"/>
              </a:rPr>
              <a:t>Private and Confidential. Not for Circulation. </a:t>
            </a:r>
            <a:endParaRPr lang="en-IN" sz="2000" b="1" i="1" dirty="0">
              <a:solidFill>
                <a:schemeClr val="tx1"/>
              </a:solidFill>
              <a:latin typeface="Cambria" panose="02040503050406030204" pitchFamily="18" charset="0"/>
              <a:ea typeface="+mj-ea"/>
              <a:cs typeface="Segoe UI" panose="020B0502040204020203" pitchFamily="34" charset="0"/>
            </a:endParaRPr>
          </a:p>
        </p:txBody>
      </p:sp>
    </p:spTree>
    <p:extLst>
      <p:ext uri="{BB962C8B-B14F-4D97-AF65-F5344CB8AC3E}">
        <p14:creationId xmlns:p14="http://schemas.microsoft.com/office/powerpoint/2010/main" val="32202990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Table 6A - 6B of GSTR-9</a:t>
            </a:r>
            <a:endParaRPr lang="en-US" sz="2800" dirty="0"/>
          </a:p>
        </p:txBody>
      </p:sp>
      <p:sp>
        <p:nvSpPr>
          <p:cNvPr id="3" name="Content Placeholder 2"/>
          <p:cNvSpPr>
            <a:spLocks noGrp="1"/>
          </p:cNvSpPr>
          <p:nvPr>
            <p:ph sz="quarter" idx="13"/>
          </p:nvPr>
        </p:nvSpPr>
        <p:spPr/>
        <p:txBody>
          <a:bodyPr>
            <a:normAutofit/>
          </a:bodyPr>
          <a:lstStyle/>
          <a:p>
            <a:pPr marL="0" indent="0">
              <a:buNone/>
            </a:pPr>
            <a:endParaRPr lang="en-US" sz="2000" dirty="0" smtClean="0"/>
          </a:p>
          <a:p>
            <a:pPr marL="0" indent="0">
              <a:buNone/>
            </a:pPr>
            <a:endParaRPr lang="en-US" sz="2000" dirty="0"/>
          </a:p>
        </p:txBody>
      </p:sp>
      <p:sp>
        <p:nvSpPr>
          <p:cNvPr id="4" name="Slide Number Placeholder 3"/>
          <p:cNvSpPr>
            <a:spLocks noGrp="1"/>
          </p:cNvSpPr>
          <p:nvPr>
            <p:ph type="sldNum" sz="quarter" idx="18"/>
          </p:nvPr>
        </p:nvSpPr>
        <p:spPr/>
        <p:txBody>
          <a:bodyPr/>
          <a:lstStyle/>
          <a:p>
            <a:fld id="{E90EB10D-B49F-42B1-955A-1DB268FD7307}" type="slidenum">
              <a:rPr lang="en-IN" smtClean="0"/>
              <a:pPr/>
              <a:t>10</a:t>
            </a:fld>
            <a:endParaRPr lang="en-IN" dirty="0"/>
          </a:p>
        </p:txBody>
      </p:sp>
      <p:graphicFrame>
        <p:nvGraphicFramePr>
          <p:cNvPr id="5" name="Table 4"/>
          <p:cNvGraphicFramePr>
            <a:graphicFrameLocks noGrp="1"/>
          </p:cNvGraphicFramePr>
          <p:nvPr>
            <p:extLst>
              <p:ext uri="{D42A27DB-BD31-4B8C-83A1-F6EECF244321}">
                <p14:modId xmlns:p14="http://schemas.microsoft.com/office/powerpoint/2010/main" val="3076390980"/>
              </p:ext>
            </p:extLst>
          </p:nvPr>
        </p:nvGraphicFramePr>
        <p:xfrm>
          <a:off x="144942" y="685800"/>
          <a:ext cx="8801544" cy="5979323"/>
        </p:xfrm>
        <a:graphic>
          <a:graphicData uri="http://schemas.openxmlformats.org/drawingml/2006/table">
            <a:tbl>
              <a:tblPr firstRow="1" bandRow="1">
                <a:tableStyleId>{616DA210-FB5B-4158-B5E0-FEB733F419BA}</a:tableStyleId>
              </a:tblPr>
              <a:tblGrid>
                <a:gridCol w="754650">
                  <a:extLst>
                    <a:ext uri="{9D8B030D-6E8A-4147-A177-3AD203B41FA5}">
                      <a16:colId xmlns:a16="http://schemas.microsoft.com/office/drawing/2014/main" val="2505045217"/>
                    </a:ext>
                  </a:extLst>
                </a:gridCol>
                <a:gridCol w="3816424">
                  <a:extLst>
                    <a:ext uri="{9D8B030D-6E8A-4147-A177-3AD203B41FA5}">
                      <a16:colId xmlns:a16="http://schemas.microsoft.com/office/drawing/2014/main" val="3308876891"/>
                    </a:ext>
                  </a:extLst>
                </a:gridCol>
                <a:gridCol w="4230470">
                  <a:extLst>
                    <a:ext uri="{9D8B030D-6E8A-4147-A177-3AD203B41FA5}">
                      <a16:colId xmlns:a16="http://schemas.microsoft.com/office/drawing/2014/main" val="111876817"/>
                    </a:ext>
                  </a:extLst>
                </a:gridCol>
              </a:tblGrid>
              <a:tr h="627577">
                <a:tc>
                  <a:txBody>
                    <a:bodyPr/>
                    <a:lstStyle/>
                    <a:p>
                      <a:r>
                        <a:rPr lang="en-IN" sz="1800" kern="1200" dirty="0" smtClean="0">
                          <a:effectLst/>
                        </a:rPr>
                        <a:t>Table Ref</a:t>
                      </a:r>
                      <a:endParaRPr lang="en-US" dirty="0"/>
                    </a:p>
                  </a:txBody>
                  <a:tcPr/>
                </a:tc>
                <a:tc>
                  <a:txBody>
                    <a:bodyPr/>
                    <a:lstStyle/>
                    <a:p>
                      <a:pPr marL="0" marR="0">
                        <a:spcBef>
                          <a:spcPts val="0"/>
                        </a:spcBef>
                        <a:spcAft>
                          <a:spcPts val="0"/>
                        </a:spcAft>
                      </a:pPr>
                      <a:r>
                        <a:rPr lang="en-IN" sz="1800">
                          <a:effectLst/>
                        </a:rPr>
                        <a:t>Head notes in Annual Return (GSTR-9)</a:t>
                      </a:r>
                      <a:endParaRPr lang="en-US" sz="20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nSpc>
                          <a:spcPct val="115000"/>
                        </a:lnSpc>
                        <a:spcBef>
                          <a:spcPts val="0"/>
                        </a:spcBef>
                        <a:spcAft>
                          <a:spcPts val="0"/>
                        </a:spcAft>
                      </a:pPr>
                      <a:r>
                        <a:rPr lang="en-IN" sz="1800" dirty="0">
                          <a:effectLst/>
                        </a:rPr>
                        <a:t>Presenter Remark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99045560"/>
                  </a:ext>
                </a:extLst>
              </a:tr>
              <a:tr h="1165500">
                <a:tc>
                  <a:txBody>
                    <a:bodyPr/>
                    <a:lstStyle/>
                    <a:p>
                      <a:r>
                        <a:rPr lang="en-IN" sz="1800" kern="1200" dirty="0" smtClean="0">
                          <a:solidFill>
                            <a:schemeClr val="tx1"/>
                          </a:solidFill>
                          <a:effectLst/>
                          <a:latin typeface="+mn-lt"/>
                          <a:ea typeface="+mn-ea"/>
                          <a:cs typeface="+mn-cs"/>
                        </a:rPr>
                        <a:t>6A</a:t>
                      </a:r>
                      <a:endParaRPr lang="en-US" dirty="0"/>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IN" sz="1800" kern="1200" dirty="0" smtClean="0">
                          <a:solidFill>
                            <a:schemeClr val="tx1"/>
                          </a:solidFill>
                          <a:effectLst/>
                          <a:latin typeface="+mn-lt"/>
                          <a:ea typeface="+mn-ea"/>
                          <a:cs typeface="+mn-cs"/>
                        </a:rPr>
                        <a:t>Total amount of input tax credit availed through FORM GSTR-3B (sum total of Table 4A of FORM GSTR-3B) </a:t>
                      </a:r>
                      <a:endParaRPr lang="en-US" dirty="0"/>
                    </a:p>
                  </a:txBody>
                  <a:tcPr/>
                </a:tc>
                <a:tc>
                  <a:txBody>
                    <a:bodyPr/>
                    <a:lstStyle/>
                    <a:p>
                      <a:r>
                        <a:rPr lang="en-IN" sz="1800" kern="1200" dirty="0" smtClean="0">
                          <a:solidFill>
                            <a:schemeClr val="tx1"/>
                          </a:solidFill>
                          <a:effectLst/>
                          <a:latin typeface="+mn-lt"/>
                          <a:ea typeface="+mn-ea"/>
                          <a:cs typeface="+mn-cs"/>
                        </a:rPr>
                        <a:t>This is an </a:t>
                      </a:r>
                      <a:r>
                        <a:rPr lang="en-IN" sz="1800" b="1" kern="1200" dirty="0" smtClean="0">
                          <a:solidFill>
                            <a:srgbClr val="FF0000"/>
                          </a:solidFill>
                          <a:effectLst/>
                          <a:latin typeface="+mn-lt"/>
                          <a:ea typeface="+mn-ea"/>
                          <a:cs typeface="+mn-cs"/>
                        </a:rPr>
                        <a:t>auto-populated</a:t>
                      </a:r>
                      <a:r>
                        <a:rPr lang="en-IN" sz="1800" kern="1200" dirty="0" smtClean="0">
                          <a:solidFill>
                            <a:schemeClr val="tx1"/>
                          </a:solidFill>
                          <a:effectLst/>
                          <a:latin typeface="+mn-lt"/>
                          <a:ea typeface="+mn-ea"/>
                          <a:cs typeface="+mn-cs"/>
                        </a:rPr>
                        <a:t> and </a:t>
                      </a:r>
                      <a:r>
                        <a:rPr lang="en-IN" sz="1800" b="1" kern="1200" dirty="0" smtClean="0">
                          <a:solidFill>
                            <a:srgbClr val="FF0000"/>
                          </a:solidFill>
                          <a:effectLst/>
                          <a:latin typeface="+mn-lt"/>
                          <a:ea typeface="+mn-ea"/>
                          <a:cs typeface="+mn-cs"/>
                        </a:rPr>
                        <a:t>not editable </a:t>
                      </a:r>
                      <a:r>
                        <a:rPr lang="en-IN" sz="1800" kern="1200" dirty="0" smtClean="0">
                          <a:solidFill>
                            <a:schemeClr val="tx1"/>
                          </a:solidFill>
                          <a:effectLst/>
                          <a:latin typeface="+mn-lt"/>
                          <a:ea typeface="+mn-ea"/>
                          <a:cs typeface="+mn-cs"/>
                        </a:rPr>
                        <a:t>column. This is auto-populated from the details filed by the taxpayer in its GSTR-3B of FY 1718 </a:t>
                      </a:r>
                      <a:endParaRPr lang="en-US" dirty="0"/>
                    </a:p>
                  </a:txBody>
                  <a:tcPr/>
                </a:tc>
                <a:extLst>
                  <a:ext uri="{0D108BD9-81ED-4DB2-BD59-A6C34878D82A}">
                    <a16:rowId xmlns:a16="http://schemas.microsoft.com/office/drawing/2014/main" val="3841678348"/>
                  </a:ext>
                </a:extLst>
              </a:tr>
              <a:tr h="4150523">
                <a:tc>
                  <a:txBody>
                    <a:bodyPr/>
                    <a:lstStyle/>
                    <a:p>
                      <a:r>
                        <a:rPr lang="en-US" dirty="0" smtClean="0"/>
                        <a:t>6B</a:t>
                      </a:r>
                      <a:endParaRPr lang="en-US" dirty="0"/>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IN" sz="1800" kern="1200" dirty="0" smtClean="0">
                          <a:solidFill>
                            <a:schemeClr val="tx1"/>
                          </a:solidFill>
                          <a:effectLst/>
                          <a:latin typeface="+mn-lt"/>
                          <a:ea typeface="+mn-ea"/>
                          <a:cs typeface="+mn-cs"/>
                        </a:rPr>
                        <a:t>Inward supplies (other than imports and inward supplies liable to reverse charge but includes services received from SEZs) </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700" b="1" kern="1200" dirty="0" smtClean="0">
                          <a:solidFill>
                            <a:srgbClr val="0070C0"/>
                          </a:solidFill>
                          <a:effectLst/>
                          <a:latin typeface="+mn-lt"/>
                          <a:ea typeface="+mn-ea"/>
                          <a:cs typeface="+mn-cs"/>
                        </a:rPr>
                        <a:t>Include</a:t>
                      </a:r>
                      <a:endParaRPr lang="en-US" sz="1700" b="1" kern="1200" dirty="0" smtClean="0">
                        <a:solidFill>
                          <a:srgbClr val="0070C0"/>
                        </a:solidFill>
                        <a:effectLst/>
                        <a:latin typeface="+mn-lt"/>
                        <a:ea typeface="+mn-ea"/>
                        <a:cs typeface="+mn-cs"/>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1700" kern="1200" dirty="0" smtClean="0">
                          <a:solidFill>
                            <a:schemeClr val="tx1"/>
                          </a:solidFill>
                          <a:effectLst/>
                          <a:latin typeface="+mn-lt"/>
                          <a:ea typeface="+mn-ea"/>
                          <a:cs typeface="+mn-cs"/>
                        </a:rPr>
                        <a:t>ITC  availed on </a:t>
                      </a:r>
                      <a:r>
                        <a:rPr lang="en-IN" sz="1700" b="1" kern="1200" dirty="0" smtClean="0">
                          <a:solidFill>
                            <a:srgbClr val="FF0000"/>
                          </a:solidFill>
                          <a:effectLst/>
                          <a:latin typeface="+mn-lt"/>
                          <a:ea typeface="+mn-ea"/>
                          <a:cs typeface="+mn-cs"/>
                        </a:rPr>
                        <a:t>all inward supplies</a:t>
                      </a:r>
                      <a:r>
                        <a:rPr lang="en-IN" sz="1700" kern="1200" dirty="0" smtClean="0">
                          <a:solidFill>
                            <a:schemeClr val="tx1"/>
                          </a:solidFill>
                          <a:effectLst/>
                          <a:latin typeface="+mn-lt"/>
                          <a:ea typeface="+mn-ea"/>
                          <a:cs typeface="+mn-cs"/>
                        </a:rPr>
                        <a:t> except exclusion mentioned below  </a:t>
                      </a:r>
                      <a:r>
                        <a:rPr lang="en-IN" sz="1700" b="1" kern="1200" dirty="0" smtClean="0">
                          <a:solidFill>
                            <a:srgbClr val="FF0000"/>
                          </a:solidFill>
                          <a:effectLst/>
                          <a:latin typeface="+mn-lt"/>
                          <a:ea typeface="+mn-ea"/>
                          <a:cs typeface="+mn-cs"/>
                        </a:rPr>
                        <a:t>(Forward Charge</a:t>
                      </a:r>
                      <a:r>
                        <a:rPr lang="en-IN" sz="1700" b="1" kern="1200" baseline="0" dirty="0" smtClean="0">
                          <a:solidFill>
                            <a:srgbClr val="FF0000"/>
                          </a:solidFill>
                          <a:effectLst/>
                          <a:latin typeface="+mn-lt"/>
                          <a:ea typeface="+mn-ea"/>
                          <a:cs typeface="+mn-cs"/>
                        </a:rPr>
                        <a:t> ITC)</a:t>
                      </a:r>
                      <a:endParaRPr lang="en-IN" sz="1700" b="1" kern="1200" dirty="0" smtClean="0">
                        <a:solidFill>
                          <a:srgbClr val="FF0000"/>
                        </a:solidFill>
                        <a:effectLst/>
                        <a:latin typeface="+mn-lt"/>
                        <a:ea typeface="+mn-ea"/>
                        <a:cs typeface="+mn-cs"/>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1700" kern="1200" dirty="0" smtClean="0">
                          <a:solidFill>
                            <a:schemeClr val="tx1"/>
                          </a:solidFill>
                          <a:effectLst/>
                          <a:latin typeface="+mn-lt"/>
                          <a:ea typeface="+mn-ea"/>
                          <a:cs typeface="+mn-cs"/>
                        </a:rPr>
                        <a:t>Supply of services received from SEZ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IN" sz="17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IN" sz="1700" b="1" kern="1200" dirty="0" smtClean="0">
                          <a:solidFill>
                            <a:srgbClr val="0070C0"/>
                          </a:solidFill>
                          <a:effectLst/>
                          <a:latin typeface="+mn-lt"/>
                          <a:ea typeface="+mn-ea"/>
                          <a:cs typeface="+mn-cs"/>
                        </a:rPr>
                        <a:t>Exclude</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1700" kern="1200" dirty="0" smtClean="0">
                          <a:solidFill>
                            <a:schemeClr val="tx1"/>
                          </a:solidFill>
                          <a:effectLst/>
                          <a:latin typeface="+mn-lt"/>
                          <a:ea typeface="+mn-ea"/>
                          <a:cs typeface="+mn-cs"/>
                        </a:rPr>
                        <a:t>Inward supplies on which tax is payable on reverse charge basis </a:t>
                      </a:r>
                      <a:endParaRPr lang="en-US" sz="1700" kern="1200" dirty="0" smtClean="0">
                        <a:solidFill>
                          <a:schemeClr val="tx1"/>
                        </a:solidFill>
                        <a:effectLst/>
                        <a:latin typeface="+mn-lt"/>
                        <a:ea typeface="+mn-ea"/>
                        <a:cs typeface="+mn-cs"/>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1700" b="1" kern="1200" dirty="0" smtClean="0">
                          <a:solidFill>
                            <a:srgbClr val="FF0000"/>
                          </a:solidFill>
                          <a:effectLst/>
                          <a:latin typeface="+mn-lt"/>
                          <a:ea typeface="+mn-ea"/>
                          <a:cs typeface="+mn-cs"/>
                        </a:rPr>
                        <a:t>ITC which was availed, reversed and then reclaimed in the ITC ledger (180 days)</a:t>
                      </a:r>
                      <a:endParaRPr lang="en-US" sz="1700" b="1" kern="1200" dirty="0" smtClean="0">
                        <a:solidFill>
                          <a:srgbClr val="FF0000"/>
                        </a:solidFill>
                        <a:effectLst/>
                        <a:latin typeface="+mn-lt"/>
                        <a:ea typeface="+mn-ea"/>
                        <a:cs typeface="+mn-cs"/>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1700" kern="1200" dirty="0" smtClean="0">
                          <a:solidFill>
                            <a:schemeClr val="tx1"/>
                          </a:solidFill>
                          <a:effectLst/>
                          <a:latin typeface="+mn-lt"/>
                          <a:ea typeface="+mn-ea"/>
                          <a:cs typeface="+mn-cs"/>
                        </a:rPr>
                        <a:t>Inward</a:t>
                      </a:r>
                      <a:r>
                        <a:rPr lang="en-IN" sz="1700" kern="1200" baseline="0" dirty="0" smtClean="0">
                          <a:solidFill>
                            <a:schemeClr val="tx1"/>
                          </a:solidFill>
                          <a:effectLst/>
                          <a:latin typeface="+mn-lt"/>
                          <a:ea typeface="+mn-ea"/>
                          <a:cs typeface="+mn-cs"/>
                        </a:rPr>
                        <a:t> </a:t>
                      </a:r>
                      <a:r>
                        <a:rPr lang="en-IN" sz="1700" kern="1200" dirty="0" smtClean="0">
                          <a:solidFill>
                            <a:schemeClr val="tx1"/>
                          </a:solidFill>
                          <a:effectLst/>
                          <a:latin typeface="+mn-lt"/>
                          <a:ea typeface="+mn-ea"/>
                          <a:cs typeface="+mn-cs"/>
                        </a:rPr>
                        <a:t>Supply of goods from  SEZ </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IN" sz="1700" kern="1200" dirty="0" smtClean="0">
                        <a:solidFill>
                          <a:schemeClr val="tx1"/>
                        </a:solidFill>
                        <a:effectLst/>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IN" sz="1700" b="1" kern="1200" dirty="0" smtClean="0">
                          <a:solidFill>
                            <a:srgbClr val="0070C0"/>
                          </a:solidFill>
                          <a:effectLst/>
                          <a:latin typeface="+mn-lt"/>
                          <a:ea typeface="+mn-ea"/>
                          <a:cs typeface="+mn-cs"/>
                        </a:rPr>
                        <a:t>Source  </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IN" sz="1700" kern="1200" dirty="0" smtClean="0">
                          <a:solidFill>
                            <a:schemeClr val="tx1"/>
                          </a:solidFill>
                          <a:effectLst/>
                          <a:latin typeface="+mn-lt"/>
                          <a:ea typeface="+mn-ea"/>
                          <a:cs typeface="+mn-cs"/>
                        </a:rPr>
                        <a:t>Table 4A(5)  of GSTR-3B of FY 1718 </a:t>
                      </a:r>
                      <a:endParaRPr lang="en-US" dirty="0"/>
                    </a:p>
                  </a:txBody>
                  <a:tcPr/>
                </a:tc>
                <a:extLst>
                  <a:ext uri="{0D108BD9-81ED-4DB2-BD59-A6C34878D82A}">
                    <a16:rowId xmlns:a16="http://schemas.microsoft.com/office/drawing/2014/main" val="2869486504"/>
                  </a:ext>
                </a:extLst>
              </a:tr>
            </a:tbl>
          </a:graphicData>
        </a:graphic>
      </p:graphicFrame>
    </p:spTree>
    <p:extLst>
      <p:ext uri="{BB962C8B-B14F-4D97-AF65-F5344CB8AC3E}">
        <p14:creationId xmlns:p14="http://schemas.microsoft.com/office/powerpoint/2010/main" val="5053900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tabLst>
                <a:tab pos="339725" algn="l"/>
              </a:tabLst>
            </a:pPr>
            <a:r>
              <a:rPr lang="en-IN" sz="2800" dirty="0"/>
              <a:t>Disclosure of Total eligible ITC of 1718 as per books </a:t>
            </a:r>
          </a:p>
        </p:txBody>
      </p:sp>
      <p:graphicFrame>
        <p:nvGraphicFramePr>
          <p:cNvPr id="2" name="Content Placeholder 1"/>
          <p:cNvGraphicFramePr>
            <a:graphicFrameLocks noGrp="1"/>
          </p:cNvGraphicFramePr>
          <p:nvPr>
            <p:ph sz="quarter" idx="13"/>
            <p:extLst>
              <p:ext uri="{D42A27DB-BD31-4B8C-83A1-F6EECF244321}">
                <p14:modId xmlns:p14="http://schemas.microsoft.com/office/powerpoint/2010/main" val="1350952581"/>
              </p:ext>
            </p:extLst>
          </p:nvPr>
        </p:nvGraphicFramePr>
        <p:xfrm>
          <a:off x="143509" y="806450"/>
          <a:ext cx="8802977" cy="56705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8"/>
          </p:nvPr>
        </p:nvSpPr>
        <p:spPr/>
        <p:txBody>
          <a:bodyPr/>
          <a:lstStyle/>
          <a:p>
            <a:fld id="{E90EB10D-B49F-42B1-955A-1DB268FD7307}" type="slidenum">
              <a:rPr lang="en-IN" smtClean="0"/>
              <a:pPr/>
              <a:t>11</a:t>
            </a:fld>
            <a:endParaRPr lang="en-IN" dirty="0"/>
          </a:p>
        </p:txBody>
      </p:sp>
    </p:spTree>
    <p:extLst>
      <p:ext uri="{BB962C8B-B14F-4D97-AF65-F5344CB8AC3E}">
        <p14:creationId xmlns:p14="http://schemas.microsoft.com/office/powerpoint/2010/main" val="41267282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Table 6C of GSTR-9</a:t>
            </a:r>
            <a:endParaRPr lang="en-US" sz="2800" dirty="0"/>
          </a:p>
        </p:txBody>
      </p:sp>
      <p:sp>
        <p:nvSpPr>
          <p:cNvPr id="3" name="Content Placeholder 2"/>
          <p:cNvSpPr>
            <a:spLocks noGrp="1"/>
          </p:cNvSpPr>
          <p:nvPr>
            <p:ph sz="quarter" idx="13"/>
          </p:nvPr>
        </p:nvSpPr>
        <p:spPr/>
        <p:txBody>
          <a:bodyPr>
            <a:normAutofit/>
          </a:bodyPr>
          <a:lstStyle/>
          <a:p>
            <a:pPr marL="0" indent="0">
              <a:buNone/>
            </a:pPr>
            <a:endParaRPr lang="en-US" sz="2000" dirty="0" smtClean="0"/>
          </a:p>
          <a:p>
            <a:pPr marL="0" indent="0">
              <a:buNone/>
            </a:pPr>
            <a:endParaRPr lang="en-US" sz="2000" dirty="0"/>
          </a:p>
        </p:txBody>
      </p:sp>
      <p:sp>
        <p:nvSpPr>
          <p:cNvPr id="4" name="Slide Number Placeholder 3"/>
          <p:cNvSpPr>
            <a:spLocks noGrp="1"/>
          </p:cNvSpPr>
          <p:nvPr>
            <p:ph type="sldNum" sz="quarter" idx="18"/>
          </p:nvPr>
        </p:nvSpPr>
        <p:spPr/>
        <p:txBody>
          <a:bodyPr/>
          <a:lstStyle/>
          <a:p>
            <a:fld id="{E90EB10D-B49F-42B1-955A-1DB268FD7307}" type="slidenum">
              <a:rPr lang="en-IN" smtClean="0"/>
              <a:pPr/>
              <a:t>12</a:t>
            </a:fld>
            <a:endParaRPr lang="en-IN" dirty="0"/>
          </a:p>
        </p:txBody>
      </p:sp>
      <p:graphicFrame>
        <p:nvGraphicFramePr>
          <p:cNvPr id="5" name="Table 4"/>
          <p:cNvGraphicFramePr>
            <a:graphicFrameLocks noGrp="1"/>
          </p:cNvGraphicFramePr>
          <p:nvPr>
            <p:extLst>
              <p:ext uri="{D42A27DB-BD31-4B8C-83A1-F6EECF244321}">
                <p14:modId xmlns:p14="http://schemas.microsoft.com/office/powerpoint/2010/main" val="1002944586"/>
              </p:ext>
            </p:extLst>
          </p:nvPr>
        </p:nvGraphicFramePr>
        <p:xfrm>
          <a:off x="144942" y="685800"/>
          <a:ext cx="8801544" cy="6202680"/>
        </p:xfrm>
        <a:graphic>
          <a:graphicData uri="http://schemas.openxmlformats.org/drawingml/2006/table">
            <a:tbl>
              <a:tblPr firstRow="1" bandRow="1">
                <a:tableStyleId>{616DA210-FB5B-4158-B5E0-FEB733F419BA}</a:tableStyleId>
              </a:tblPr>
              <a:tblGrid>
                <a:gridCol w="754650">
                  <a:extLst>
                    <a:ext uri="{9D8B030D-6E8A-4147-A177-3AD203B41FA5}">
                      <a16:colId xmlns:a16="http://schemas.microsoft.com/office/drawing/2014/main" val="2505045217"/>
                    </a:ext>
                  </a:extLst>
                </a:gridCol>
                <a:gridCol w="3816424">
                  <a:extLst>
                    <a:ext uri="{9D8B030D-6E8A-4147-A177-3AD203B41FA5}">
                      <a16:colId xmlns:a16="http://schemas.microsoft.com/office/drawing/2014/main" val="3308876891"/>
                    </a:ext>
                  </a:extLst>
                </a:gridCol>
                <a:gridCol w="4230470">
                  <a:extLst>
                    <a:ext uri="{9D8B030D-6E8A-4147-A177-3AD203B41FA5}">
                      <a16:colId xmlns:a16="http://schemas.microsoft.com/office/drawing/2014/main" val="111876817"/>
                    </a:ext>
                  </a:extLst>
                </a:gridCol>
              </a:tblGrid>
              <a:tr h="372291">
                <a:tc>
                  <a:txBody>
                    <a:bodyPr/>
                    <a:lstStyle/>
                    <a:p>
                      <a:r>
                        <a:rPr lang="en-IN" sz="1800" kern="1200" dirty="0" smtClean="0">
                          <a:effectLst/>
                        </a:rPr>
                        <a:t>Table Ref</a:t>
                      </a:r>
                      <a:endParaRPr lang="en-US" dirty="0"/>
                    </a:p>
                  </a:txBody>
                  <a:tcPr/>
                </a:tc>
                <a:tc>
                  <a:txBody>
                    <a:bodyPr/>
                    <a:lstStyle/>
                    <a:p>
                      <a:pPr marL="0" marR="0">
                        <a:spcBef>
                          <a:spcPts val="0"/>
                        </a:spcBef>
                        <a:spcAft>
                          <a:spcPts val="0"/>
                        </a:spcAft>
                      </a:pPr>
                      <a:r>
                        <a:rPr lang="en-IN" sz="1800">
                          <a:effectLst/>
                        </a:rPr>
                        <a:t>Head notes in Annual Return (GSTR-9)</a:t>
                      </a:r>
                      <a:endParaRPr lang="en-US" sz="20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nSpc>
                          <a:spcPct val="115000"/>
                        </a:lnSpc>
                        <a:spcBef>
                          <a:spcPts val="0"/>
                        </a:spcBef>
                        <a:spcAft>
                          <a:spcPts val="0"/>
                        </a:spcAft>
                      </a:pPr>
                      <a:r>
                        <a:rPr lang="en-IN" sz="1800" dirty="0">
                          <a:effectLst/>
                        </a:rPr>
                        <a:t>Presenter Remark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99045560"/>
                  </a:ext>
                </a:extLst>
              </a:tr>
              <a:tr h="372291">
                <a:tc>
                  <a:txBody>
                    <a:bodyPr/>
                    <a:lstStyle/>
                    <a:p>
                      <a:r>
                        <a:rPr lang="en-IN" sz="1700" kern="1200" dirty="0" smtClean="0">
                          <a:solidFill>
                            <a:schemeClr val="tx1"/>
                          </a:solidFill>
                          <a:effectLst/>
                          <a:latin typeface="+mn-lt"/>
                          <a:ea typeface="+mn-ea"/>
                          <a:cs typeface="+mn-cs"/>
                        </a:rPr>
                        <a:t>6C</a:t>
                      </a:r>
                      <a:endParaRPr lang="en-US" sz="1700" dirty="0"/>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IN" sz="1700" kern="1200" dirty="0" smtClean="0">
                          <a:solidFill>
                            <a:schemeClr val="tx1"/>
                          </a:solidFill>
                          <a:effectLst/>
                          <a:latin typeface="+mn-lt"/>
                          <a:ea typeface="+mn-ea"/>
                          <a:cs typeface="+mn-cs"/>
                        </a:rPr>
                        <a:t>Inward supplies received from unregistered persons liable to reverse charge (other than B above) on which tax is paid &amp; ITC availed </a:t>
                      </a:r>
                      <a:endParaRPr lang="en-US" sz="17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800" b="1" kern="1200" dirty="0" smtClean="0">
                          <a:solidFill>
                            <a:srgbClr val="0070C0"/>
                          </a:solidFill>
                          <a:effectLst/>
                          <a:latin typeface="+mn-lt"/>
                          <a:ea typeface="+mn-ea"/>
                          <a:cs typeface="+mn-cs"/>
                        </a:rPr>
                        <a:t>Include</a:t>
                      </a:r>
                      <a:endParaRPr lang="en-US" sz="1800" b="1" kern="1200" dirty="0" smtClean="0">
                        <a:solidFill>
                          <a:srgbClr val="0070C0"/>
                        </a:solidFill>
                        <a:effectLst/>
                        <a:latin typeface="+mn-lt"/>
                        <a:ea typeface="+mn-ea"/>
                        <a:cs typeface="+mn-cs"/>
                      </a:endParaRPr>
                    </a:p>
                    <a:p>
                      <a:pPr marL="285750" indent="-285750" algn="just">
                        <a:buFont typeface="Arial" panose="020B0604020202020204" pitchFamily="34" charset="0"/>
                        <a:buChar char="•"/>
                      </a:pPr>
                      <a:r>
                        <a:rPr lang="en-IN" sz="1700" kern="1200" dirty="0" smtClean="0">
                          <a:solidFill>
                            <a:schemeClr val="tx1"/>
                          </a:solidFill>
                          <a:effectLst/>
                          <a:latin typeface="+mn-lt"/>
                          <a:ea typeface="+mn-ea"/>
                          <a:cs typeface="+mn-cs"/>
                        </a:rPr>
                        <a:t>Input tax credit </a:t>
                      </a:r>
                      <a:r>
                        <a:rPr lang="en-IN" sz="1700" b="1" kern="1200" dirty="0" smtClean="0">
                          <a:solidFill>
                            <a:srgbClr val="FF0000"/>
                          </a:solidFill>
                          <a:effectLst/>
                          <a:latin typeface="+mn-lt"/>
                          <a:ea typeface="+mn-ea"/>
                          <a:cs typeface="+mn-cs"/>
                        </a:rPr>
                        <a:t>availed</a:t>
                      </a:r>
                      <a:r>
                        <a:rPr lang="en-IN" sz="1700" kern="1200" dirty="0" smtClean="0">
                          <a:solidFill>
                            <a:schemeClr val="tx1"/>
                          </a:solidFill>
                          <a:effectLst/>
                          <a:latin typeface="+mn-lt"/>
                          <a:ea typeface="+mn-ea"/>
                          <a:cs typeface="+mn-cs"/>
                        </a:rPr>
                        <a:t> in 1718 on all inward supplies received from an </a:t>
                      </a:r>
                      <a:r>
                        <a:rPr lang="en-IN" sz="1700" b="1" kern="1200" dirty="0" smtClean="0">
                          <a:solidFill>
                            <a:srgbClr val="FF0000"/>
                          </a:solidFill>
                          <a:effectLst/>
                          <a:latin typeface="+mn-lt"/>
                          <a:ea typeface="+mn-ea"/>
                          <a:cs typeface="+mn-cs"/>
                        </a:rPr>
                        <a:t>Unregistered person</a:t>
                      </a:r>
                      <a:r>
                        <a:rPr lang="en-IN" sz="1700" kern="1200" dirty="0" smtClean="0">
                          <a:solidFill>
                            <a:schemeClr val="tx1"/>
                          </a:solidFill>
                          <a:effectLst/>
                          <a:latin typeface="+mn-lt"/>
                          <a:ea typeface="+mn-ea"/>
                          <a:cs typeface="+mn-cs"/>
                        </a:rPr>
                        <a:t> on which tax is payable on reverse charge basis</a:t>
                      </a:r>
                      <a:endParaRPr lang="en-US" sz="1700" kern="1200" dirty="0" smtClean="0">
                        <a:solidFill>
                          <a:schemeClr val="tx1"/>
                        </a:solidFill>
                        <a:effectLst/>
                        <a:latin typeface="+mn-lt"/>
                        <a:ea typeface="+mn-ea"/>
                        <a:cs typeface="+mn-cs"/>
                      </a:endParaRPr>
                    </a:p>
                    <a:p>
                      <a:pPr algn="just"/>
                      <a:r>
                        <a:rPr lang="en-IN" sz="1700" kern="1200" dirty="0" smtClean="0">
                          <a:solidFill>
                            <a:schemeClr val="tx1"/>
                          </a:solidFill>
                          <a:effectLst/>
                          <a:latin typeface="+mn-lt"/>
                          <a:ea typeface="+mn-ea"/>
                          <a:cs typeface="+mn-cs"/>
                        </a:rPr>
                        <a:t> </a:t>
                      </a:r>
                      <a:endParaRPr lang="en-US" sz="17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IN" sz="1800" b="1" kern="1200" dirty="0" smtClean="0">
                          <a:solidFill>
                            <a:srgbClr val="0070C0"/>
                          </a:solidFill>
                          <a:effectLst/>
                          <a:latin typeface="+mn-lt"/>
                          <a:ea typeface="+mn-ea"/>
                          <a:cs typeface="+mn-cs"/>
                        </a:rPr>
                        <a:t>Exclude </a:t>
                      </a:r>
                      <a:endParaRPr lang="en-US" sz="1800" b="1" kern="1200" dirty="0" smtClean="0">
                        <a:solidFill>
                          <a:srgbClr val="0070C0"/>
                        </a:solidFill>
                        <a:effectLst/>
                        <a:latin typeface="+mn-lt"/>
                        <a:ea typeface="+mn-ea"/>
                        <a:cs typeface="+mn-cs"/>
                      </a:endParaRPr>
                    </a:p>
                    <a:p>
                      <a:pPr marL="285750" indent="-285750" algn="just">
                        <a:buFont typeface="Arial" panose="020B0604020202020204" pitchFamily="34" charset="0"/>
                        <a:buChar char="•"/>
                      </a:pPr>
                      <a:r>
                        <a:rPr lang="en-IN" sz="1700" kern="1200" dirty="0" smtClean="0">
                          <a:solidFill>
                            <a:schemeClr val="tx1"/>
                          </a:solidFill>
                          <a:effectLst/>
                          <a:latin typeface="+mn-lt"/>
                          <a:ea typeface="+mn-ea"/>
                          <a:cs typeface="+mn-cs"/>
                        </a:rPr>
                        <a:t>Import of Services</a:t>
                      </a:r>
                      <a:endParaRPr lang="en-US" sz="1700" kern="1200" dirty="0" smtClean="0">
                        <a:solidFill>
                          <a:schemeClr val="tx1"/>
                        </a:solidFill>
                        <a:effectLst/>
                        <a:latin typeface="+mn-lt"/>
                        <a:ea typeface="+mn-ea"/>
                        <a:cs typeface="+mn-cs"/>
                      </a:endParaRPr>
                    </a:p>
                    <a:p>
                      <a:pPr marL="285750" indent="-285750" algn="just">
                        <a:buFont typeface="Arial" panose="020B0604020202020204" pitchFamily="34" charset="0"/>
                        <a:buChar char="•"/>
                      </a:pPr>
                      <a:r>
                        <a:rPr lang="en-IN" sz="1700" kern="1200" dirty="0" smtClean="0">
                          <a:solidFill>
                            <a:schemeClr val="tx1"/>
                          </a:solidFill>
                          <a:effectLst/>
                          <a:latin typeface="+mn-lt"/>
                          <a:ea typeface="+mn-ea"/>
                          <a:cs typeface="+mn-cs"/>
                        </a:rPr>
                        <a:t>Tax paid on supplies received from an unregistered person and on which input tax credit </a:t>
                      </a:r>
                      <a:r>
                        <a:rPr lang="en-IN" sz="1700" b="1" kern="1200" dirty="0" smtClean="0">
                          <a:solidFill>
                            <a:srgbClr val="FF0000"/>
                          </a:solidFill>
                          <a:effectLst/>
                          <a:latin typeface="+mn-lt"/>
                          <a:ea typeface="+mn-ea"/>
                          <a:cs typeface="+mn-cs"/>
                        </a:rPr>
                        <a:t>has not been availed in 1718</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1700" kern="1200" dirty="0" smtClean="0">
                          <a:solidFill>
                            <a:schemeClr val="tx1"/>
                          </a:solidFill>
                          <a:effectLst/>
                          <a:latin typeface="+mn-lt"/>
                          <a:ea typeface="+mn-ea"/>
                          <a:cs typeface="+mn-cs"/>
                        </a:rPr>
                        <a:t>Input tax credit </a:t>
                      </a:r>
                      <a:r>
                        <a:rPr lang="en-IN" sz="1700" b="1" kern="1200" dirty="0" smtClean="0">
                          <a:solidFill>
                            <a:srgbClr val="FF0000"/>
                          </a:solidFill>
                          <a:effectLst/>
                          <a:latin typeface="+mn-lt"/>
                          <a:ea typeface="+mn-ea"/>
                          <a:cs typeface="+mn-cs"/>
                        </a:rPr>
                        <a:t>availed in 1718</a:t>
                      </a:r>
                      <a:r>
                        <a:rPr lang="en-IN" sz="1700" b="1" kern="1200" baseline="0" dirty="0" smtClean="0">
                          <a:solidFill>
                            <a:srgbClr val="FF0000"/>
                          </a:solidFill>
                          <a:effectLst/>
                          <a:latin typeface="+mn-lt"/>
                          <a:ea typeface="+mn-ea"/>
                          <a:cs typeface="+mn-cs"/>
                        </a:rPr>
                        <a:t> </a:t>
                      </a:r>
                      <a:r>
                        <a:rPr lang="en-IN" sz="1700" kern="1200" dirty="0" smtClean="0">
                          <a:solidFill>
                            <a:schemeClr val="tx1"/>
                          </a:solidFill>
                          <a:effectLst/>
                          <a:latin typeface="+mn-lt"/>
                          <a:ea typeface="+mn-ea"/>
                          <a:cs typeface="+mn-cs"/>
                        </a:rPr>
                        <a:t>on all inward supplies received from an </a:t>
                      </a:r>
                      <a:r>
                        <a:rPr lang="en-IN" sz="1700" b="1" kern="1200" dirty="0" smtClean="0">
                          <a:solidFill>
                            <a:srgbClr val="FF0000"/>
                          </a:solidFill>
                          <a:effectLst/>
                          <a:latin typeface="+mn-lt"/>
                          <a:ea typeface="+mn-ea"/>
                          <a:cs typeface="+mn-cs"/>
                        </a:rPr>
                        <a:t>Registered person</a:t>
                      </a:r>
                      <a:r>
                        <a:rPr lang="en-IN" sz="1700" kern="1200" dirty="0" smtClean="0">
                          <a:solidFill>
                            <a:schemeClr val="tx1"/>
                          </a:solidFill>
                          <a:effectLst/>
                          <a:latin typeface="+mn-lt"/>
                          <a:ea typeface="+mn-ea"/>
                          <a:cs typeface="+mn-cs"/>
                        </a:rPr>
                        <a:t> on which tax is payable on reverse charge basis</a:t>
                      </a:r>
                      <a:endParaRPr lang="en-US" sz="1700" kern="1200" dirty="0" smtClean="0">
                        <a:solidFill>
                          <a:schemeClr val="tx1"/>
                        </a:solidFill>
                        <a:effectLst/>
                        <a:latin typeface="+mn-lt"/>
                        <a:ea typeface="+mn-ea"/>
                        <a:cs typeface="+mn-cs"/>
                      </a:endParaRPr>
                    </a:p>
                    <a:p>
                      <a:pPr algn="just"/>
                      <a:r>
                        <a:rPr lang="en-IN" sz="1700" kern="1200" dirty="0" smtClean="0">
                          <a:solidFill>
                            <a:schemeClr val="tx1"/>
                          </a:solidFill>
                          <a:effectLst/>
                          <a:latin typeface="+mn-lt"/>
                          <a:ea typeface="+mn-ea"/>
                          <a:cs typeface="+mn-cs"/>
                        </a:rPr>
                        <a:t> </a:t>
                      </a:r>
                      <a:endParaRPr lang="en-US" sz="1700" kern="1200" dirty="0" smtClean="0">
                        <a:solidFill>
                          <a:schemeClr val="tx1"/>
                        </a:solidFill>
                        <a:effectLst/>
                        <a:latin typeface="+mn-lt"/>
                        <a:ea typeface="+mn-ea"/>
                        <a:cs typeface="+mn-cs"/>
                      </a:endParaRPr>
                    </a:p>
                    <a:p>
                      <a:pPr marL="285750" indent="-285750" algn="just">
                        <a:buFont typeface="Arial" panose="020B0604020202020204" pitchFamily="34" charset="0"/>
                        <a:buChar char="•"/>
                      </a:pPr>
                      <a:r>
                        <a:rPr lang="en-IN" sz="1700" kern="1200" dirty="0" smtClean="0">
                          <a:solidFill>
                            <a:schemeClr val="tx1"/>
                          </a:solidFill>
                          <a:effectLst/>
                          <a:latin typeface="+mn-lt"/>
                          <a:ea typeface="+mn-ea"/>
                          <a:cs typeface="+mn-cs"/>
                        </a:rPr>
                        <a:t>9(3)/5(3)  as well as 9(4)/5(4)  [up to 12</a:t>
                      </a:r>
                      <a:r>
                        <a:rPr lang="en-IN" sz="1700" kern="1200" baseline="30000" dirty="0" smtClean="0">
                          <a:solidFill>
                            <a:schemeClr val="tx1"/>
                          </a:solidFill>
                          <a:effectLst/>
                          <a:latin typeface="+mn-lt"/>
                          <a:ea typeface="+mn-ea"/>
                          <a:cs typeface="+mn-cs"/>
                        </a:rPr>
                        <a:t>th</a:t>
                      </a:r>
                      <a:r>
                        <a:rPr lang="en-IN" sz="1700" kern="1200" dirty="0" smtClean="0">
                          <a:solidFill>
                            <a:schemeClr val="tx1"/>
                          </a:solidFill>
                          <a:effectLst/>
                          <a:latin typeface="+mn-lt"/>
                          <a:ea typeface="+mn-ea"/>
                          <a:cs typeface="+mn-cs"/>
                        </a:rPr>
                        <a:t> October 2017)</a:t>
                      </a:r>
                    </a:p>
                    <a:p>
                      <a:pPr algn="just"/>
                      <a:endParaRPr lang="en-IN" sz="1700" kern="1200" dirty="0" smtClean="0">
                        <a:solidFill>
                          <a:schemeClr val="tx1"/>
                        </a:solidFill>
                        <a:effectLst/>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IN" sz="1700" b="1" kern="1200" dirty="0" smtClean="0">
                          <a:solidFill>
                            <a:srgbClr val="0070C0"/>
                          </a:solidFill>
                          <a:effectLst/>
                          <a:latin typeface="+mn-lt"/>
                          <a:ea typeface="+mn-ea"/>
                          <a:cs typeface="+mn-cs"/>
                        </a:rPr>
                        <a:t>Source  </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IN" sz="1700" kern="1200" dirty="0" smtClean="0">
                          <a:solidFill>
                            <a:schemeClr val="tx1"/>
                          </a:solidFill>
                          <a:effectLst/>
                          <a:latin typeface="+mn-lt"/>
                          <a:ea typeface="+mn-ea"/>
                          <a:cs typeface="+mn-cs"/>
                        </a:rPr>
                        <a:t>Table 4A(3)  of GSTR-3B of FY 1718 </a:t>
                      </a:r>
                      <a:endParaRPr lang="en-US" sz="1700" kern="1200" dirty="0" smtClean="0">
                        <a:solidFill>
                          <a:schemeClr val="tx1"/>
                        </a:solidFill>
                        <a:effectLst/>
                        <a:latin typeface="+mn-lt"/>
                        <a:ea typeface="+mn-ea"/>
                        <a:cs typeface="+mn-cs"/>
                      </a:endParaRPr>
                    </a:p>
                  </a:txBody>
                  <a:tcPr/>
                </a:tc>
                <a:extLst>
                  <a:ext uri="{0D108BD9-81ED-4DB2-BD59-A6C34878D82A}">
                    <a16:rowId xmlns:a16="http://schemas.microsoft.com/office/drawing/2014/main" val="3596972429"/>
                  </a:ext>
                </a:extLst>
              </a:tr>
            </a:tbl>
          </a:graphicData>
        </a:graphic>
      </p:graphicFrame>
    </p:spTree>
    <p:extLst>
      <p:ext uri="{BB962C8B-B14F-4D97-AF65-F5344CB8AC3E}">
        <p14:creationId xmlns:p14="http://schemas.microsoft.com/office/powerpoint/2010/main" val="23436080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Table 6D of GSTR-9</a:t>
            </a:r>
            <a:endParaRPr lang="en-US" sz="3200" dirty="0"/>
          </a:p>
        </p:txBody>
      </p:sp>
      <p:sp>
        <p:nvSpPr>
          <p:cNvPr id="3" name="Content Placeholder 2"/>
          <p:cNvSpPr>
            <a:spLocks noGrp="1"/>
          </p:cNvSpPr>
          <p:nvPr>
            <p:ph sz="quarter" idx="13"/>
          </p:nvPr>
        </p:nvSpPr>
        <p:spPr/>
        <p:txBody>
          <a:bodyPr>
            <a:normAutofit/>
          </a:bodyPr>
          <a:lstStyle/>
          <a:p>
            <a:pPr marL="0" indent="0">
              <a:buNone/>
            </a:pPr>
            <a:endParaRPr lang="en-US" sz="2000" dirty="0" smtClean="0"/>
          </a:p>
          <a:p>
            <a:pPr marL="0" indent="0">
              <a:buNone/>
            </a:pPr>
            <a:endParaRPr lang="en-US" sz="2000" dirty="0"/>
          </a:p>
        </p:txBody>
      </p:sp>
      <p:sp>
        <p:nvSpPr>
          <p:cNvPr id="4" name="Slide Number Placeholder 3"/>
          <p:cNvSpPr>
            <a:spLocks noGrp="1"/>
          </p:cNvSpPr>
          <p:nvPr>
            <p:ph type="sldNum" sz="quarter" idx="18"/>
          </p:nvPr>
        </p:nvSpPr>
        <p:spPr/>
        <p:txBody>
          <a:bodyPr/>
          <a:lstStyle/>
          <a:p>
            <a:fld id="{E90EB10D-B49F-42B1-955A-1DB268FD7307}" type="slidenum">
              <a:rPr lang="en-IN" smtClean="0"/>
              <a:pPr/>
              <a:t>13</a:t>
            </a:fld>
            <a:endParaRPr lang="en-IN" dirty="0"/>
          </a:p>
        </p:txBody>
      </p:sp>
      <p:graphicFrame>
        <p:nvGraphicFramePr>
          <p:cNvPr id="5" name="Table 4"/>
          <p:cNvGraphicFramePr>
            <a:graphicFrameLocks noGrp="1"/>
          </p:cNvGraphicFramePr>
          <p:nvPr>
            <p:extLst>
              <p:ext uri="{D42A27DB-BD31-4B8C-83A1-F6EECF244321}">
                <p14:modId xmlns:p14="http://schemas.microsoft.com/office/powerpoint/2010/main" val="3695945529"/>
              </p:ext>
            </p:extLst>
          </p:nvPr>
        </p:nvGraphicFramePr>
        <p:xfrm>
          <a:off x="144942" y="685800"/>
          <a:ext cx="8801544" cy="5622036"/>
        </p:xfrm>
        <a:graphic>
          <a:graphicData uri="http://schemas.openxmlformats.org/drawingml/2006/table">
            <a:tbl>
              <a:tblPr firstRow="1" bandRow="1">
                <a:tableStyleId>{616DA210-FB5B-4158-B5E0-FEB733F419BA}</a:tableStyleId>
              </a:tblPr>
              <a:tblGrid>
                <a:gridCol w="682642">
                  <a:extLst>
                    <a:ext uri="{9D8B030D-6E8A-4147-A177-3AD203B41FA5}">
                      <a16:colId xmlns:a16="http://schemas.microsoft.com/office/drawing/2014/main" val="2505045217"/>
                    </a:ext>
                  </a:extLst>
                </a:gridCol>
                <a:gridCol w="3888432">
                  <a:extLst>
                    <a:ext uri="{9D8B030D-6E8A-4147-A177-3AD203B41FA5}">
                      <a16:colId xmlns:a16="http://schemas.microsoft.com/office/drawing/2014/main" val="3308876891"/>
                    </a:ext>
                  </a:extLst>
                </a:gridCol>
                <a:gridCol w="4230470">
                  <a:extLst>
                    <a:ext uri="{9D8B030D-6E8A-4147-A177-3AD203B41FA5}">
                      <a16:colId xmlns:a16="http://schemas.microsoft.com/office/drawing/2014/main" val="111876817"/>
                    </a:ext>
                  </a:extLst>
                </a:gridCol>
              </a:tblGrid>
              <a:tr h="372291">
                <a:tc>
                  <a:txBody>
                    <a:bodyPr/>
                    <a:lstStyle/>
                    <a:p>
                      <a:r>
                        <a:rPr lang="en-IN" sz="1800" kern="1200" dirty="0" smtClean="0">
                          <a:effectLst/>
                        </a:rPr>
                        <a:t>Table Ref</a:t>
                      </a:r>
                      <a:endParaRPr lang="en-US" dirty="0"/>
                    </a:p>
                  </a:txBody>
                  <a:tcPr/>
                </a:tc>
                <a:tc>
                  <a:txBody>
                    <a:bodyPr/>
                    <a:lstStyle/>
                    <a:p>
                      <a:pPr marL="0" marR="0">
                        <a:spcBef>
                          <a:spcPts val="0"/>
                        </a:spcBef>
                        <a:spcAft>
                          <a:spcPts val="0"/>
                        </a:spcAft>
                      </a:pPr>
                      <a:r>
                        <a:rPr lang="en-IN" sz="1800">
                          <a:effectLst/>
                        </a:rPr>
                        <a:t>Head notes in Annual Return (GSTR-9)</a:t>
                      </a:r>
                      <a:endParaRPr lang="en-US" sz="20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nSpc>
                          <a:spcPct val="115000"/>
                        </a:lnSpc>
                        <a:spcBef>
                          <a:spcPts val="0"/>
                        </a:spcBef>
                        <a:spcAft>
                          <a:spcPts val="0"/>
                        </a:spcAft>
                      </a:pPr>
                      <a:r>
                        <a:rPr lang="en-IN" sz="1800" dirty="0">
                          <a:effectLst/>
                        </a:rPr>
                        <a:t>Presenter Remark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99045560"/>
                  </a:ext>
                </a:extLst>
              </a:tr>
              <a:tr h="372291">
                <a:tc>
                  <a:txBody>
                    <a:bodyPr/>
                    <a:lstStyle/>
                    <a:p>
                      <a:r>
                        <a:rPr lang="en-US" sz="1800" dirty="0" smtClean="0">
                          <a:latin typeface="+mn-lt"/>
                        </a:rPr>
                        <a:t>6D</a:t>
                      </a:r>
                      <a:endParaRPr lang="en-US" sz="1800" dirty="0">
                        <a:latin typeface="+mn-lt"/>
                      </a:endParaRPr>
                    </a:p>
                  </a:txBody>
                  <a:tcPr/>
                </a:tc>
                <a:tc>
                  <a:txBody>
                    <a:bodyPr/>
                    <a:lstStyle/>
                    <a:p>
                      <a:pPr marL="0" marR="0" algn="just">
                        <a:spcBef>
                          <a:spcPts val="0"/>
                        </a:spcBef>
                        <a:spcAft>
                          <a:spcPts val="0"/>
                        </a:spcAft>
                      </a:pPr>
                      <a:r>
                        <a:rPr lang="en-IN" sz="1800" dirty="0">
                          <a:solidFill>
                            <a:srgbClr val="000000"/>
                          </a:solidFill>
                          <a:effectLst/>
                          <a:latin typeface="+mn-lt"/>
                          <a:ea typeface="Calibri" panose="020F0502020204030204" pitchFamily="34" charset="0"/>
                          <a:cs typeface="Arial Narrow" panose="020B0606020202030204" pitchFamily="34" charset="0"/>
                        </a:rPr>
                        <a:t>Inward supplies received from registered persons liable to reverse charge (other than B above) on which tax is paid and ITC availed </a:t>
                      </a:r>
                      <a:endParaRPr lang="en-US" sz="1800" dirty="0">
                        <a:solidFill>
                          <a:srgbClr val="000000"/>
                        </a:solidFill>
                        <a:effectLst/>
                        <a:latin typeface="+mn-lt"/>
                        <a:ea typeface="Calibri" panose="020F0502020204030204" pitchFamily="34" charset="0"/>
                        <a:cs typeface="Arial Narrow" panose="020B0606020202030204" pitchFamily="34" charset="0"/>
                      </a:endParaRPr>
                    </a:p>
                    <a:p>
                      <a:pPr marL="0" marR="0" algn="just">
                        <a:lnSpc>
                          <a:spcPct val="115000"/>
                        </a:lnSpc>
                        <a:spcBef>
                          <a:spcPts val="0"/>
                        </a:spcBef>
                        <a:spcAft>
                          <a:spcPts val="0"/>
                        </a:spcAft>
                      </a:pPr>
                      <a:r>
                        <a:rPr lang="en-IN" sz="1800" dirty="0">
                          <a:effectLst/>
                          <a:latin typeface="+mn-lt"/>
                          <a:ea typeface="Calibri" panose="020F0502020204030204" pitchFamily="34" charset="0"/>
                          <a:cs typeface="Times New Roman" panose="02020603050405020304" pitchFamily="18" charset="0"/>
                        </a:rPr>
                        <a:t> </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IN" sz="1800" b="1" dirty="0">
                          <a:solidFill>
                            <a:srgbClr val="0070C0"/>
                          </a:solidFill>
                          <a:effectLst/>
                          <a:latin typeface="+mn-lt"/>
                          <a:ea typeface="Calibri" panose="020F0502020204030204" pitchFamily="34" charset="0"/>
                          <a:cs typeface="Times New Roman" panose="02020603050405020304" pitchFamily="18" charset="0"/>
                        </a:rPr>
                        <a:t>Include </a:t>
                      </a:r>
                      <a:endParaRPr lang="en-US" sz="1800" b="1" dirty="0">
                        <a:solidFill>
                          <a:srgbClr val="0070C0"/>
                        </a:solidFill>
                        <a:effectLst/>
                        <a:latin typeface="+mn-lt"/>
                        <a:ea typeface="Calibri" panose="020F0502020204030204" pitchFamily="34" charset="0"/>
                        <a:cs typeface="Times New Roman" panose="02020603050405020304" pitchFamily="18" charset="0"/>
                      </a:endParaRPr>
                    </a:p>
                    <a:p>
                      <a:pPr marL="285750" marR="0" indent="-285750" algn="just">
                        <a:lnSpc>
                          <a:spcPct val="115000"/>
                        </a:lnSpc>
                        <a:spcBef>
                          <a:spcPts val="0"/>
                        </a:spcBef>
                        <a:spcAft>
                          <a:spcPts val="0"/>
                        </a:spcAft>
                        <a:buFont typeface="Arial" panose="020B0604020202020204" pitchFamily="34" charset="0"/>
                        <a:buChar char="•"/>
                      </a:pPr>
                      <a:r>
                        <a:rPr lang="en-IN" sz="1800" dirty="0" smtClean="0">
                          <a:effectLst/>
                          <a:latin typeface="+mn-lt"/>
                          <a:ea typeface="Calibri" panose="020F0502020204030204" pitchFamily="34" charset="0"/>
                          <a:cs typeface="Times New Roman" panose="02020603050405020304" pitchFamily="18" charset="0"/>
                        </a:rPr>
                        <a:t>Input </a:t>
                      </a:r>
                      <a:r>
                        <a:rPr lang="en-IN" sz="1800" dirty="0">
                          <a:effectLst/>
                          <a:latin typeface="+mn-lt"/>
                          <a:ea typeface="Calibri" panose="020F0502020204030204" pitchFamily="34" charset="0"/>
                          <a:cs typeface="Times New Roman" panose="02020603050405020304" pitchFamily="18" charset="0"/>
                        </a:rPr>
                        <a:t>tax credit </a:t>
                      </a:r>
                      <a:r>
                        <a:rPr lang="en-IN" sz="1800" b="1" dirty="0">
                          <a:solidFill>
                            <a:srgbClr val="FF0000"/>
                          </a:solidFill>
                          <a:effectLst/>
                          <a:latin typeface="+mn-lt"/>
                          <a:ea typeface="Calibri" panose="020F0502020204030204" pitchFamily="34" charset="0"/>
                          <a:cs typeface="Times New Roman" panose="02020603050405020304" pitchFamily="18" charset="0"/>
                        </a:rPr>
                        <a:t>availed </a:t>
                      </a:r>
                      <a:r>
                        <a:rPr lang="en-IN" sz="1800" b="1" dirty="0" smtClean="0">
                          <a:solidFill>
                            <a:srgbClr val="FF0000"/>
                          </a:solidFill>
                          <a:effectLst/>
                          <a:latin typeface="+mn-lt"/>
                          <a:ea typeface="Calibri" panose="020F0502020204030204" pitchFamily="34" charset="0"/>
                          <a:cs typeface="Times New Roman" panose="02020603050405020304" pitchFamily="18" charset="0"/>
                        </a:rPr>
                        <a:t>in 1718 </a:t>
                      </a:r>
                      <a:r>
                        <a:rPr lang="en-IN" sz="1800" dirty="0" smtClean="0">
                          <a:effectLst/>
                          <a:latin typeface="+mn-lt"/>
                          <a:ea typeface="Calibri" panose="020F0502020204030204" pitchFamily="34" charset="0"/>
                          <a:cs typeface="Times New Roman" panose="02020603050405020304" pitchFamily="18" charset="0"/>
                        </a:rPr>
                        <a:t>on </a:t>
                      </a:r>
                      <a:r>
                        <a:rPr lang="en-IN" sz="1800" dirty="0">
                          <a:effectLst/>
                          <a:latin typeface="+mn-lt"/>
                          <a:ea typeface="Calibri" panose="020F0502020204030204" pitchFamily="34" charset="0"/>
                          <a:cs typeface="Times New Roman" panose="02020603050405020304" pitchFamily="18" charset="0"/>
                        </a:rPr>
                        <a:t>all inward supplies received from </a:t>
                      </a:r>
                      <a:r>
                        <a:rPr lang="en-IN" sz="1800" b="1" dirty="0">
                          <a:solidFill>
                            <a:srgbClr val="FF0000"/>
                          </a:solidFill>
                          <a:effectLst/>
                          <a:latin typeface="+mn-lt"/>
                          <a:ea typeface="Calibri" panose="020F0502020204030204" pitchFamily="34" charset="0"/>
                          <a:cs typeface="Times New Roman" panose="02020603050405020304" pitchFamily="18" charset="0"/>
                        </a:rPr>
                        <a:t>Registered Persons  </a:t>
                      </a:r>
                      <a:r>
                        <a:rPr lang="en-IN" sz="1800" dirty="0">
                          <a:effectLst/>
                          <a:latin typeface="+mn-lt"/>
                          <a:ea typeface="Calibri" panose="020F0502020204030204" pitchFamily="34" charset="0"/>
                          <a:cs typeface="Times New Roman" panose="02020603050405020304" pitchFamily="18" charset="0"/>
                        </a:rPr>
                        <a:t>on which tax is payable on reverse charge basis</a:t>
                      </a:r>
                      <a:r>
                        <a:rPr lang="en-IN" sz="1800" dirty="0" smtClean="0">
                          <a:effectLst/>
                          <a:latin typeface="+mn-lt"/>
                          <a:ea typeface="Calibri" panose="020F0502020204030204" pitchFamily="34" charset="0"/>
                          <a:cs typeface="Times New Roman" panose="02020603050405020304" pitchFamily="18" charset="0"/>
                        </a:rPr>
                        <a:t>.</a:t>
                      </a:r>
                    </a:p>
                    <a:p>
                      <a:pPr marL="0" marR="0" algn="just">
                        <a:lnSpc>
                          <a:spcPct val="115000"/>
                        </a:lnSpc>
                        <a:spcBef>
                          <a:spcPts val="0"/>
                        </a:spcBef>
                        <a:spcAft>
                          <a:spcPts val="0"/>
                        </a:spcAft>
                      </a:pPr>
                      <a:endParaRPr lang="en-US" sz="1800" dirty="0" smtClean="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IN" sz="2000" b="1" kern="1200" dirty="0" smtClean="0">
                          <a:solidFill>
                            <a:srgbClr val="0070C0"/>
                          </a:solidFill>
                          <a:effectLst/>
                          <a:latin typeface="+mn-lt"/>
                          <a:ea typeface="+mn-ea"/>
                          <a:cs typeface="+mn-cs"/>
                        </a:rPr>
                        <a:t>Exclude </a:t>
                      </a:r>
                      <a:endParaRPr lang="en-US" sz="2000" b="1" kern="1200" dirty="0" smtClean="0">
                        <a:solidFill>
                          <a:srgbClr val="0070C0"/>
                        </a:solidFill>
                        <a:effectLst/>
                        <a:latin typeface="+mn-lt"/>
                        <a:ea typeface="+mn-ea"/>
                        <a:cs typeface="+mn-cs"/>
                      </a:endParaRPr>
                    </a:p>
                    <a:p>
                      <a:pPr marL="285750" indent="-285750" algn="just">
                        <a:buFont typeface="Arial" panose="020B0604020202020204" pitchFamily="34" charset="0"/>
                        <a:buChar char="•"/>
                      </a:pPr>
                      <a:r>
                        <a:rPr lang="en-IN" sz="1800" kern="1200" dirty="0" smtClean="0">
                          <a:solidFill>
                            <a:schemeClr val="tx1"/>
                          </a:solidFill>
                          <a:effectLst/>
                          <a:latin typeface="+mn-lt"/>
                          <a:ea typeface="+mn-ea"/>
                          <a:cs typeface="+mn-cs"/>
                        </a:rPr>
                        <a:t>Tax paid on supplies received from an Registered person and on which input tax credit </a:t>
                      </a:r>
                      <a:r>
                        <a:rPr lang="en-IN" sz="1800" b="1" kern="1200" dirty="0" smtClean="0">
                          <a:solidFill>
                            <a:srgbClr val="FF0000"/>
                          </a:solidFill>
                          <a:effectLst/>
                          <a:latin typeface="+mn-lt"/>
                          <a:ea typeface="+mn-ea"/>
                          <a:cs typeface="+mn-cs"/>
                        </a:rPr>
                        <a:t>has not been availed in 1718.</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1800" kern="1200" dirty="0" smtClean="0">
                          <a:solidFill>
                            <a:schemeClr val="tx1"/>
                          </a:solidFill>
                          <a:effectLst/>
                          <a:latin typeface="+mn-lt"/>
                          <a:ea typeface="+mn-ea"/>
                          <a:cs typeface="+mn-cs"/>
                        </a:rPr>
                        <a:t>Input tax credit </a:t>
                      </a:r>
                      <a:r>
                        <a:rPr lang="en-IN" sz="1800" b="1" kern="1200" dirty="0" smtClean="0">
                          <a:solidFill>
                            <a:srgbClr val="FF0000"/>
                          </a:solidFill>
                          <a:effectLst/>
                          <a:latin typeface="+mn-lt"/>
                          <a:ea typeface="+mn-ea"/>
                          <a:cs typeface="+mn-cs"/>
                        </a:rPr>
                        <a:t>availed</a:t>
                      </a:r>
                      <a:r>
                        <a:rPr lang="en-IN" sz="1800" kern="1200" dirty="0" smtClean="0">
                          <a:solidFill>
                            <a:schemeClr val="tx1"/>
                          </a:solidFill>
                          <a:effectLst/>
                          <a:latin typeface="+mn-lt"/>
                          <a:ea typeface="+mn-ea"/>
                          <a:cs typeface="+mn-cs"/>
                        </a:rPr>
                        <a:t> on all inward supplies received from an </a:t>
                      </a:r>
                      <a:r>
                        <a:rPr lang="en-IN" sz="1800" b="1" kern="1200" dirty="0" smtClean="0">
                          <a:solidFill>
                            <a:srgbClr val="FF0000"/>
                          </a:solidFill>
                          <a:effectLst/>
                          <a:latin typeface="+mn-lt"/>
                          <a:ea typeface="+mn-ea"/>
                          <a:cs typeface="+mn-cs"/>
                        </a:rPr>
                        <a:t>Un Registered person</a:t>
                      </a:r>
                      <a:r>
                        <a:rPr lang="en-IN" sz="1800" kern="1200" dirty="0" smtClean="0">
                          <a:solidFill>
                            <a:schemeClr val="tx1"/>
                          </a:solidFill>
                          <a:effectLst/>
                          <a:latin typeface="+mn-lt"/>
                          <a:ea typeface="+mn-ea"/>
                          <a:cs typeface="+mn-cs"/>
                        </a:rPr>
                        <a:t> on which tax is payable on reverse charge basis</a:t>
                      </a:r>
                      <a:endParaRPr lang="en-US" sz="1800" kern="1200" dirty="0" smtClean="0">
                        <a:solidFill>
                          <a:schemeClr val="tx1"/>
                        </a:solidFill>
                        <a:effectLst/>
                        <a:latin typeface="+mn-lt"/>
                        <a:ea typeface="+mn-ea"/>
                        <a:cs typeface="+mn-cs"/>
                      </a:endParaRPr>
                    </a:p>
                    <a:p>
                      <a:pPr marL="0" marR="0" algn="just">
                        <a:lnSpc>
                          <a:spcPct val="115000"/>
                        </a:lnSpc>
                        <a:spcBef>
                          <a:spcPts val="0"/>
                        </a:spcBef>
                        <a:spcAft>
                          <a:spcPts val="0"/>
                        </a:spcAft>
                      </a:pPr>
                      <a:endParaRPr lang="en-US" sz="1800" dirty="0" smtClean="0">
                        <a:effectLst/>
                        <a:latin typeface="+mn-lt"/>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IN" sz="1800" b="1" kern="1200" dirty="0" smtClean="0">
                          <a:solidFill>
                            <a:srgbClr val="0070C0"/>
                          </a:solidFill>
                          <a:effectLst/>
                          <a:latin typeface="+mn-lt"/>
                          <a:ea typeface="+mn-ea"/>
                          <a:cs typeface="+mn-cs"/>
                        </a:rPr>
                        <a:t>Source  </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IN" sz="1800" kern="1200" dirty="0" smtClean="0">
                          <a:solidFill>
                            <a:schemeClr val="tx1"/>
                          </a:solidFill>
                          <a:effectLst/>
                          <a:latin typeface="+mn-lt"/>
                          <a:ea typeface="+mn-ea"/>
                          <a:cs typeface="+mn-cs"/>
                        </a:rPr>
                        <a:t>Table 4A(3)  of GSTR-3B of FY 1718 </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69486504"/>
                  </a:ext>
                </a:extLst>
              </a:tr>
            </a:tbl>
          </a:graphicData>
        </a:graphic>
      </p:graphicFrame>
    </p:spTree>
    <p:extLst>
      <p:ext uri="{BB962C8B-B14F-4D97-AF65-F5344CB8AC3E}">
        <p14:creationId xmlns:p14="http://schemas.microsoft.com/office/powerpoint/2010/main" val="39089066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IN" sz="2800" dirty="0" smtClean="0"/>
              <a:t>Key Points for Table 6C &amp; 6D</a:t>
            </a:r>
            <a:endParaRPr lang="en-IN" sz="2400" dirty="0"/>
          </a:p>
        </p:txBody>
      </p:sp>
      <p:graphicFrame>
        <p:nvGraphicFramePr>
          <p:cNvPr id="2" name="Content Placeholder 1"/>
          <p:cNvGraphicFramePr>
            <a:graphicFrameLocks noGrp="1"/>
          </p:cNvGraphicFramePr>
          <p:nvPr>
            <p:ph sz="quarter" idx="13"/>
            <p:extLst>
              <p:ext uri="{D42A27DB-BD31-4B8C-83A1-F6EECF244321}">
                <p14:modId xmlns:p14="http://schemas.microsoft.com/office/powerpoint/2010/main" val="1065537662"/>
              </p:ext>
            </p:extLst>
          </p:nvPr>
        </p:nvGraphicFramePr>
        <p:xfrm>
          <a:off x="143509" y="806450"/>
          <a:ext cx="8802977" cy="56705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8"/>
          </p:nvPr>
        </p:nvSpPr>
        <p:spPr/>
        <p:txBody>
          <a:bodyPr/>
          <a:lstStyle/>
          <a:p>
            <a:fld id="{E90EB10D-B49F-42B1-955A-1DB268FD7307}" type="slidenum">
              <a:rPr lang="en-IN" smtClean="0"/>
              <a:pPr/>
              <a:t>14</a:t>
            </a:fld>
            <a:endParaRPr lang="en-IN" dirty="0"/>
          </a:p>
        </p:txBody>
      </p:sp>
    </p:spTree>
    <p:extLst>
      <p:ext uri="{BB962C8B-B14F-4D97-AF65-F5344CB8AC3E}">
        <p14:creationId xmlns:p14="http://schemas.microsoft.com/office/powerpoint/2010/main" val="26326413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graphicEl>
                                              <a:dgm id="{4451C0B7-62AC-4EF5-BBFE-0505A2A492AC}"/>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graphicEl>
                                              <a:dgm id="{2A9C7DB9-D037-4418-A084-932548D2C4B5}"/>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graphicEl>
                                              <a:dgm id="{CB146D8E-63B6-441D-840E-756F9366CA47}"/>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graphicEl>
                                              <a:dgm id="{C8E29F35-8A0E-4A63-A54D-C454DF4EB752}"/>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graphicEl>
                                              <a:dgm id="{8AEBAD9C-BA68-4377-AD5A-CF8188D5D07B}"/>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graphicEl>
                                              <a:dgm id="{7CC41115-BFAD-456E-BED8-19555A2C1475}"/>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graphicEl>
                                              <a:dgm id="{C07D7488-6D70-4439-8907-3E766F65EA00}"/>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
                                            <p:graphicEl>
                                              <a:dgm id="{4D3003C3-50BE-43D0-A928-39FC0F8022F0}"/>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
                                            <p:graphicEl>
                                              <a:dgm id="{25131810-1484-4B00-B5D2-D507878D7185}"/>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lvlOne"/>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Table 6E of GSTR-9</a:t>
            </a:r>
            <a:endParaRPr lang="en-US" sz="3200" dirty="0"/>
          </a:p>
        </p:txBody>
      </p:sp>
      <p:sp>
        <p:nvSpPr>
          <p:cNvPr id="3" name="Content Placeholder 2"/>
          <p:cNvSpPr>
            <a:spLocks noGrp="1"/>
          </p:cNvSpPr>
          <p:nvPr>
            <p:ph sz="quarter" idx="13"/>
          </p:nvPr>
        </p:nvSpPr>
        <p:spPr/>
        <p:txBody>
          <a:bodyPr>
            <a:normAutofit/>
          </a:bodyPr>
          <a:lstStyle/>
          <a:p>
            <a:pPr marL="0" indent="0">
              <a:buNone/>
            </a:pPr>
            <a:endParaRPr lang="en-US" sz="2000" dirty="0" smtClean="0"/>
          </a:p>
          <a:p>
            <a:pPr marL="0" indent="0">
              <a:buNone/>
            </a:pPr>
            <a:endParaRPr lang="en-US" sz="2000" dirty="0"/>
          </a:p>
        </p:txBody>
      </p:sp>
      <p:sp>
        <p:nvSpPr>
          <p:cNvPr id="4" name="Slide Number Placeholder 3"/>
          <p:cNvSpPr>
            <a:spLocks noGrp="1"/>
          </p:cNvSpPr>
          <p:nvPr>
            <p:ph type="sldNum" sz="quarter" idx="18"/>
          </p:nvPr>
        </p:nvSpPr>
        <p:spPr/>
        <p:txBody>
          <a:bodyPr/>
          <a:lstStyle/>
          <a:p>
            <a:fld id="{E90EB10D-B49F-42B1-955A-1DB268FD7307}" type="slidenum">
              <a:rPr lang="en-IN" smtClean="0"/>
              <a:pPr/>
              <a:t>15</a:t>
            </a:fld>
            <a:endParaRPr lang="en-IN" dirty="0"/>
          </a:p>
        </p:txBody>
      </p:sp>
      <p:graphicFrame>
        <p:nvGraphicFramePr>
          <p:cNvPr id="5" name="Table 4"/>
          <p:cNvGraphicFramePr>
            <a:graphicFrameLocks noGrp="1"/>
          </p:cNvGraphicFramePr>
          <p:nvPr>
            <p:extLst>
              <p:ext uri="{D42A27DB-BD31-4B8C-83A1-F6EECF244321}">
                <p14:modId xmlns:p14="http://schemas.microsoft.com/office/powerpoint/2010/main" val="1673630861"/>
              </p:ext>
            </p:extLst>
          </p:nvPr>
        </p:nvGraphicFramePr>
        <p:xfrm>
          <a:off x="144942" y="685800"/>
          <a:ext cx="8801544" cy="4541520"/>
        </p:xfrm>
        <a:graphic>
          <a:graphicData uri="http://schemas.openxmlformats.org/drawingml/2006/table">
            <a:tbl>
              <a:tblPr firstRow="1" bandRow="1">
                <a:tableStyleId>{616DA210-FB5B-4158-B5E0-FEB733F419BA}</a:tableStyleId>
              </a:tblPr>
              <a:tblGrid>
                <a:gridCol w="682642">
                  <a:extLst>
                    <a:ext uri="{9D8B030D-6E8A-4147-A177-3AD203B41FA5}">
                      <a16:colId xmlns:a16="http://schemas.microsoft.com/office/drawing/2014/main" val="2505045217"/>
                    </a:ext>
                  </a:extLst>
                </a:gridCol>
                <a:gridCol w="3888432">
                  <a:extLst>
                    <a:ext uri="{9D8B030D-6E8A-4147-A177-3AD203B41FA5}">
                      <a16:colId xmlns:a16="http://schemas.microsoft.com/office/drawing/2014/main" val="3308876891"/>
                    </a:ext>
                  </a:extLst>
                </a:gridCol>
                <a:gridCol w="4230470">
                  <a:extLst>
                    <a:ext uri="{9D8B030D-6E8A-4147-A177-3AD203B41FA5}">
                      <a16:colId xmlns:a16="http://schemas.microsoft.com/office/drawing/2014/main" val="111876817"/>
                    </a:ext>
                  </a:extLst>
                </a:gridCol>
              </a:tblGrid>
              <a:tr h="609899">
                <a:tc>
                  <a:txBody>
                    <a:bodyPr/>
                    <a:lstStyle/>
                    <a:p>
                      <a:r>
                        <a:rPr lang="en-IN" sz="1800" kern="1200" dirty="0" smtClean="0">
                          <a:effectLst/>
                        </a:rPr>
                        <a:t>Table Ref</a:t>
                      </a:r>
                      <a:endParaRPr lang="en-US" dirty="0"/>
                    </a:p>
                  </a:txBody>
                  <a:tcPr/>
                </a:tc>
                <a:tc>
                  <a:txBody>
                    <a:bodyPr/>
                    <a:lstStyle/>
                    <a:p>
                      <a:pPr marL="0" marR="0">
                        <a:spcBef>
                          <a:spcPts val="0"/>
                        </a:spcBef>
                        <a:spcAft>
                          <a:spcPts val="0"/>
                        </a:spcAft>
                      </a:pPr>
                      <a:r>
                        <a:rPr lang="en-IN" sz="1800">
                          <a:effectLst/>
                        </a:rPr>
                        <a:t>Head notes in Annual Return (GSTR-9)</a:t>
                      </a:r>
                      <a:endParaRPr lang="en-US" sz="20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nSpc>
                          <a:spcPct val="115000"/>
                        </a:lnSpc>
                        <a:spcBef>
                          <a:spcPts val="0"/>
                        </a:spcBef>
                        <a:spcAft>
                          <a:spcPts val="0"/>
                        </a:spcAft>
                      </a:pPr>
                      <a:r>
                        <a:rPr lang="en-IN" sz="1800" dirty="0">
                          <a:effectLst/>
                        </a:rPr>
                        <a:t>Presenter Remark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99045560"/>
                  </a:ext>
                </a:extLst>
              </a:tr>
              <a:tr h="3717477">
                <a:tc>
                  <a:txBody>
                    <a:bodyPr/>
                    <a:lstStyle/>
                    <a:p>
                      <a:r>
                        <a:rPr lang="en-US" sz="1700" dirty="0" smtClean="0"/>
                        <a:t>6E</a:t>
                      </a:r>
                      <a:endParaRPr lang="en-US" sz="1700" dirty="0"/>
                    </a:p>
                  </a:txBody>
                  <a:tcPr/>
                </a:tc>
                <a:tc>
                  <a:txBody>
                    <a:bodyPr/>
                    <a:lstStyle/>
                    <a:p>
                      <a:pPr marL="0" marR="0">
                        <a:spcBef>
                          <a:spcPts val="0"/>
                        </a:spcBef>
                        <a:spcAft>
                          <a:spcPts val="0"/>
                        </a:spcAft>
                      </a:pPr>
                      <a:r>
                        <a:rPr lang="en-IN" sz="1800" dirty="0" smtClean="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Import of goods (including supplies from SEZs) </a:t>
                      </a:r>
                      <a:endParaRPr lang="en-US" sz="2000" dirty="0" smtClean="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p>
                      <a:pPr marL="0" marR="0">
                        <a:lnSpc>
                          <a:spcPct val="115000"/>
                        </a:lnSpc>
                        <a:spcBef>
                          <a:spcPts val="0"/>
                        </a:spcBef>
                        <a:spcAft>
                          <a:spcPts val="0"/>
                        </a:spcAft>
                      </a:pPr>
                      <a:r>
                        <a:rPr lang="en-IN" sz="1800" dirty="0" smtClean="0">
                          <a:effectLst/>
                          <a:latin typeface="Calibri" panose="020F0502020204030204" pitchFamily="34" charset="0"/>
                          <a:ea typeface="Calibri" panose="020F0502020204030204" pitchFamily="34"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800" b="1" kern="1200" dirty="0" smtClean="0">
                          <a:solidFill>
                            <a:srgbClr val="0070C0"/>
                          </a:solidFill>
                          <a:effectLst/>
                          <a:latin typeface="+mn-lt"/>
                          <a:ea typeface="+mn-ea"/>
                          <a:cs typeface="+mn-cs"/>
                        </a:rPr>
                        <a:t>Include</a:t>
                      </a:r>
                    </a:p>
                    <a:p>
                      <a:pPr marL="285750" marR="0" indent="-285750">
                        <a:spcBef>
                          <a:spcPts val="0"/>
                        </a:spcBef>
                        <a:spcAft>
                          <a:spcPts val="0"/>
                        </a:spcAft>
                        <a:buFont typeface="Arial" panose="020B0604020202020204" pitchFamily="34" charset="0"/>
                        <a:buChar char="•"/>
                      </a:pPr>
                      <a:r>
                        <a:rPr lang="en-IN" sz="1800" dirty="0" smtClean="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Input tax credit availed on import of goods</a:t>
                      </a:r>
                      <a:endParaRPr lang="en-US" sz="2000" dirty="0" smtClean="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p>
                      <a:pPr marL="285750" marR="0" indent="-285750">
                        <a:spcBef>
                          <a:spcPts val="0"/>
                        </a:spcBef>
                        <a:spcAft>
                          <a:spcPts val="0"/>
                        </a:spcAft>
                        <a:buFont typeface="Arial" panose="020B0604020202020204" pitchFamily="34" charset="0"/>
                        <a:buChar char="•"/>
                      </a:pPr>
                      <a:r>
                        <a:rPr lang="en-IN" sz="1800" dirty="0" smtClean="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Input tax credit availed on import of goods from SEZs </a:t>
                      </a:r>
                      <a:endParaRPr lang="en-US" sz="2000" dirty="0" smtClean="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p>
                      <a:pPr marL="285750" marR="0" indent="-285750">
                        <a:spcBef>
                          <a:spcPts val="0"/>
                        </a:spcBef>
                        <a:spcAft>
                          <a:spcPts val="0"/>
                        </a:spcAft>
                        <a:buFont typeface="Arial" panose="020B0604020202020204" pitchFamily="34" charset="0"/>
                        <a:buChar char="•"/>
                      </a:pPr>
                      <a:endParaRPr lang="en-US" sz="2000" dirty="0" smtClean="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IN" sz="1800" b="1" kern="1200" dirty="0" smtClean="0">
                          <a:solidFill>
                            <a:srgbClr val="0070C0"/>
                          </a:solidFill>
                          <a:effectLst/>
                          <a:latin typeface="+mn-lt"/>
                          <a:ea typeface="+mn-ea"/>
                          <a:cs typeface="+mn-cs"/>
                        </a:rPr>
                        <a:t>Exclude </a:t>
                      </a:r>
                      <a:endParaRPr lang="en-US" sz="1800" b="1" kern="1200" dirty="0" smtClean="0">
                        <a:solidFill>
                          <a:srgbClr val="0070C0"/>
                        </a:solidFill>
                        <a:effectLst/>
                        <a:latin typeface="+mn-lt"/>
                        <a:ea typeface="+mn-ea"/>
                        <a:cs typeface="+mn-cs"/>
                      </a:endParaRPr>
                    </a:p>
                    <a:p>
                      <a:pPr marL="285750" marR="0" indent="-285750">
                        <a:spcBef>
                          <a:spcPts val="0"/>
                        </a:spcBef>
                        <a:spcAft>
                          <a:spcPts val="0"/>
                        </a:spcAft>
                        <a:buFont typeface="Arial" panose="020B0604020202020204" pitchFamily="34" charset="0"/>
                        <a:buChar char="•"/>
                      </a:pPr>
                      <a:r>
                        <a:rPr lang="en-IN" sz="1800" dirty="0" smtClean="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Import of Services </a:t>
                      </a:r>
                    </a:p>
                    <a:p>
                      <a:pPr marL="285750" marR="0" indent="-285750">
                        <a:spcBef>
                          <a:spcPts val="0"/>
                        </a:spcBef>
                        <a:spcAft>
                          <a:spcPts val="0"/>
                        </a:spcAft>
                        <a:buFont typeface="Arial" panose="020B0604020202020204" pitchFamily="34" charset="0"/>
                        <a:buChar char="•"/>
                      </a:pPr>
                      <a:endParaRPr lang="en-IN" sz="1800" dirty="0" smtClean="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IN" sz="1800" b="1" kern="1200" dirty="0" smtClean="0">
                          <a:solidFill>
                            <a:srgbClr val="0070C0"/>
                          </a:solidFill>
                          <a:effectLst/>
                          <a:latin typeface="+mn-lt"/>
                          <a:ea typeface="+mn-ea"/>
                          <a:cs typeface="+mn-cs"/>
                        </a:rPr>
                        <a:t>Source </a:t>
                      </a:r>
                    </a:p>
                    <a:p>
                      <a:pPr marL="0" marR="0" indent="0">
                        <a:spcBef>
                          <a:spcPts val="0"/>
                        </a:spcBef>
                        <a:spcAft>
                          <a:spcPts val="0"/>
                        </a:spcAft>
                        <a:buFont typeface="Arial" panose="020B0604020202020204" pitchFamily="34" charset="0"/>
                        <a:buNone/>
                      </a:pPr>
                      <a:r>
                        <a:rPr lang="en-IN" sz="1800" dirty="0" smtClean="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Table</a:t>
                      </a:r>
                      <a:r>
                        <a:rPr lang="en-IN" sz="1800" baseline="0" dirty="0" smtClean="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 4A(1) of GSTR-3B</a:t>
                      </a:r>
                    </a:p>
                    <a:p>
                      <a:pPr marL="0" marR="0" indent="0">
                        <a:spcBef>
                          <a:spcPts val="0"/>
                        </a:spcBef>
                        <a:spcAft>
                          <a:spcPts val="0"/>
                        </a:spcAft>
                        <a:buFont typeface="Arial" panose="020B0604020202020204" pitchFamily="34" charset="0"/>
                        <a:buNone/>
                      </a:pPr>
                      <a:endParaRPr lang="en-IN" sz="1800" baseline="0" dirty="0" smtClean="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p>
                      <a:pPr marL="0" marR="0" indent="0">
                        <a:spcBef>
                          <a:spcPts val="0"/>
                        </a:spcBef>
                        <a:spcAft>
                          <a:spcPts val="0"/>
                        </a:spcAft>
                        <a:buFont typeface="Arial" panose="020B0604020202020204" pitchFamily="34" charset="0"/>
                        <a:buNone/>
                      </a:pPr>
                      <a:r>
                        <a:rPr lang="en-IN" sz="1800" b="1" baseline="0" dirty="0" smtClean="0">
                          <a:solidFill>
                            <a:srgbClr val="FF0000"/>
                          </a:solidFill>
                          <a:effectLst/>
                          <a:latin typeface="Arial Narrow" panose="020B0606020202030204" pitchFamily="34" charset="0"/>
                          <a:ea typeface="Calibri" panose="020F0502020204030204" pitchFamily="34" charset="0"/>
                          <a:cs typeface="Arial Narrow" panose="020B0606020202030204" pitchFamily="34" charset="0"/>
                        </a:rPr>
                        <a:t>No Reflection in GSTR-2A.</a:t>
                      </a:r>
                    </a:p>
                    <a:p>
                      <a:pPr marL="0" marR="0" indent="0">
                        <a:spcBef>
                          <a:spcPts val="0"/>
                        </a:spcBef>
                        <a:spcAft>
                          <a:spcPts val="0"/>
                        </a:spcAft>
                        <a:buFont typeface="Arial" panose="020B0604020202020204" pitchFamily="34" charset="0"/>
                        <a:buNone/>
                      </a:pPr>
                      <a:r>
                        <a:rPr lang="en-IN" sz="1800" b="1" baseline="0" dirty="0" smtClean="0">
                          <a:solidFill>
                            <a:srgbClr val="FF0000"/>
                          </a:solidFill>
                          <a:effectLst/>
                          <a:latin typeface="Arial Narrow" panose="020B0606020202030204" pitchFamily="34" charset="0"/>
                          <a:ea typeface="Calibri" panose="020F0502020204030204" pitchFamily="34" charset="0"/>
                          <a:cs typeface="Arial Narrow" panose="020B0606020202030204" pitchFamily="34" charset="0"/>
                        </a:rPr>
                        <a:t>Only IGST paid on Import eligible for Credit. </a:t>
                      </a:r>
                      <a:endParaRPr lang="en-US" sz="2000" b="1" dirty="0" smtClean="0">
                        <a:solidFill>
                          <a:srgbClr val="FF0000"/>
                        </a:solidFill>
                        <a:effectLst/>
                        <a:latin typeface="Arial Narrow" panose="020B0606020202030204" pitchFamily="34" charset="0"/>
                        <a:ea typeface="Calibri" panose="020F0502020204030204" pitchFamily="34" charset="0"/>
                        <a:cs typeface="Arial Narrow" panose="020B0606020202030204" pitchFamily="34" charset="0"/>
                      </a:endParaRPr>
                    </a:p>
                    <a:p>
                      <a:pPr marL="0" marR="0">
                        <a:spcBef>
                          <a:spcPts val="0"/>
                        </a:spcBef>
                        <a:spcAft>
                          <a:spcPts val="0"/>
                        </a:spcAft>
                      </a:pPr>
                      <a:r>
                        <a:rPr lang="en-IN" sz="2000" dirty="0" smtClean="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 </a:t>
                      </a:r>
                      <a:endParaRPr lang="en-US" sz="2000" dirty="0" smtClean="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extLst>
                  <a:ext uri="{0D108BD9-81ED-4DB2-BD59-A6C34878D82A}">
                    <a16:rowId xmlns:a16="http://schemas.microsoft.com/office/drawing/2014/main" val="3596972429"/>
                  </a:ext>
                </a:extLst>
              </a:tr>
            </a:tbl>
          </a:graphicData>
        </a:graphic>
      </p:graphicFrame>
    </p:spTree>
    <p:extLst>
      <p:ext uri="{BB962C8B-B14F-4D97-AF65-F5344CB8AC3E}">
        <p14:creationId xmlns:p14="http://schemas.microsoft.com/office/powerpoint/2010/main" val="10881969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IN" sz="2800" dirty="0"/>
              <a:t>FAQs – GST Annual Return </a:t>
            </a:r>
            <a:r>
              <a:rPr lang="en-IN" sz="2400" dirty="0" smtClean="0"/>
              <a:t>  </a:t>
            </a:r>
            <a:endParaRPr lang="en-IN" sz="2400" dirty="0"/>
          </a:p>
        </p:txBody>
      </p:sp>
      <p:sp>
        <p:nvSpPr>
          <p:cNvPr id="6" name="Content Placeholder 5"/>
          <p:cNvSpPr>
            <a:spLocks noGrp="1"/>
          </p:cNvSpPr>
          <p:nvPr>
            <p:ph sz="quarter" idx="13"/>
          </p:nvPr>
        </p:nvSpPr>
        <p:spPr>
          <a:xfrm>
            <a:off x="143509" y="806450"/>
            <a:ext cx="8802977" cy="5670550"/>
          </a:xfrm>
        </p:spPr>
        <p:txBody>
          <a:bodyPr>
            <a:noAutofit/>
          </a:bodyPr>
          <a:lstStyle/>
          <a:p>
            <a:r>
              <a:rPr lang="en-US" sz="1800" dirty="0" smtClean="0"/>
              <a:t>IGST ITC </a:t>
            </a:r>
            <a:r>
              <a:rPr lang="en-US" sz="1800" dirty="0"/>
              <a:t>on import of goods </a:t>
            </a:r>
            <a:r>
              <a:rPr lang="en-US" sz="1800" dirty="0" smtClean="0"/>
              <a:t> of Rs. 1 Lakh was </a:t>
            </a:r>
            <a:r>
              <a:rPr lang="en-US" sz="1800" dirty="0"/>
              <a:t>inadvertently shown under heading “All other </a:t>
            </a:r>
            <a:r>
              <a:rPr lang="en-US" sz="1800" dirty="0" smtClean="0"/>
              <a:t>ITC[4A(5) of GSTR-3B]”, in GSTR-3B, how </a:t>
            </a:r>
            <a:r>
              <a:rPr lang="en-US" sz="1800" dirty="0"/>
              <a:t>to handle this situation in GSTR-9 </a:t>
            </a:r>
            <a:r>
              <a:rPr lang="en-US" sz="1800" dirty="0" smtClean="0"/>
              <a:t>?</a:t>
            </a:r>
          </a:p>
          <a:p>
            <a:r>
              <a:rPr lang="en-US" sz="1800" dirty="0" smtClean="0"/>
              <a:t>Such </a:t>
            </a:r>
            <a:r>
              <a:rPr lang="en-US" sz="1800" dirty="0"/>
              <a:t>details to be reported under “Import of Goods” Table 6E of GSTR-9?</a:t>
            </a:r>
          </a:p>
          <a:p>
            <a:r>
              <a:rPr lang="en-US" sz="1800" dirty="0"/>
              <a:t>Corresponding credit to be reduced from Table 6B of </a:t>
            </a:r>
            <a:r>
              <a:rPr lang="en-US" sz="1800" dirty="0" smtClean="0"/>
              <a:t>GSTR-9</a:t>
            </a:r>
          </a:p>
          <a:p>
            <a:endParaRPr lang="en-US" sz="2000" dirty="0"/>
          </a:p>
          <a:p>
            <a:endParaRPr lang="en-US" sz="2000" dirty="0"/>
          </a:p>
          <a:p>
            <a:pPr marL="363538" indent="0" algn="just">
              <a:buNone/>
              <a:tabLst>
                <a:tab pos="631825" algn="l"/>
              </a:tabLst>
            </a:pPr>
            <a:endParaRPr lang="en-IN" sz="2000" dirty="0" smtClean="0"/>
          </a:p>
        </p:txBody>
      </p:sp>
      <p:sp>
        <p:nvSpPr>
          <p:cNvPr id="4" name="Slide Number Placeholder 3"/>
          <p:cNvSpPr>
            <a:spLocks noGrp="1"/>
          </p:cNvSpPr>
          <p:nvPr>
            <p:ph type="sldNum" sz="quarter" idx="18"/>
          </p:nvPr>
        </p:nvSpPr>
        <p:spPr/>
        <p:txBody>
          <a:bodyPr/>
          <a:lstStyle/>
          <a:p>
            <a:fld id="{E90EB10D-B49F-42B1-955A-1DB268FD7307}" type="slidenum">
              <a:rPr lang="en-IN" smtClean="0"/>
              <a:pPr/>
              <a:t>16</a:t>
            </a:fld>
            <a:endParaRPr lang="en-IN" dirty="0"/>
          </a:p>
        </p:txBody>
      </p:sp>
      <p:graphicFrame>
        <p:nvGraphicFramePr>
          <p:cNvPr id="2" name="Table 1"/>
          <p:cNvGraphicFramePr>
            <a:graphicFrameLocks noGrp="1"/>
          </p:cNvGraphicFramePr>
          <p:nvPr>
            <p:extLst>
              <p:ext uri="{D42A27DB-BD31-4B8C-83A1-F6EECF244321}">
                <p14:modId xmlns:p14="http://schemas.microsoft.com/office/powerpoint/2010/main" val="3409438922"/>
              </p:ext>
            </p:extLst>
          </p:nvPr>
        </p:nvGraphicFramePr>
        <p:xfrm>
          <a:off x="251520" y="2204864"/>
          <a:ext cx="8694966" cy="4549861"/>
        </p:xfrm>
        <a:graphic>
          <a:graphicData uri="http://schemas.openxmlformats.org/drawingml/2006/table">
            <a:tbl>
              <a:tblPr firstRow="1" bandRow="1">
                <a:tableStyleId>{5C22544A-7EE6-4342-B048-85BDC9FD1C3A}</a:tableStyleId>
              </a:tblPr>
              <a:tblGrid>
                <a:gridCol w="432048">
                  <a:extLst>
                    <a:ext uri="{9D8B030D-6E8A-4147-A177-3AD203B41FA5}">
                      <a16:colId xmlns:a16="http://schemas.microsoft.com/office/drawing/2014/main" val="3601693859"/>
                    </a:ext>
                  </a:extLst>
                </a:gridCol>
                <a:gridCol w="2466274">
                  <a:extLst>
                    <a:ext uri="{9D8B030D-6E8A-4147-A177-3AD203B41FA5}">
                      <a16:colId xmlns:a16="http://schemas.microsoft.com/office/drawing/2014/main" val="3629071269"/>
                    </a:ext>
                  </a:extLst>
                </a:gridCol>
                <a:gridCol w="1449161">
                  <a:extLst>
                    <a:ext uri="{9D8B030D-6E8A-4147-A177-3AD203B41FA5}">
                      <a16:colId xmlns:a16="http://schemas.microsoft.com/office/drawing/2014/main" val="3469607806"/>
                    </a:ext>
                  </a:extLst>
                </a:gridCol>
                <a:gridCol w="1449161">
                  <a:extLst>
                    <a:ext uri="{9D8B030D-6E8A-4147-A177-3AD203B41FA5}">
                      <a16:colId xmlns:a16="http://schemas.microsoft.com/office/drawing/2014/main" val="1603193043"/>
                    </a:ext>
                  </a:extLst>
                </a:gridCol>
                <a:gridCol w="1449161">
                  <a:extLst>
                    <a:ext uri="{9D8B030D-6E8A-4147-A177-3AD203B41FA5}">
                      <a16:colId xmlns:a16="http://schemas.microsoft.com/office/drawing/2014/main" val="106120805"/>
                    </a:ext>
                  </a:extLst>
                </a:gridCol>
                <a:gridCol w="1449161">
                  <a:extLst>
                    <a:ext uri="{9D8B030D-6E8A-4147-A177-3AD203B41FA5}">
                      <a16:colId xmlns:a16="http://schemas.microsoft.com/office/drawing/2014/main" val="1835649205"/>
                    </a:ext>
                  </a:extLst>
                </a:gridCol>
              </a:tblGrid>
              <a:tr h="649980">
                <a:tc>
                  <a:txBody>
                    <a:bodyPr/>
                    <a:lstStyle/>
                    <a:p>
                      <a:endParaRPr lang="en-US" dirty="0"/>
                    </a:p>
                  </a:txBody>
                  <a:tcPr>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lt1"/>
                          </a:solidFill>
                          <a:latin typeface="+mn-lt"/>
                          <a:ea typeface="+mn-ea"/>
                          <a:cs typeface="+mn-cs"/>
                        </a:rPr>
                        <a:t>Description </a:t>
                      </a:r>
                    </a:p>
                    <a:p>
                      <a:endParaRPr lang="en-US" dirty="0"/>
                    </a:p>
                  </a:txBody>
                  <a:tcPr>
                    <a:lnB w="12700" cap="flat" cmpd="sng" algn="ctr">
                      <a:solidFill>
                        <a:schemeClr val="tx1"/>
                      </a:solidFill>
                      <a:prstDash val="solid"/>
                      <a:round/>
                      <a:headEnd type="none" w="med" len="med"/>
                      <a:tailEnd type="none" w="med" len="med"/>
                    </a:lnB>
                  </a:tcPr>
                </a:tc>
                <a:tc>
                  <a:txBody>
                    <a:bodyPr/>
                    <a:lstStyle/>
                    <a:p>
                      <a:r>
                        <a:rPr lang="en-US" dirty="0" smtClean="0"/>
                        <a:t>Type</a:t>
                      </a:r>
                      <a:r>
                        <a:rPr lang="en-US" baseline="0" dirty="0" smtClean="0"/>
                        <a:t> </a:t>
                      </a:r>
                      <a:endParaRPr lang="en-US" dirty="0"/>
                    </a:p>
                  </a:txBody>
                  <a:tcPr>
                    <a:lnB w="12700" cap="flat" cmpd="sng" algn="ctr">
                      <a:solidFill>
                        <a:schemeClr val="tx1"/>
                      </a:solidFill>
                      <a:prstDash val="solid"/>
                      <a:round/>
                      <a:headEnd type="none" w="med" len="med"/>
                      <a:tailEnd type="none" w="med" len="med"/>
                    </a:lnB>
                  </a:tcPr>
                </a:tc>
                <a:tc>
                  <a:txBody>
                    <a:bodyPr/>
                    <a:lstStyle/>
                    <a:p>
                      <a:r>
                        <a:rPr lang="en-US" dirty="0" smtClean="0"/>
                        <a:t>CGST</a:t>
                      </a:r>
                      <a:endParaRPr lang="en-US" dirty="0"/>
                    </a:p>
                  </a:txBody>
                  <a:tcPr>
                    <a:lnB w="12700" cap="flat" cmpd="sng" algn="ctr">
                      <a:solidFill>
                        <a:schemeClr val="tx1"/>
                      </a:solidFill>
                      <a:prstDash val="solid"/>
                      <a:round/>
                      <a:headEnd type="none" w="med" len="med"/>
                      <a:tailEnd type="none" w="med" len="med"/>
                    </a:lnB>
                  </a:tcPr>
                </a:tc>
                <a:tc>
                  <a:txBody>
                    <a:bodyPr/>
                    <a:lstStyle/>
                    <a:p>
                      <a:r>
                        <a:rPr lang="en-US" dirty="0" smtClean="0"/>
                        <a:t>SGST</a:t>
                      </a:r>
                      <a:endParaRPr lang="en-US" dirty="0"/>
                    </a:p>
                  </a:txBody>
                  <a:tcPr>
                    <a:lnB w="12700" cap="flat" cmpd="sng" algn="ctr">
                      <a:solidFill>
                        <a:schemeClr val="tx1"/>
                      </a:solidFill>
                      <a:prstDash val="solid"/>
                      <a:round/>
                      <a:headEnd type="none" w="med" len="med"/>
                      <a:tailEnd type="none" w="med" len="med"/>
                    </a:lnB>
                  </a:tcPr>
                </a:tc>
                <a:tc>
                  <a:txBody>
                    <a:bodyPr/>
                    <a:lstStyle/>
                    <a:p>
                      <a:r>
                        <a:rPr lang="en-US" dirty="0" smtClean="0"/>
                        <a:t>IGST</a:t>
                      </a:r>
                      <a:endParaRPr lang="en-US" dirty="0"/>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80759941"/>
                  </a:ext>
                </a:extLst>
              </a:tr>
              <a:tr h="928543">
                <a:tc rowSpan="3">
                  <a:txBody>
                    <a:bodyPr/>
                    <a:lstStyle/>
                    <a:p>
                      <a:r>
                        <a:rPr lang="en-US" dirty="0" smtClean="0"/>
                        <a:t>6B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Inward supplies (other than imports and inward supplies liable to reverse charge but includes services received from SEZs) 	</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Inputs 	</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i="0" u="none" strike="noStrike" kern="1200" baseline="0" dirty="0" smtClean="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i="0" u="none" strike="noStrike" kern="1200" baseline="0" dirty="0" smtClean="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Reduce 1 Lakh from here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60062309"/>
                  </a:ext>
                </a:extLst>
              </a:tr>
              <a:tr h="928543">
                <a:tc vMerge="1">
                  <a:txBody>
                    <a:bodyPr/>
                    <a:lstStyle/>
                    <a:p>
                      <a:endParaRPr lang="en-US"/>
                    </a:p>
                  </a:txBody>
                  <a:tcPr/>
                </a:tc>
                <a:tc vMerge="1">
                  <a:txBody>
                    <a:bodyPr/>
                    <a:lstStyle/>
                    <a:p>
                      <a:endParaRPr 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Capital Goods 	</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i="0" u="none" strike="noStrike" kern="1200" baseline="0" dirty="0" smtClean="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i="0" u="none" strike="noStrike" kern="1200" baseline="0" dirty="0" smtClean="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i="0" u="none" strike="noStrike" kern="1200" baseline="0" dirty="0" smtClean="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40843714"/>
                  </a:ext>
                </a:extLst>
              </a:tr>
              <a:tr h="928543">
                <a:tc vMerge="1">
                  <a:txBody>
                    <a:bodyPr/>
                    <a:lstStyle/>
                    <a:p>
                      <a:endParaRPr lang="en-US"/>
                    </a:p>
                  </a:txBody>
                  <a:tcPr/>
                </a:tc>
                <a:tc vMerge="1">
                  <a:txBody>
                    <a:bodyPr/>
                    <a:lstStyle/>
                    <a:p>
                      <a:endParaRPr 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Input Services 	</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i="0" u="none" strike="noStrike" kern="1200" baseline="0" dirty="0" smtClean="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i="0" u="none" strike="noStrike" kern="1200" baseline="0" dirty="0" smtClean="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i="0" u="none" strike="noStrike" kern="1200" baseline="0" dirty="0" smtClean="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8927016"/>
                  </a:ext>
                </a:extLst>
              </a:tr>
              <a:tr h="464272">
                <a:tc rowSpan="2">
                  <a:txBody>
                    <a:bodyPr/>
                    <a:lstStyle/>
                    <a:p>
                      <a:r>
                        <a:rPr lang="en-US" dirty="0" smtClean="0"/>
                        <a:t>6E</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lang="en-US" sz="1800" b="0" i="0" u="none" strike="noStrike" kern="1200" baseline="0" dirty="0" smtClean="0">
                          <a:solidFill>
                            <a:schemeClr val="dk1"/>
                          </a:solidFill>
                          <a:latin typeface="+mn-lt"/>
                          <a:ea typeface="+mn-ea"/>
                          <a:cs typeface="+mn-cs"/>
                        </a:rPr>
                        <a:t>Import of goods (including supplies from SEZs)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Inputs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lang="en-US" dirty="0" smtClean="0"/>
                        <a:t>Add 1 Lakh</a:t>
                      </a:r>
                      <a:r>
                        <a:rPr lang="en-US" baseline="0" dirty="0" smtClean="0"/>
                        <a:t> here</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29165982"/>
                  </a:ext>
                </a:extLst>
              </a:tr>
              <a:tr h="649980">
                <a:tc vMerge="1">
                  <a:txBody>
                    <a:bodyPr/>
                    <a:lstStyle/>
                    <a:p>
                      <a:endParaRPr lang="en-US"/>
                    </a:p>
                  </a:txBody>
                  <a:tcPr/>
                </a:tc>
                <a:tc vMerge="1">
                  <a:txBody>
                    <a:bodyPr/>
                    <a:lstStyle/>
                    <a:p>
                      <a:endParaRPr 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Capital Goods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735814299"/>
                  </a:ext>
                </a:extLst>
              </a:tr>
            </a:tbl>
          </a:graphicData>
        </a:graphic>
      </p:graphicFrame>
    </p:spTree>
    <p:extLst>
      <p:ext uri="{BB962C8B-B14F-4D97-AF65-F5344CB8AC3E}">
        <p14:creationId xmlns:p14="http://schemas.microsoft.com/office/powerpoint/2010/main" val="26063460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Table 6F - 6G of GSTR-9</a:t>
            </a:r>
            <a:endParaRPr lang="en-US" sz="3200" dirty="0"/>
          </a:p>
        </p:txBody>
      </p:sp>
      <p:sp>
        <p:nvSpPr>
          <p:cNvPr id="3" name="Content Placeholder 2"/>
          <p:cNvSpPr>
            <a:spLocks noGrp="1"/>
          </p:cNvSpPr>
          <p:nvPr>
            <p:ph sz="quarter" idx="13"/>
          </p:nvPr>
        </p:nvSpPr>
        <p:spPr/>
        <p:txBody>
          <a:bodyPr>
            <a:normAutofit/>
          </a:bodyPr>
          <a:lstStyle/>
          <a:p>
            <a:pPr marL="0" indent="0">
              <a:buNone/>
            </a:pPr>
            <a:endParaRPr lang="en-US" sz="2000" dirty="0" smtClean="0"/>
          </a:p>
          <a:p>
            <a:pPr marL="0" indent="0">
              <a:buNone/>
            </a:pPr>
            <a:endParaRPr lang="en-US" sz="2000" dirty="0"/>
          </a:p>
        </p:txBody>
      </p:sp>
      <p:sp>
        <p:nvSpPr>
          <p:cNvPr id="4" name="Slide Number Placeholder 3"/>
          <p:cNvSpPr>
            <a:spLocks noGrp="1"/>
          </p:cNvSpPr>
          <p:nvPr>
            <p:ph type="sldNum" sz="quarter" idx="18"/>
          </p:nvPr>
        </p:nvSpPr>
        <p:spPr/>
        <p:txBody>
          <a:bodyPr/>
          <a:lstStyle/>
          <a:p>
            <a:fld id="{E90EB10D-B49F-42B1-955A-1DB268FD7307}" type="slidenum">
              <a:rPr lang="en-IN" smtClean="0"/>
              <a:pPr/>
              <a:t>17</a:t>
            </a:fld>
            <a:endParaRPr lang="en-IN" dirty="0"/>
          </a:p>
        </p:txBody>
      </p:sp>
      <p:graphicFrame>
        <p:nvGraphicFramePr>
          <p:cNvPr id="5" name="Table 4"/>
          <p:cNvGraphicFramePr>
            <a:graphicFrameLocks noGrp="1"/>
          </p:cNvGraphicFramePr>
          <p:nvPr>
            <p:extLst>
              <p:ext uri="{D42A27DB-BD31-4B8C-83A1-F6EECF244321}">
                <p14:modId xmlns:p14="http://schemas.microsoft.com/office/powerpoint/2010/main" val="3280541920"/>
              </p:ext>
            </p:extLst>
          </p:nvPr>
        </p:nvGraphicFramePr>
        <p:xfrm>
          <a:off x="144942" y="685800"/>
          <a:ext cx="8801544" cy="6161757"/>
        </p:xfrm>
        <a:graphic>
          <a:graphicData uri="http://schemas.openxmlformats.org/drawingml/2006/table">
            <a:tbl>
              <a:tblPr firstRow="1" bandRow="1">
                <a:tableStyleId>{616DA210-FB5B-4158-B5E0-FEB733F419BA}</a:tableStyleId>
              </a:tblPr>
              <a:tblGrid>
                <a:gridCol w="682642">
                  <a:extLst>
                    <a:ext uri="{9D8B030D-6E8A-4147-A177-3AD203B41FA5}">
                      <a16:colId xmlns:a16="http://schemas.microsoft.com/office/drawing/2014/main" val="2505045217"/>
                    </a:ext>
                  </a:extLst>
                </a:gridCol>
                <a:gridCol w="3888432">
                  <a:extLst>
                    <a:ext uri="{9D8B030D-6E8A-4147-A177-3AD203B41FA5}">
                      <a16:colId xmlns:a16="http://schemas.microsoft.com/office/drawing/2014/main" val="3308876891"/>
                    </a:ext>
                  </a:extLst>
                </a:gridCol>
                <a:gridCol w="4230470">
                  <a:extLst>
                    <a:ext uri="{9D8B030D-6E8A-4147-A177-3AD203B41FA5}">
                      <a16:colId xmlns:a16="http://schemas.microsoft.com/office/drawing/2014/main" val="111876817"/>
                    </a:ext>
                  </a:extLst>
                </a:gridCol>
              </a:tblGrid>
              <a:tr h="607141">
                <a:tc>
                  <a:txBody>
                    <a:bodyPr/>
                    <a:lstStyle/>
                    <a:p>
                      <a:r>
                        <a:rPr lang="en-IN" sz="1800" kern="1200" dirty="0" smtClean="0">
                          <a:effectLst/>
                        </a:rPr>
                        <a:t>Table Ref</a:t>
                      </a:r>
                      <a:endParaRPr lang="en-US" dirty="0"/>
                    </a:p>
                  </a:txBody>
                  <a:tcPr/>
                </a:tc>
                <a:tc>
                  <a:txBody>
                    <a:bodyPr/>
                    <a:lstStyle/>
                    <a:p>
                      <a:pPr marL="0" marR="0">
                        <a:spcBef>
                          <a:spcPts val="0"/>
                        </a:spcBef>
                        <a:spcAft>
                          <a:spcPts val="0"/>
                        </a:spcAft>
                      </a:pPr>
                      <a:r>
                        <a:rPr lang="en-IN" sz="1800">
                          <a:effectLst/>
                        </a:rPr>
                        <a:t>Head notes in Annual Return (GSTR-9)</a:t>
                      </a:r>
                      <a:endParaRPr lang="en-US" sz="20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nSpc>
                          <a:spcPct val="115000"/>
                        </a:lnSpc>
                        <a:spcBef>
                          <a:spcPts val="0"/>
                        </a:spcBef>
                        <a:spcAft>
                          <a:spcPts val="0"/>
                        </a:spcAft>
                      </a:pPr>
                      <a:r>
                        <a:rPr lang="en-IN" sz="1800" dirty="0">
                          <a:effectLst/>
                        </a:rPr>
                        <a:t>Presenter Remark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99045560"/>
                  </a:ext>
                </a:extLst>
              </a:tr>
              <a:tr h="3092144">
                <a:tc>
                  <a:txBody>
                    <a:bodyPr/>
                    <a:lstStyle/>
                    <a:p>
                      <a:pPr marL="0" marR="0">
                        <a:lnSpc>
                          <a:spcPct val="115000"/>
                        </a:lnSpc>
                        <a:spcBef>
                          <a:spcPts val="0"/>
                        </a:spcBef>
                        <a:spcAft>
                          <a:spcPts val="0"/>
                        </a:spcAft>
                      </a:pPr>
                      <a:r>
                        <a:rPr lang="en-IN" sz="1700" dirty="0">
                          <a:effectLst/>
                          <a:latin typeface="Calibri" panose="020F0502020204030204" pitchFamily="34" charset="0"/>
                          <a:ea typeface="Calibri" panose="020F0502020204030204" pitchFamily="34" charset="0"/>
                          <a:cs typeface="Times New Roman" panose="02020603050405020304" pitchFamily="18" charset="0"/>
                        </a:rPr>
                        <a:t>6F</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IN" sz="17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Import of services </a:t>
                      </a:r>
                      <a:endParaRPr lang="en-IN" sz="1700" dirty="0" smtClean="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p>
                      <a:pPr marL="0" marR="0">
                        <a:spcBef>
                          <a:spcPts val="0"/>
                        </a:spcBef>
                        <a:spcAft>
                          <a:spcPts val="0"/>
                        </a:spcAft>
                      </a:pPr>
                      <a:r>
                        <a:rPr lang="en-IN" sz="1700" dirty="0" smtClean="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a:t>
                      </a:r>
                      <a:r>
                        <a:rPr lang="en-IN" sz="17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excluding inward supplies from SEZs) </a:t>
                      </a:r>
                      <a:endParaRPr lang="en-US" sz="17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nSpc>
                          <a:spcPct val="115000"/>
                        </a:lnSpc>
                        <a:spcBef>
                          <a:spcPts val="0"/>
                        </a:spcBef>
                        <a:spcAft>
                          <a:spcPts val="0"/>
                        </a:spcAft>
                      </a:pPr>
                      <a:r>
                        <a:rPr lang="en-IN" sz="17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Include </a:t>
                      </a:r>
                      <a:endParaRPr lang="en-US" sz="17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0"/>
                        </a:spcAft>
                      </a:pPr>
                      <a:r>
                        <a:rPr lang="en-IN" sz="1700" dirty="0" smtClean="0">
                          <a:effectLst/>
                          <a:latin typeface="Calibri" panose="020F0502020204030204" pitchFamily="34" charset="0"/>
                          <a:ea typeface="Calibri" panose="020F0502020204030204" pitchFamily="34" charset="0"/>
                          <a:cs typeface="Times New Roman" panose="02020603050405020304" pitchFamily="18" charset="0"/>
                        </a:rPr>
                        <a:t>Input </a:t>
                      </a:r>
                      <a:r>
                        <a:rPr lang="en-IN" sz="1700" dirty="0">
                          <a:effectLst/>
                          <a:latin typeface="Calibri" panose="020F0502020204030204" pitchFamily="34" charset="0"/>
                          <a:ea typeface="Calibri" panose="020F0502020204030204" pitchFamily="34" charset="0"/>
                          <a:cs typeface="Times New Roman" panose="02020603050405020304" pitchFamily="18" charset="0"/>
                        </a:rPr>
                        <a:t>tax credit availed </a:t>
                      </a:r>
                      <a:r>
                        <a:rPr lang="en-IN" sz="1700" dirty="0" smtClean="0">
                          <a:effectLst/>
                          <a:latin typeface="Calibri" panose="020F0502020204030204" pitchFamily="34" charset="0"/>
                          <a:ea typeface="Calibri" panose="020F0502020204030204" pitchFamily="34" charset="0"/>
                          <a:cs typeface="Times New Roman" panose="02020603050405020304" pitchFamily="18" charset="0"/>
                        </a:rPr>
                        <a:t>in GSTR-3B of 1718 on </a:t>
                      </a:r>
                      <a:r>
                        <a:rPr lang="en-IN" sz="1700" dirty="0">
                          <a:effectLst/>
                          <a:latin typeface="Calibri" panose="020F0502020204030204" pitchFamily="34" charset="0"/>
                          <a:ea typeface="Calibri" panose="020F0502020204030204" pitchFamily="34" charset="0"/>
                          <a:cs typeface="Times New Roman" panose="02020603050405020304" pitchFamily="18" charset="0"/>
                        </a:rPr>
                        <a:t>all import of services where tax has been paid under reverse charge by the recipient of </a:t>
                      </a:r>
                      <a:r>
                        <a:rPr lang="en-IN" sz="1700" dirty="0" smtClean="0">
                          <a:effectLst/>
                          <a:latin typeface="Calibri" panose="020F0502020204030204" pitchFamily="34" charset="0"/>
                          <a:ea typeface="Calibri" panose="020F0502020204030204" pitchFamily="34" charset="0"/>
                          <a:cs typeface="Times New Roman" panose="02020603050405020304" pitchFamily="18" charset="0"/>
                        </a:rPr>
                        <a:t>services</a:t>
                      </a:r>
                    </a:p>
                    <a:p>
                      <a:pPr marL="0" marR="0" algn="just">
                        <a:lnSpc>
                          <a:spcPct val="115000"/>
                        </a:lnSpc>
                        <a:spcBef>
                          <a:spcPts val="0"/>
                        </a:spcBef>
                        <a:spcAft>
                          <a:spcPts val="0"/>
                        </a:spcAft>
                      </a:pPr>
                      <a:endParaRPr lang="en-IN" sz="17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algn="l" defTabSz="914400" rtl="0" eaLnBrk="1" latinLnBrk="0" hangingPunct="1">
                        <a:lnSpc>
                          <a:spcPct val="115000"/>
                        </a:lnSpc>
                        <a:spcBef>
                          <a:spcPts val="0"/>
                        </a:spcBef>
                        <a:spcAft>
                          <a:spcPts val="0"/>
                        </a:spcAft>
                      </a:pPr>
                      <a:r>
                        <a:rPr lang="en-IN" sz="1700" b="1" kern="1200"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Exclude</a:t>
                      </a:r>
                    </a:p>
                    <a:p>
                      <a:pPr marL="0" marR="0">
                        <a:lnSpc>
                          <a:spcPct val="115000"/>
                        </a:lnSpc>
                        <a:spcBef>
                          <a:spcPts val="0"/>
                        </a:spcBef>
                        <a:spcAft>
                          <a:spcPts val="0"/>
                        </a:spcAft>
                      </a:pPr>
                      <a:r>
                        <a:rPr lang="en-IN" sz="1700" dirty="0" smtClean="0">
                          <a:effectLst/>
                          <a:latin typeface="Calibri" panose="020F0502020204030204" pitchFamily="34" charset="0"/>
                          <a:ea typeface="Calibri" panose="020F0502020204030204" pitchFamily="34" charset="0"/>
                          <a:cs typeface="Times New Roman" panose="02020603050405020304" pitchFamily="18" charset="0"/>
                        </a:rPr>
                        <a:t>Inward supplies</a:t>
                      </a:r>
                      <a:r>
                        <a:rPr lang="en-IN" sz="1700" baseline="0" dirty="0" smtClean="0">
                          <a:effectLst/>
                          <a:latin typeface="Calibri" panose="020F0502020204030204" pitchFamily="34" charset="0"/>
                          <a:ea typeface="Calibri" panose="020F0502020204030204" pitchFamily="34" charset="0"/>
                          <a:cs typeface="Times New Roman" panose="02020603050405020304" pitchFamily="18" charset="0"/>
                        </a:rPr>
                        <a:t> from SEZ</a:t>
                      </a:r>
                      <a:r>
                        <a:rPr lang="en-IN" sz="1700" dirty="0">
                          <a:effectLst/>
                          <a:latin typeface="Calibri" panose="020F0502020204030204" pitchFamily="34" charset="0"/>
                          <a:ea typeface="Calibri" panose="020F0502020204030204" pitchFamily="34" charset="0"/>
                          <a:cs typeface="Times New Roman" panose="02020603050405020304" pitchFamily="18" charset="0"/>
                        </a:rPr>
                        <a:t> </a:t>
                      </a:r>
                      <a:endParaRPr lang="en-IN" sz="17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IN" sz="17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algn="l" defTabSz="914400" rtl="0" eaLnBrk="1" latinLnBrk="0" hangingPunct="1">
                        <a:lnSpc>
                          <a:spcPct val="115000"/>
                        </a:lnSpc>
                        <a:spcBef>
                          <a:spcPts val="0"/>
                        </a:spcBef>
                        <a:spcAft>
                          <a:spcPts val="0"/>
                        </a:spcAft>
                      </a:pPr>
                      <a:r>
                        <a:rPr lang="en-IN" sz="1700" b="1" kern="1200"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Source </a:t>
                      </a:r>
                    </a:p>
                    <a:p>
                      <a:pPr marL="0" marR="0" lvl="0" indent="0" algn="l" defTabSz="914400" rtl="0" eaLnBrk="1" fontAlgn="auto" latinLnBrk="0" hangingPunct="1">
                        <a:lnSpc>
                          <a:spcPct val="115000"/>
                        </a:lnSpc>
                        <a:spcBef>
                          <a:spcPts val="0"/>
                        </a:spcBef>
                        <a:spcAft>
                          <a:spcPts val="0"/>
                        </a:spcAft>
                        <a:buClrTx/>
                        <a:buSzTx/>
                        <a:buFontTx/>
                        <a:buNone/>
                        <a:tabLst/>
                        <a:defRPr/>
                      </a:pPr>
                      <a:r>
                        <a:rPr lang="en-US" sz="1700" b="0" i="0" u="none" strike="noStrike" kern="1200" baseline="0" dirty="0" smtClean="0">
                          <a:solidFill>
                            <a:schemeClr val="tx1"/>
                          </a:solidFill>
                          <a:latin typeface="+mn-lt"/>
                          <a:ea typeface="+mn-ea"/>
                          <a:cs typeface="+mn-cs"/>
                        </a:rPr>
                        <a:t>Table 4(A)(2) of FORM GSTR  3B</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69486504"/>
                  </a:ext>
                </a:extLst>
              </a:tr>
              <a:tr h="2244315">
                <a:tc>
                  <a:txBody>
                    <a:bodyPr/>
                    <a:lstStyle/>
                    <a:p>
                      <a:r>
                        <a:rPr lang="en-US" sz="1700" dirty="0" smtClean="0"/>
                        <a:t>6G</a:t>
                      </a:r>
                      <a:endParaRPr lang="en-US" sz="1700" dirty="0"/>
                    </a:p>
                  </a:txBody>
                  <a:tcPr/>
                </a:tc>
                <a:tc>
                  <a:txBody>
                    <a:bodyPr/>
                    <a:lstStyle/>
                    <a:p>
                      <a:pPr marL="0" marR="0">
                        <a:spcBef>
                          <a:spcPts val="0"/>
                        </a:spcBef>
                        <a:spcAft>
                          <a:spcPts val="0"/>
                        </a:spcAft>
                      </a:pPr>
                      <a:r>
                        <a:rPr lang="en-IN" sz="17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Input Tax credit received from ISD </a:t>
                      </a:r>
                      <a:endParaRPr lang="en-US" sz="17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IN" sz="17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7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IN" sz="1700" kern="12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ITC availed </a:t>
                      </a:r>
                      <a:r>
                        <a:rPr lang="en-IN" sz="17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on ISD </a:t>
                      </a:r>
                      <a:r>
                        <a:rPr lang="en-IN" sz="1700" kern="12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Invoice/Debit-Credit </a:t>
                      </a:r>
                      <a:r>
                        <a:rPr lang="en-IN" sz="17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notes. </a:t>
                      </a:r>
                      <a:endParaRPr lang="en-US" sz="17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IN" sz="1700" b="1" kern="1200"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IN" sz="1700" b="1" kern="1200"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Include </a:t>
                      </a:r>
                      <a:endParaRPr lang="en-US" sz="1700" b="1" kern="1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IN" sz="17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Only Eligible portion of ISD Credit</a:t>
                      </a:r>
                      <a:endParaRPr lang="en-US" sz="17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IN" sz="1700" kern="12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IN" sz="1700" b="1" kern="1200"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Exclude</a:t>
                      </a:r>
                      <a:endParaRPr lang="en-US" sz="1700" b="1" kern="1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IN" sz="17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Blocked credit portion of ISD </a:t>
                      </a:r>
                      <a:r>
                        <a:rPr lang="en-IN" sz="1700" kern="12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Credit</a:t>
                      </a:r>
                      <a:endParaRPr lang="en-US" sz="17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96972429"/>
                  </a:ext>
                </a:extLst>
              </a:tr>
            </a:tbl>
          </a:graphicData>
        </a:graphic>
      </p:graphicFrame>
      <p:sp>
        <p:nvSpPr>
          <p:cNvPr id="6" name="Cloud Callout 5"/>
          <p:cNvSpPr/>
          <p:nvPr/>
        </p:nvSpPr>
        <p:spPr>
          <a:xfrm>
            <a:off x="1763688" y="5229200"/>
            <a:ext cx="2448272" cy="1152128"/>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Only for Multi GSTIN clients</a:t>
            </a:r>
            <a:endParaRPr lang="en-US" dirty="0"/>
          </a:p>
        </p:txBody>
      </p:sp>
    </p:spTree>
    <p:extLst>
      <p:ext uri="{BB962C8B-B14F-4D97-AF65-F5344CB8AC3E}">
        <p14:creationId xmlns:p14="http://schemas.microsoft.com/office/powerpoint/2010/main" val="7169562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Table 6H - 6K of GSTR-9</a:t>
            </a:r>
            <a:endParaRPr lang="en-US" sz="3200" dirty="0"/>
          </a:p>
        </p:txBody>
      </p:sp>
      <p:sp>
        <p:nvSpPr>
          <p:cNvPr id="3" name="Content Placeholder 2"/>
          <p:cNvSpPr>
            <a:spLocks noGrp="1"/>
          </p:cNvSpPr>
          <p:nvPr>
            <p:ph sz="quarter" idx="13"/>
          </p:nvPr>
        </p:nvSpPr>
        <p:spPr/>
        <p:txBody>
          <a:bodyPr>
            <a:normAutofit/>
          </a:bodyPr>
          <a:lstStyle/>
          <a:p>
            <a:pPr marL="0" indent="0">
              <a:buNone/>
            </a:pPr>
            <a:endParaRPr lang="en-US" sz="2000" dirty="0" smtClean="0"/>
          </a:p>
          <a:p>
            <a:pPr marL="0" indent="0">
              <a:buNone/>
            </a:pPr>
            <a:endParaRPr lang="en-US" sz="2000" dirty="0"/>
          </a:p>
        </p:txBody>
      </p:sp>
      <p:sp>
        <p:nvSpPr>
          <p:cNvPr id="4" name="Slide Number Placeholder 3"/>
          <p:cNvSpPr>
            <a:spLocks noGrp="1"/>
          </p:cNvSpPr>
          <p:nvPr>
            <p:ph type="sldNum" sz="quarter" idx="18"/>
          </p:nvPr>
        </p:nvSpPr>
        <p:spPr/>
        <p:txBody>
          <a:bodyPr/>
          <a:lstStyle/>
          <a:p>
            <a:fld id="{E90EB10D-B49F-42B1-955A-1DB268FD7307}" type="slidenum">
              <a:rPr lang="en-IN" smtClean="0"/>
              <a:pPr/>
              <a:t>18</a:t>
            </a:fld>
            <a:endParaRPr lang="en-IN" dirty="0"/>
          </a:p>
        </p:txBody>
      </p:sp>
      <p:graphicFrame>
        <p:nvGraphicFramePr>
          <p:cNvPr id="5" name="Table 4"/>
          <p:cNvGraphicFramePr>
            <a:graphicFrameLocks noGrp="1"/>
          </p:cNvGraphicFramePr>
          <p:nvPr>
            <p:extLst>
              <p:ext uri="{D42A27DB-BD31-4B8C-83A1-F6EECF244321}">
                <p14:modId xmlns:p14="http://schemas.microsoft.com/office/powerpoint/2010/main" val="3615988413"/>
              </p:ext>
            </p:extLst>
          </p:nvPr>
        </p:nvGraphicFramePr>
        <p:xfrm>
          <a:off x="144942" y="685800"/>
          <a:ext cx="8801544" cy="5963847"/>
        </p:xfrm>
        <a:graphic>
          <a:graphicData uri="http://schemas.openxmlformats.org/drawingml/2006/table">
            <a:tbl>
              <a:tblPr firstRow="1" bandRow="1">
                <a:tableStyleId>{616DA210-FB5B-4158-B5E0-FEB733F419BA}</a:tableStyleId>
              </a:tblPr>
              <a:tblGrid>
                <a:gridCol w="682642">
                  <a:extLst>
                    <a:ext uri="{9D8B030D-6E8A-4147-A177-3AD203B41FA5}">
                      <a16:colId xmlns:a16="http://schemas.microsoft.com/office/drawing/2014/main" val="2505045217"/>
                    </a:ext>
                  </a:extLst>
                </a:gridCol>
                <a:gridCol w="3888432">
                  <a:extLst>
                    <a:ext uri="{9D8B030D-6E8A-4147-A177-3AD203B41FA5}">
                      <a16:colId xmlns:a16="http://schemas.microsoft.com/office/drawing/2014/main" val="3308876891"/>
                    </a:ext>
                  </a:extLst>
                </a:gridCol>
                <a:gridCol w="4230470">
                  <a:extLst>
                    <a:ext uri="{9D8B030D-6E8A-4147-A177-3AD203B41FA5}">
                      <a16:colId xmlns:a16="http://schemas.microsoft.com/office/drawing/2014/main" val="111876817"/>
                    </a:ext>
                  </a:extLst>
                </a:gridCol>
              </a:tblGrid>
              <a:tr h="372291">
                <a:tc>
                  <a:txBody>
                    <a:bodyPr/>
                    <a:lstStyle/>
                    <a:p>
                      <a:r>
                        <a:rPr lang="en-IN" sz="1800" kern="1200" dirty="0" smtClean="0">
                          <a:effectLst/>
                        </a:rPr>
                        <a:t>Table Ref</a:t>
                      </a:r>
                      <a:endParaRPr lang="en-US" dirty="0"/>
                    </a:p>
                  </a:txBody>
                  <a:tcPr/>
                </a:tc>
                <a:tc>
                  <a:txBody>
                    <a:bodyPr/>
                    <a:lstStyle/>
                    <a:p>
                      <a:pPr marL="0" marR="0">
                        <a:spcBef>
                          <a:spcPts val="0"/>
                        </a:spcBef>
                        <a:spcAft>
                          <a:spcPts val="0"/>
                        </a:spcAft>
                      </a:pPr>
                      <a:r>
                        <a:rPr lang="en-IN" sz="1800">
                          <a:effectLst/>
                        </a:rPr>
                        <a:t>Head notes in Annual Return (GSTR-9)</a:t>
                      </a:r>
                      <a:endParaRPr lang="en-US" sz="20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nSpc>
                          <a:spcPct val="115000"/>
                        </a:lnSpc>
                        <a:spcBef>
                          <a:spcPts val="0"/>
                        </a:spcBef>
                        <a:spcAft>
                          <a:spcPts val="0"/>
                        </a:spcAft>
                      </a:pPr>
                      <a:r>
                        <a:rPr lang="en-IN" sz="1800" dirty="0">
                          <a:effectLst/>
                        </a:rPr>
                        <a:t>Presenter Remark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99045560"/>
                  </a:ext>
                </a:extLst>
              </a:tr>
              <a:tr h="372291">
                <a:tc>
                  <a:txBody>
                    <a:bodyPr/>
                    <a:lstStyle/>
                    <a:p>
                      <a:pPr marL="0" marR="0">
                        <a:lnSpc>
                          <a:spcPct val="115000"/>
                        </a:lnSpc>
                        <a:spcBef>
                          <a:spcPts val="0"/>
                        </a:spcBef>
                        <a:spcAft>
                          <a:spcPts val="0"/>
                        </a:spcAft>
                      </a:pPr>
                      <a:r>
                        <a:rPr lang="en-IN" sz="1800">
                          <a:effectLst/>
                          <a:latin typeface="Calibri" panose="020F0502020204030204" pitchFamily="34" charset="0"/>
                          <a:ea typeface="Calibri" panose="020F0502020204030204" pitchFamily="34" charset="0"/>
                          <a:cs typeface="Times New Roman" panose="02020603050405020304" pitchFamily="18" charset="0"/>
                        </a:rPr>
                        <a:t>6H</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IN"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Amount of ITC reclaimed (other than B above) under the provisions of the Act </a:t>
                      </a:r>
                      <a:endParaRPr lang="en-US"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p>
                      <a:pPr marL="0" marR="0">
                        <a:spcBef>
                          <a:spcPts val="0"/>
                        </a:spcBef>
                        <a:spcAft>
                          <a:spcPts val="0"/>
                        </a:spcAft>
                      </a:pPr>
                      <a:r>
                        <a:rPr lang="en-IN"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 </a:t>
                      </a:r>
                      <a:endParaRPr lang="en-US"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nSpc>
                          <a:spcPct val="115000"/>
                        </a:lnSpc>
                        <a:spcBef>
                          <a:spcPts val="0"/>
                        </a:spcBef>
                        <a:spcAft>
                          <a:spcPts val="0"/>
                        </a:spcAft>
                      </a:pPr>
                      <a:r>
                        <a:rPr lang="en-IN"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Include </a:t>
                      </a:r>
                      <a:endParaRPr lang="en-US"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IN" sz="1800" dirty="0" smtClean="0">
                          <a:effectLst/>
                          <a:latin typeface="Calibri" panose="020F0502020204030204" pitchFamily="34" charset="0"/>
                          <a:ea typeface="Calibri" panose="020F0502020204030204" pitchFamily="34" charset="0"/>
                          <a:cs typeface="Times New Roman" panose="02020603050405020304" pitchFamily="18" charset="0"/>
                        </a:rPr>
                        <a:t>Input </a:t>
                      </a:r>
                      <a:r>
                        <a:rPr lang="en-IN" sz="1800" dirty="0">
                          <a:effectLst/>
                          <a:latin typeface="Calibri" panose="020F0502020204030204" pitchFamily="34" charset="0"/>
                          <a:ea typeface="Calibri" panose="020F0502020204030204" pitchFamily="34" charset="0"/>
                          <a:cs typeface="Times New Roman" panose="02020603050405020304" pitchFamily="18" charset="0"/>
                        </a:rPr>
                        <a:t>tax credit which was availed, reversed and reclaimed during FY 1718</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IN" sz="1800" dirty="0">
                          <a:effectLst/>
                          <a:latin typeface="Calibri" panose="020F0502020204030204" pitchFamily="34" charset="0"/>
                          <a:ea typeface="Calibri" panose="020F0502020204030204" pitchFamily="34"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l" defTabSz="914400" rtl="0" eaLnBrk="1" latinLnBrk="0" hangingPunct="1">
                        <a:lnSpc>
                          <a:spcPct val="115000"/>
                        </a:lnSpc>
                        <a:spcBef>
                          <a:spcPts val="0"/>
                        </a:spcBef>
                        <a:spcAft>
                          <a:spcPts val="0"/>
                        </a:spcAft>
                      </a:pPr>
                      <a:r>
                        <a:rPr lang="en-IN" sz="1800" b="1" kern="1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Exclude </a:t>
                      </a:r>
                      <a:endParaRPr lang="en-US" sz="1800" b="1" kern="1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gn="just">
                        <a:spcBef>
                          <a:spcPts val="0"/>
                        </a:spcBef>
                        <a:spcAft>
                          <a:spcPts val="0"/>
                        </a:spcAft>
                      </a:pPr>
                      <a:r>
                        <a:rPr lang="en-IN" sz="18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ITC availed and reversed during 2017-18 and reclaimed in 2018-19  </a:t>
                      </a:r>
                      <a:endParaRPr lang="en-US" sz="18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69486504"/>
                  </a:ext>
                </a:extLst>
              </a:tr>
              <a:tr h="372291">
                <a:tc>
                  <a:txBody>
                    <a:bodyPr/>
                    <a:lstStyle/>
                    <a:p>
                      <a:pPr marL="0" marR="0">
                        <a:lnSpc>
                          <a:spcPct val="115000"/>
                        </a:lnSpc>
                        <a:spcBef>
                          <a:spcPts val="0"/>
                        </a:spcBef>
                        <a:spcAft>
                          <a:spcPts val="0"/>
                        </a:spcAft>
                      </a:pPr>
                      <a:r>
                        <a:rPr lang="en-IN" sz="1800">
                          <a:effectLst/>
                          <a:latin typeface="Calibri" panose="020F0502020204030204" pitchFamily="34" charset="0"/>
                          <a:ea typeface="Calibri" panose="020F0502020204030204" pitchFamily="34" charset="0"/>
                          <a:cs typeface="Times New Roman" panose="02020603050405020304" pitchFamily="18" charset="0"/>
                        </a:rPr>
                        <a:t>6I</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IN" sz="1800" b="1">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Sub-total (B to H above)</a:t>
                      </a:r>
                      <a:endParaRPr lang="en-US"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nSpc>
                          <a:spcPct val="115000"/>
                        </a:lnSpc>
                        <a:spcBef>
                          <a:spcPts val="0"/>
                        </a:spcBef>
                        <a:spcAft>
                          <a:spcPts val="0"/>
                        </a:spcAft>
                      </a:pPr>
                      <a:r>
                        <a:rPr lang="en-IN" sz="1800" dirty="0">
                          <a:effectLst/>
                          <a:latin typeface="Calibri" panose="020F0502020204030204" pitchFamily="34" charset="0"/>
                          <a:ea typeface="Calibri" panose="020F0502020204030204" pitchFamily="34" charset="0"/>
                          <a:cs typeface="Times New Roman" panose="02020603050405020304" pitchFamily="18" charset="0"/>
                        </a:rPr>
                        <a:t>Summation of 6B to 6H (</a:t>
                      </a:r>
                      <a:r>
                        <a:rPr lang="en-IN" sz="1800" dirty="0" smtClean="0">
                          <a:effectLst/>
                          <a:latin typeface="Calibri" panose="020F0502020204030204" pitchFamily="34" charset="0"/>
                          <a:ea typeface="Calibri" panose="020F0502020204030204" pitchFamily="34" charset="0"/>
                          <a:cs typeface="Times New Roman" panose="02020603050405020304" pitchFamily="18" charset="0"/>
                        </a:rPr>
                        <a:t>Auto </a:t>
                      </a:r>
                      <a:r>
                        <a:rPr lang="en-IN" sz="1800" dirty="0">
                          <a:effectLst/>
                          <a:latin typeface="Calibri" panose="020F0502020204030204" pitchFamily="34" charset="0"/>
                          <a:ea typeface="Calibri" panose="020F0502020204030204" pitchFamily="34" charset="0"/>
                          <a:cs typeface="Times New Roman" panose="02020603050405020304" pitchFamily="18" charset="0"/>
                        </a:rPr>
                        <a:t>Computed)</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96972429"/>
                  </a:ext>
                </a:extLst>
              </a:tr>
              <a:tr h="372291">
                <a:tc>
                  <a:txBody>
                    <a:bodyPr/>
                    <a:lstStyle/>
                    <a:p>
                      <a:pPr marL="0" marR="0">
                        <a:lnSpc>
                          <a:spcPct val="115000"/>
                        </a:lnSpc>
                        <a:spcBef>
                          <a:spcPts val="0"/>
                        </a:spcBef>
                        <a:spcAft>
                          <a:spcPts val="0"/>
                        </a:spcAft>
                      </a:pPr>
                      <a:r>
                        <a:rPr lang="en-IN" sz="1800">
                          <a:effectLst/>
                          <a:latin typeface="Calibri" panose="020F0502020204030204" pitchFamily="34" charset="0"/>
                          <a:ea typeface="Calibri" panose="020F0502020204030204" pitchFamily="34" charset="0"/>
                          <a:cs typeface="Times New Roman" panose="02020603050405020304" pitchFamily="18" charset="0"/>
                        </a:rPr>
                        <a:t>6J</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IN" sz="1800" b="1">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Difference (I – A above)</a:t>
                      </a:r>
                      <a:endParaRPr lang="en-US"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gn="just">
                        <a:spcBef>
                          <a:spcPts val="0"/>
                        </a:spcBef>
                        <a:spcAft>
                          <a:spcPts val="0"/>
                        </a:spcAft>
                      </a:pPr>
                      <a:r>
                        <a:rPr lang="en-IN" sz="18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Ideally, this amount should be zero.  (Auto Computed)</a:t>
                      </a:r>
                      <a:endParaRPr lang="en-US" sz="18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1278494"/>
                  </a:ext>
                </a:extLst>
              </a:tr>
              <a:tr h="372291">
                <a:tc>
                  <a:txBody>
                    <a:bodyPr/>
                    <a:lstStyle/>
                    <a:p>
                      <a:pPr marL="0" marR="0">
                        <a:lnSpc>
                          <a:spcPct val="115000"/>
                        </a:lnSpc>
                        <a:spcBef>
                          <a:spcPts val="0"/>
                        </a:spcBef>
                        <a:spcAft>
                          <a:spcPts val="0"/>
                        </a:spcAft>
                      </a:pPr>
                      <a:r>
                        <a:rPr lang="en-IN" sz="1800">
                          <a:effectLst/>
                          <a:latin typeface="Calibri" panose="020F0502020204030204" pitchFamily="34" charset="0"/>
                          <a:ea typeface="Calibri" panose="020F0502020204030204" pitchFamily="34" charset="0"/>
                          <a:cs typeface="Times New Roman" panose="02020603050405020304" pitchFamily="18" charset="0"/>
                        </a:rPr>
                        <a:t>6K</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IN"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Transition Credit through TRAN-I (including revisions if any) </a:t>
                      </a:r>
                      <a:endParaRPr lang="en-US"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p>
                      <a:pPr marL="0" marR="0">
                        <a:spcBef>
                          <a:spcPts val="0"/>
                        </a:spcBef>
                        <a:spcAft>
                          <a:spcPts val="0"/>
                        </a:spcAft>
                      </a:pPr>
                      <a:r>
                        <a:rPr lang="en-IN" sz="1800" b="1">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 </a:t>
                      </a:r>
                      <a:endParaRPr lang="en-US"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gn="l" defTabSz="914400" rtl="0" eaLnBrk="1" latinLnBrk="0" hangingPunct="1">
                        <a:lnSpc>
                          <a:spcPct val="115000"/>
                        </a:lnSpc>
                        <a:spcBef>
                          <a:spcPts val="0"/>
                        </a:spcBef>
                        <a:spcAft>
                          <a:spcPts val="0"/>
                        </a:spcAft>
                      </a:pPr>
                      <a:r>
                        <a:rPr lang="en-IN" sz="1800" b="1" kern="1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Include </a:t>
                      </a:r>
                      <a:endParaRPr lang="en-US" sz="1800" b="1" kern="1200" dirty="0">
                        <a:solidFill>
                          <a:srgbClr val="0070C0"/>
                        </a:solidFill>
                        <a:effectLst/>
                        <a:latin typeface="+mn-lt"/>
                        <a:ea typeface="Calibri" panose="020F0502020204030204" pitchFamily="34" charset="0"/>
                        <a:cs typeface="Times New Roman" panose="02020603050405020304" pitchFamily="18" charset="0"/>
                      </a:endParaRPr>
                    </a:p>
                    <a:p>
                      <a:pPr marL="0" marR="0">
                        <a:spcBef>
                          <a:spcPts val="0"/>
                        </a:spcBef>
                        <a:spcAft>
                          <a:spcPts val="0"/>
                        </a:spcAft>
                      </a:pPr>
                      <a:r>
                        <a:rPr lang="en-IN" sz="1800" dirty="0" smtClean="0">
                          <a:solidFill>
                            <a:srgbClr val="000000"/>
                          </a:solidFill>
                          <a:effectLst/>
                          <a:latin typeface="+mn-lt"/>
                          <a:ea typeface="Calibri" panose="020F0502020204030204" pitchFamily="34" charset="0"/>
                          <a:cs typeface="Arial Narrow" panose="020B0606020202030204" pitchFamily="34" charset="0"/>
                        </a:rPr>
                        <a:t>Transition </a:t>
                      </a:r>
                      <a:r>
                        <a:rPr lang="en-IN" sz="1800" dirty="0">
                          <a:solidFill>
                            <a:srgbClr val="000000"/>
                          </a:solidFill>
                          <a:effectLst/>
                          <a:latin typeface="+mn-lt"/>
                          <a:ea typeface="Calibri" panose="020F0502020204030204" pitchFamily="34" charset="0"/>
                          <a:cs typeface="Arial Narrow" panose="020B0606020202030204" pitchFamily="34" charset="0"/>
                        </a:rPr>
                        <a:t>credit received in the electronic credit ledger on filing of FORM GST TRAN-I including revision of TRAN-I </a:t>
                      </a:r>
                      <a:endParaRPr lang="en-US" sz="1800" dirty="0">
                        <a:solidFill>
                          <a:srgbClr val="000000"/>
                        </a:solidFill>
                        <a:effectLst/>
                        <a:latin typeface="+mn-lt"/>
                        <a:ea typeface="Calibri" panose="020F0502020204030204" pitchFamily="34" charset="0"/>
                        <a:cs typeface="Arial Narrow" panose="020B0606020202030204" pitchFamily="34" charset="0"/>
                      </a:endParaRPr>
                    </a:p>
                    <a:p>
                      <a:pPr marL="0" marR="0">
                        <a:spcBef>
                          <a:spcPts val="0"/>
                        </a:spcBef>
                        <a:spcAft>
                          <a:spcPts val="0"/>
                        </a:spcAft>
                      </a:pPr>
                      <a:r>
                        <a:rPr lang="en-IN" sz="18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 </a:t>
                      </a:r>
                      <a:endParaRPr lang="en-US" sz="18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p>
                      <a:pPr marL="0" marR="0" algn="l" defTabSz="914400" rtl="0" eaLnBrk="1" latinLnBrk="0" hangingPunct="1">
                        <a:lnSpc>
                          <a:spcPct val="115000"/>
                        </a:lnSpc>
                        <a:spcBef>
                          <a:spcPts val="0"/>
                        </a:spcBef>
                        <a:spcAft>
                          <a:spcPts val="0"/>
                        </a:spcAft>
                      </a:pPr>
                      <a:r>
                        <a:rPr lang="en-IN" sz="1800" b="1" kern="1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Exclude</a:t>
                      </a:r>
                      <a:endParaRPr lang="en-US" sz="1800" b="1" kern="1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IN" sz="18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Transitional credit if TRAN-1 is filed after </a:t>
                      </a:r>
                      <a:r>
                        <a:rPr lang="en-IN" sz="1800" dirty="0" smtClean="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31-03-2018</a:t>
                      </a:r>
                      <a:r>
                        <a:rPr lang="en-IN" sz="18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 </a:t>
                      </a:r>
                      <a:endParaRPr lang="en-US" sz="18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extLst>
                  <a:ext uri="{0D108BD9-81ED-4DB2-BD59-A6C34878D82A}">
                    <a16:rowId xmlns:a16="http://schemas.microsoft.com/office/drawing/2014/main" val="1304822623"/>
                  </a:ext>
                </a:extLst>
              </a:tr>
            </a:tbl>
          </a:graphicData>
        </a:graphic>
      </p:graphicFrame>
    </p:spTree>
    <p:extLst>
      <p:ext uri="{BB962C8B-B14F-4D97-AF65-F5344CB8AC3E}">
        <p14:creationId xmlns:p14="http://schemas.microsoft.com/office/powerpoint/2010/main" val="23989239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Table 6L - 6O of GSTR-9</a:t>
            </a:r>
            <a:endParaRPr lang="en-US" sz="3200" dirty="0"/>
          </a:p>
        </p:txBody>
      </p:sp>
      <p:sp>
        <p:nvSpPr>
          <p:cNvPr id="3" name="Content Placeholder 2"/>
          <p:cNvSpPr>
            <a:spLocks noGrp="1"/>
          </p:cNvSpPr>
          <p:nvPr>
            <p:ph sz="quarter" idx="13"/>
          </p:nvPr>
        </p:nvSpPr>
        <p:spPr/>
        <p:txBody>
          <a:bodyPr>
            <a:normAutofit/>
          </a:bodyPr>
          <a:lstStyle/>
          <a:p>
            <a:pPr marL="0" indent="0">
              <a:buNone/>
            </a:pPr>
            <a:endParaRPr lang="en-US" sz="2000" dirty="0" smtClean="0"/>
          </a:p>
          <a:p>
            <a:pPr marL="0" indent="0">
              <a:buNone/>
            </a:pPr>
            <a:endParaRPr lang="en-US" sz="2000" dirty="0"/>
          </a:p>
        </p:txBody>
      </p:sp>
      <p:sp>
        <p:nvSpPr>
          <p:cNvPr id="4" name="Slide Number Placeholder 3"/>
          <p:cNvSpPr>
            <a:spLocks noGrp="1"/>
          </p:cNvSpPr>
          <p:nvPr>
            <p:ph type="sldNum" sz="quarter" idx="18"/>
          </p:nvPr>
        </p:nvSpPr>
        <p:spPr/>
        <p:txBody>
          <a:bodyPr/>
          <a:lstStyle/>
          <a:p>
            <a:fld id="{E90EB10D-B49F-42B1-955A-1DB268FD7307}" type="slidenum">
              <a:rPr lang="en-IN" smtClean="0"/>
              <a:pPr/>
              <a:t>19</a:t>
            </a:fld>
            <a:endParaRPr lang="en-IN" dirty="0"/>
          </a:p>
        </p:txBody>
      </p:sp>
      <p:graphicFrame>
        <p:nvGraphicFramePr>
          <p:cNvPr id="5" name="Table 4"/>
          <p:cNvGraphicFramePr>
            <a:graphicFrameLocks noGrp="1"/>
          </p:cNvGraphicFramePr>
          <p:nvPr>
            <p:extLst>
              <p:ext uri="{D42A27DB-BD31-4B8C-83A1-F6EECF244321}">
                <p14:modId xmlns:p14="http://schemas.microsoft.com/office/powerpoint/2010/main" val="1630457834"/>
              </p:ext>
            </p:extLst>
          </p:nvPr>
        </p:nvGraphicFramePr>
        <p:xfrm>
          <a:off x="144942" y="685800"/>
          <a:ext cx="8801544" cy="6080760"/>
        </p:xfrm>
        <a:graphic>
          <a:graphicData uri="http://schemas.openxmlformats.org/drawingml/2006/table">
            <a:tbl>
              <a:tblPr firstRow="1" bandRow="1">
                <a:tableStyleId>{616DA210-FB5B-4158-B5E0-FEB733F419BA}</a:tableStyleId>
              </a:tblPr>
              <a:tblGrid>
                <a:gridCol w="682642">
                  <a:extLst>
                    <a:ext uri="{9D8B030D-6E8A-4147-A177-3AD203B41FA5}">
                      <a16:colId xmlns:a16="http://schemas.microsoft.com/office/drawing/2014/main" val="2505045217"/>
                    </a:ext>
                  </a:extLst>
                </a:gridCol>
                <a:gridCol w="3456384">
                  <a:extLst>
                    <a:ext uri="{9D8B030D-6E8A-4147-A177-3AD203B41FA5}">
                      <a16:colId xmlns:a16="http://schemas.microsoft.com/office/drawing/2014/main" val="3308876891"/>
                    </a:ext>
                  </a:extLst>
                </a:gridCol>
                <a:gridCol w="4662518">
                  <a:extLst>
                    <a:ext uri="{9D8B030D-6E8A-4147-A177-3AD203B41FA5}">
                      <a16:colId xmlns:a16="http://schemas.microsoft.com/office/drawing/2014/main" val="111876817"/>
                    </a:ext>
                  </a:extLst>
                </a:gridCol>
              </a:tblGrid>
              <a:tr h="372291">
                <a:tc>
                  <a:txBody>
                    <a:bodyPr/>
                    <a:lstStyle/>
                    <a:p>
                      <a:r>
                        <a:rPr lang="en-IN" sz="1800" kern="1200" dirty="0" smtClean="0">
                          <a:effectLst/>
                        </a:rPr>
                        <a:t>Table Ref</a:t>
                      </a:r>
                      <a:endParaRPr lang="en-US" dirty="0"/>
                    </a:p>
                  </a:txBody>
                  <a:tcPr/>
                </a:tc>
                <a:tc>
                  <a:txBody>
                    <a:bodyPr/>
                    <a:lstStyle/>
                    <a:p>
                      <a:pPr marL="0" marR="0">
                        <a:spcBef>
                          <a:spcPts val="0"/>
                        </a:spcBef>
                        <a:spcAft>
                          <a:spcPts val="0"/>
                        </a:spcAft>
                      </a:pPr>
                      <a:r>
                        <a:rPr lang="en-IN" sz="1800">
                          <a:effectLst/>
                        </a:rPr>
                        <a:t>Head notes in Annual Return (GSTR-9)</a:t>
                      </a:r>
                      <a:endParaRPr lang="en-US" sz="20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nSpc>
                          <a:spcPct val="115000"/>
                        </a:lnSpc>
                        <a:spcBef>
                          <a:spcPts val="0"/>
                        </a:spcBef>
                        <a:spcAft>
                          <a:spcPts val="0"/>
                        </a:spcAft>
                      </a:pPr>
                      <a:r>
                        <a:rPr lang="en-IN" sz="1800" dirty="0">
                          <a:effectLst/>
                        </a:rPr>
                        <a:t>Presenter Remark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99045560"/>
                  </a:ext>
                </a:extLst>
              </a:tr>
              <a:tr h="372291">
                <a:tc>
                  <a:txBody>
                    <a:bodyPr/>
                    <a:lstStyle/>
                    <a:p>
                      <a:pPr marL="0" marR="0">
                        <a:lnSpc>
                          <a:spcPct val="115000"/>
                        </a:lnSpc>
                        <a:spcBef>
                          <a:spcPts val="0"/>
                        </a:spcBef>
                        <a:spcAft>
                          <a:spcPts val="0"/>
                        </a:spcAft>
                      </a:pPr>
                      <a:r>
                        <a:rPr lang="en-IN" sz="1700" dirty="0">
                          <a:effectLst/>
                          <a:latin typeface="Calibri" panose="020F0502020204030204" pitchFamily="34" charset="0"/>
                          <a:ea typeface="Calibri" panose="020F0502020204030204" pitchFamily="34" charset="0"/>
                          <a:cs typeface="Times New Roman" panose="02020603050405020304" pitchFamily="18" charset="0"/>
                        </a:rPr>
                        <a:t>6L</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IN" sz="17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Transition Credit through TRAN-II </a:t>
                      </a:r>
                      <a:endParaRPr lang="en-US" sz="17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spcBef>
                          <a:spcPts val="0"/>
                        </a:spcBef>
                        <a:spcAft>
                          <a:spcPts val="0"/>
                        </a:spcAft>
                      </a:pPr>
                      <a:r>
                        <a:rPr lang="en-IN" sz="1700" b="1" dirty="0">
                          <a:solidFill>
                            <a:srgbClr val="0070C0"/>
                          </a:solidFill>
                          <a:effectLst/>
                          <a:latin typeface="+mn-lt"/>
                          <a:ea typeface="Calibri" panose="020F0502020204030204" pitchFamily="34" charset="0"/>
                          <a:cs typeface="Arial Narrow" panose="020B0606020202030204" pitchFamily="34" charset="0"/>
                        </a:rPr>
                        <a:t>Include</a:t>
                      </a:r>
                      <a:endParaRPr lang="en-US" sz="1700" b="1" dirty="0">
                        <a:solidFill>
                          <a:srgbClr val="0070C0"/>
                        </a:solidFill>
                        <a:effectLst/>
                        <a:latin typeface="+mn-lt"/>
                        <a:ea typeface="Calibri" panose="020F0502020204030204" pitchFamily="34" charset="0"/>
                        <a:cs typeface="Arial Narrow" panose="020B0606020202030204" pitchFamily="34" charset="0"/>
                      </a:endParaRPr>
                    </a:p>
                    <a:p>
                      <a:pPr marL="0" marR="0">
                        <a:spcBef>
                          <a:spcPts val="0"/>
                        </a:spcBef>
                        <a:spcAft>
                          <a:spcPts val="0"/>
                        </a:spcAft>
                      </a:pPr>
                      <a:r>
                        <a:rPr lang="en-IN" sz="1700" dirty="0" smtClean="0">
                          <a:solidFill>
                            <a:srgbClr val="000000"/>
                          </a:solidFill>
                          <a:effectLst/>
                          <a:latin typeface="+mn-lt"/>
                          <a:ea typeface="Calibri" panose="020F0502020204030204" pitchFamily="34" charset="0"/>
                          <a:cs typeface="Arial Narrow" panose="020B0606020202030204" pitchFamily="34" charset="0"/>
                        </a:rPr>
                        <a:t>Transition </a:t>
                      </a:r>
                      <a:r>
                        <a:rPr lang="en-IN" sz="1700" dirty="0">
                          <a:solidFill>
                            <a:srgbClr val="000000"/>
                          </a:solidFill>
                          <a:effectLst/>
                          <a:latin typeface="+mn-lt"/>
                          <a:ea typeface="Calibri" panose="020F0502020204030204" pitchFamily="34" charset="0"/>
                          <a:cs typeface="Arial Narrow" panose="020B0606020202030204" pitchFamily="34" charset="0"/>
                        </a:rPr>
                        <a:t>credit received in the electronic credit ledger after filing of FORM GST TRAN-II </a:t>
                      </a:r>
                      <a:endParaRPr lang="en-US" sz="1700" dirty="0">
                        <a:solidFill>
                          <a:srgbClr val="000000"/>
                        </a:solidFill>
                        <a:effectLst/>
                        <a:latin typeface="+mn-lt"/>
                        <a:ea typeface="Calibri" panose="020F0502020204030204" pitchFamily="34" charset="0"/>
                        <a:cs typeface="Arial Narrow" panose="020B0606020202030204" pitchFamily="34" charset="0"/>
                      </a:endParaRPr>
                    </a:p>
                    <a:p>
                      <a:pPr marL="0" marR="0">
                        <a:spcBef>
                          <a:spcPts val="0"/>
                        </a:spcBef>
                        <a:spcAft>
                          <a:spcPts val="0"/>
                        </a:spcAft>
                      </a:pPr>
                      <a:r>
                        <a:rPr lang="en-IN" sz="1700" dirty="0">
                          <a:solidFill>
                            <a:srgbClr val="000000"/>
                          </a:solidFill>
                          <a:effectLst/>
                          <a:latin typeface="+mn-lt"/>
                          <a:ea typeface="Calibri" panose="020F0502020204030204" pitchFamily="34" charset="0"/>
                          <a:cs typeface="Arial Narrow" panose="020B0606020202030204" pitchFamily="34" charset="0"/>
                        </a:rPr>
                        <a:t> </a:t>
                      </a:r>
                      <a:endParaRPr lang="en-US" sz="1700" dirty="0">
                        <a:solidFill>
                          <a:srgbClr val="000000"/>
                        </a:solidFill>
                        <a:effectLst/>
                        <a:latin typeface="+mn-lt"/>
                        <a:ea typeface="Calibri" panose="020F0502020204030204" pitchFamily="34" charset="0"/>
                        <a:cs typeface="Arial Narrow" panose="020B0606020202030204" pitchFamily="34" charset="0"/>
                      </a:endParaRPr>
                    </a:p>
                    <a:p>
                      <a:pPr marL="0" marR="0" algn="l" defTabSz="914400" rtl="0" eaLnBrk="1" latinLnBrk="0" hangingPunct="1">
                        <a:spcBef>
                          <a:spcPts val="0"/>
                        </a:spcBef>
                        <a:spcAft>
                          <a:spcPts val="0"/>
                        </a:spcAft>
                      </a:pPr>
                      <a:r>
                        <a:rPr lang="en-IN" sz="1700" b="1" kern="1200" dirty="0">
                          <a:solidFill>
                            <a:srgbClr val="0070C0"/>
                          </a:solidFill>
                          <a:effectLst/>
                          <a:latin typeface="+mn-lt"/>
                          <a:ea typeface="Calibri" panose="020F0502020204030204" pitchFamily="34" charset="0"/>
                          <a:cs typeface="Arial Narrow" panose="020B0606020202030204" pitchFamily="34" charset="0"/>
                        </a:rPr>
                        <a:t>Exclude </a:t>
                      </a:r>
                      <a:endParaRPr lang="en-US" sz="1700" b="1" kern="1200" dirty="0">
                        <a:solidFill>
                          <a:srgbClr val="0070C0"/>
                        </a:solidFill>
                        <a:effectLst/>
                        <a:latin typeface="+mn-lt"/>
                        <a:ea typeface="Calibri" panose="020F0502020204030204" pitchFamily="34" charset="0"/>
                        <a:cs typeface="Arial Narrow" panose="020B0606020202030204" pitchFamily="34" charset="0"/>
                      </a:endParaRPr>
                    </a:p>
                    <a:p>
                      <a:pPr marL="0" marR="0">
                        <a:spcBef>
                          <a:spcPts val="0"/>
                        </a:spcBef>
                        <a:spcAft>
                          <a:spcPts val="0"/>
                        </a:spcAft>
                      </a:pPr>
                      <a:r>
                        <a:rPr lang="en-IN" sz="1700" dirty="0" smtClean="0">
                          <a:solidFill>
                            <a:srgbClr val="000000"/>
                          </a:solidFill>
                          <a:effectLst/>
                          <a:latin typeface="+mn-lt"/>
                          <a:ea typeface="Calibri" panose="020F0502020204030204" pitchFamily="34" charset="0"/>
                          <a:cs typeface="Arial Narrow" panose="020B0606020202030204" pitchFamily="34" charset="0"/>
                        </a:rPr>
                        <a:t>Transition </a:t>
                      </a:r>
                      <a:r>
                        <a:rPr lang="en-IN" sz="1700" dirty="0">
                          <a:solidFill>
                            <a:srgbClr val="000000"/>
                          </a:solidFill>
                          <a:effectLst/>
                          <a:latin typeface="+mn-lt"/>
                          <a:ea typeface="Calibri" panose="020F0502020204030204" pitchFamily="34" charset="0"/>
                          <a:cs typeface="Arial Narrow" panose="020B0606020202030204" pitchFamily="34" charset="0"/>
                        </a:rPr>
                        <a:t>credit of  FORM GST TRAN-II filed after </a:t>
                      </a:r>
                      <a:r>
                        <a:rPr lang="en-IN" sz="1700" dirty="0" smtClean="0">
                          <a:solidFill>
                            <a:srgbClr val="000000"/>
                          </a:solidFill>
                          <a:effectLst/>
                          <a:latin typeface="+mn-lt"/>
                          <a:ea typeface="Calibri" panose="020F0502020204030204" pitchFamily="34" charset="0"/>
                          <a:cs typeface="Arial Narrow" panose="020B0606020202030204" pitchFamily="34" charset="0"/>
                        </a:rPr>
                        <a:t>31-03-2018</a:t>
                      </a:r>
                      <a:r>
                        <a:rPr lang="en-IN" sz="1700" dirty="0">
                          <a:solidFill>
                            <a:srgbClr val="000000"/>
                          </a:solidFill>
                          <a:effectLst/>
                          <a:latin typeface="+mn-lt"/>
                          <a:ea typeface="Calibri" panose="020F0502020204030204" pitchFamily="34" charset="0"/>
                          <a:cs typeface="Arial Narrow" panose="020B0606020202030204" pitchFamily="34" charset="0"/>
                        </a:rPr>
                        <a:t> </a:t>
                      </a:r>
                      <a:endParaRPr lang="en-US" sz="1700" dirty="0">
                        <a:solidFill>
                          <a:srgbClr val="000000"/>
                        </a:solidFill>
                        <a:effectLst/>
                        <a:latin typeface="+mn-lt"/>
                        <a:ea typeface="Calibri" panose="020F0502020204030204" pitchFamily="34" charset="0"/>
                        <a:cs typeface="Arial Narrow" panose="020B0606020202030204" pitchFamily="34" charset="0"/>
                      </a:endParaRPr>
                    </a:p>
                  </a:txBody>
                  <a:tcPr marL="68580" marR="68580" marT="0" marB="0"/>
                </a:tc>
                <a:extLst>
                  <a:ext uri="{0D108BD9-81ED-4DB2-BD59-A6C34878D82A}">
                    <a16:rowId xmlns:a16="http://schemas.microsoft.com/office/drawing/2014/main" val="2869486504"/>
                  </a:ext>
                </a:extLst>
              </a:tr>
              <a:tr h="372291">
                <a:tc>
                  <a:txBody>
                    <a:bodyPr/>
                    <a:lstStyle/>
                    <a:p>
                      <a:pPr marL="0" marR="0">
                        <a:lnSpc>
                          <a:spcPct val="115000"/>
                        </a:lnSpc>
                        <a:spcBef>
                          <a:spcPts val="0"/>
                        </a:spcBef>
                        <a:spcAft>
                          <a:spcPts val="0"/>
                        </a:spcAft>
                      </a:pPr>
                      <a:r>
                        <a:rPr lang="en-IN" sz="1700">
                          <a:effectLst/>
                          <a:latin typeface="Calibri" panose="020F0502020204030204" pitchFamily="34" charset="0"/>
                          <a:ea typeface="Calibri" panose="020F0502020204030204" pitchFamily="34" charset="0"/>
                          <a:cs typeface="Times New Roman" panose="02020603050405020304" pitchFamily="18" charset="0"/>
                        </a:rPr>
                        <a:t>6M</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IN" sz="1700" dirty="0">
                          <a:solidFill>
                            <a:srgbClr val="1A1A1A"/>
                          </a:solidFill>
                          <a:effectLst/>
                          <a:latin typeface="Arial Narrow" panose="020B0606020202030204" pitchFamily="34" charset="0"/>
                          <a:ea typeface="Calibri" panose="020F0502020204030204" pitchFamily="34" charset="0"/>
                          <a:cs typeface="Arial Narrow" panose="020B0606020202030204" pitchFamily="34" charset="0"/>
                        </a:rPr>
                        <a:t>Any other ITC availed but not specified above </a:t>
                      </a:r>
                      <a:endParaRPr lang="en-US" sz="17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p>
                      <a:pPr marL="0" marR="0">
                        <a:spcBef>
                          <a:spcPts val="0"/>
                        </a:spcBef>
                        <a:spcAft>
                          <a:spcPts val="0"/>
                        </a:spcAft>
                      </a:pPr>
                      <a:r>
                        <a:rPr lang="en-IN" sz="17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 </a:t>
                      </a:r>
                      <a:endParaRPr lang="en-US" sz="17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gn="l" defTabSz="914400" rtl="0" eaLnBrk="1" latinLnBrk="0" hangingPunct="1">
                        <a:spcBef>
                          <a:spcPts val="0"/>
                        </a:spcBef>
                        <a:spcAft>
                          <a:spcPts val="0"/>
                        </a:spcAft>
                      </a:pPr>
                      <a:r>
                        <a:rPr lang="en-IN" sz="1700" b="1" kern="1200" dirty="0">
                          <a:solidFill>
                            <a:srgbClr val="0070C0"/>
                          </a:solidFill>
                          <a:effectLst/>
                          <a:latin typeface="+mn-lt"/>
                          <a:ea typeface="Calibri" panose="020F0502020204030204" pitchFamily="34" charset="0"/>
                          <a:cs typeface="Arial Narrow" panose="020B0606020202030204" pitchFamily="34" charset="0"/>
                        </a:rPr>
                        <a:t>Include </a:t>
                      </a:r>
                      <a:endParaRPr lang="en-US" sz="1700" b="1" kern="1200" dirty="0">
                        <a:solidFill>
                          <a:srgbClr val="0070C0"/>
                        </a:solidFill>
                        <a:effectLst/>
                        <a:latin typeface="+mn-lt"/>
                        <a:ea typeface="Calibri" panose="020F0502020204030204" pitchFamily="34" charset="0"/>
                        <a:cs typeface="Arial Narrow" panose="020B0606020202030204" pitchFamily="34" charset="0"/>
                      </a:endParaRPr>
                    </a:p>
                    <a:p>
                      <a:pPr marL="0" marR="0">
                        <a:spcBef>
                          <a:spcPts val="0"/>
                        </a:spcBef>
                        <a:spcAft>
                          <a:spcPts val="0"/>
                        </a:spcAft>
                      </a:pPr>
                      <a:r>
                        <a:rPr lang="en-IN" sz="1700" dirty="0">
                          <a:solidFill>
                            <a:srgbClr val="000000"/>
                          </a:solidFill>
                          <a:effectLst/>
                          <a:latin typeface="+mn-lt"/>
                          <a:ea typeface="Calibri" panose="020F0502020204030204" pitchFamily="34" charset="0"/>
                          <a:cs typeface="Arial Narrow" panose="020B0606020202030204" pitchFamily="34" charset="0"/>
                        </a:rPr>
                        <a:t>ITC received in the electronic credit ledger during FY 1718 through FORM GST ITC-01 and FORM GST ITC-02 </a:t>
                      </a:r>
                      <a:endParaRPr lang="en-US" sz="1700" dirty="0">
                        <a:solidFill>
                          <a:srgbClr val="000000"/>
                        </a:solidFill>
                        <a:effectLst/>
                        <a:latin typeface="+mn-lt"/>
                        <a:ea typeface="Calibri" panose="020F0502020204030204" pitchFamily="34" charset="0"/>
                        <a:cs typeface="Arial Narrow" panose="020B0606020202030204" pitchFamily="34" charset="0"/>
                      </a:endParaRPr>
                    </a:p>
                    <a:p>
                      <a:pPr marL="0" marR="0">
                        <a:spcBef>
                          <a:spcPts val="0"/>
                        </a:spcBef>
                        <a:spcAft>
                          <a:spcPts val="0"/>
                        </a:spcAft>
                      </a:pPr>
                      <a:r>
                        <a:rPr lang="en-IN" sz="1700" dirty="0">
                          <a:solidFill>
                            <a:srgbClr val="000000"/>
                          </a:solidFill>
                          <a:effectLst/>
                          <a:latin typeface="+mn-lt"/>
                          <a:ea typeface="Calibri" panose="020F0502020204030204" pitchFamily="34" charset="0"/>
                          <a:cs typeface="Arial Narrow" panose="020B0606020202030204" pitchFamily="34" charset="0"/>
                        </a:rPr>
                        <a:t> </a:t>
                      </a:r>
                      <a:endParaRPr lang="en-US" sz="1700" dirty="0">
                        <a:solidFill>
                          <a:srgbClr val="000000"/>
                        </a:solidFill>
                        <a:effectLst/>
                        <a:latin typeface="+mn-lt"/>
                        <a:ea typeface="Calibri" panose="020F0502020204030204" pitchFamily="34" charset="0"/>
                        <a:cs typeface="Arial Narrow" panose="020B0606020202030204" pitchFamily="34" charset="0"/>
                      </a:endParaRPr>
                    </a:p>
                    <a:p>
                      <a:pPr marL="0" marR="0" algn="l" defTabSz="914400" rtl="0" eaLnBrk="1" latinLnBrk="0" hangingPunct="1">
                        <a:spcBef>
                          <a:spcPts val="0"/>
                        </a:spcBef>
                        <a:spcAft>
                          <a:spcPts val="0"/>
                        </a:spcAft>
                      </a:pPr>
                      <a:r>
                        <a:rPr lang="en-IN" sz="1700" b="1" kern="1200" dirty="0">
                          <a:solidFill>
                            <a:srgbClr val="0070C0"/>
                          </a:solidFill>
                          <a:effectLst/>
                          <a:latin typeface="+mn-lt"/>
                          <a:ea typeface="Calibri" panose="020F0502020204030204" pitchFamily="34" charset="0"/>
                          <a:cs typeface="Arial Narrow" panose="020B0606020202030204" pitchFamily="34" charset="0"/>
                        </a:rPr>
                        <a:t>Exclude </a:t>
                      </a:r>
                      <a:endParaRPr lang="en-US" sz="1700" b="1" kern="1200" dirty="0">
                        <a:solidFill>
                          <a:srgbClr val="0070C0"/>
                        </a:solidFill>
                        <a:effectLst/>
                        <a:latin typeface="+mn-lt"/>
                        <a:ea typeface="Calibri" panose="020F0502020204030204" pitchFamily="34" charset="0"/>
                        <a:cs typeface="Arial Narrow" panose="020B0606020202030204" pitchFamily="34" charset="0"/>
                      </a:endParaRPr>
                    </a:p>
                    <a:p>
                      <a:pPr marL="0" marR="0">
                        <a:spcBef>
                          <a:spcPts val="0"/>
                        </a:spcBef>
                        <a:spcAft>
                          <a:spcPts val="0"/>
                        </a:spcAft>
                      </a:pPr>
                      <a:r>
                        <a:rPr lang="en-IN" sz="1700" dirty="0">
                          <a:solidFill>
                            <a:srgbClr val="000000"/>
                          </a:solidFill>
                          <a:effectLst/>
                          <a:latin typeface="+mn-lt"/>
                          <a:ea typeface="Calibri" panose="020F0502020204030204" pitchFamily="34" charset="0"/>
                          <a:cs typeface="Arial Narrow" panose="020B0606020202030204" pitchFamily="34" charset="0"/>
                        </a:rPr>
                        <a:t>ITC received in the electronic credit ledger after 31-03-2018 through FORM GST ITC-01 and FORM GST ITC-02 </a:t>
                      </a:r>
                      <a:endParaRPr lang="en-US" sz="1700" dirty="0">
                        <a:solidFill>
                          <a:srgbClr val="000000"/>
                        </a:solidFill>
                        <a:effectLst/>
                        <a:latin typeface="+mn-lt"/>
                        <a:ea typeface="Calibri" panose="020F0502020204030204" pitchFamily="34" charset="0"/>
                        <a:cs typeface="Arial Narrow" panose="020B0606020202030204" pitchFamily="34" charset="0"/>
                      </a:endParaRPr>
                    </a:p>
                  </a:txBody>
                  <a:tcPr marL="68580" marR="68580" marT="0" marB="0"/>
                </a:tc>
                <a:extLst>
                  <a:ext uri="{0D108BD9-81ED-4DB2-BD59-A6C34878D82A}">
                    <a16:rowId xmlns:a16="http://schemas.microsoft.com/office/drawing/2014/main" val="3596972429"/>
                  </a:ext>
                </a:extLst>
              </a:tr>
              <a:tr h="372291">
                <a:tc>
                  <a:txBody>
                    <a:bodyPr/>
                    <a:lstStyle/>
                    <a:p>
                      <a:pPr marL="0" marR="0">
                        <a:lnSpc>
                          <a:spcPct val="115000"/>
                        </a:lnSpc>
                        <a:spcBef>
                          <a:spcPts val="0"/>
                        </a:spcBef>
                        <a:spcAft>
                          <a:spcPts val="0"/>
                        </a:spcAft>
                      </a:pPr>
                      <a:r>
                        <a:rPr lang="en-IN" sz="1700">
                          <a:effectLst/>
                          <a:latin typeface="Calibri" panose="020F0502020204030204" pitchFamily="34" charset="0"/>
                          <a:ea typeface="Calibri" panose="020F0502020204030204" pitchFamily="34" charset="0"/>
                          <a:cs typeface="Times New Roman" panose="02020603050405020304" pitchFamily="18" charset="0"/>
                        </a:rPr>
                        <a:t>6N</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IN" sz="170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Sub-total (K to M above) </a:t>
                      </a:r>
                      <a:endParaRPr lang="en-US" sz="17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p>
                      <a:pPr marL="0" marR="0">
                        <a:spcBef>
                          <a:spcPts val="0"/>
                        </a:spcBef>
                        <a:spcAft>
                          <a:spcPts val="0"/>
                        </a:spcAft>
                      </a:pPr>
                      <a:r>
                        <a:rPr lang="en-IN" sz="1700">
                          <a:solidFill>
                            <a:srgbClr val="1A1A1A"/>
                          </a:solidFill>
                          <a:effectLst/>
                          <a:latin typeface="Arial Narrow" panose="020B0606020202030204" pitchFamily="34" charset="0"/>
                          <a:ea typeface="Calibri" panose="020F0502020204030204" pitchFamily="34" charset="0"/>
                          <a:cs typeface="Arial Narrow" panose="020B0606020202030204" pitchFamily="34" charset="0"/>
                        </a:rPr>
                        <a:t> </a:t>
                      </a:r>
                      <a:endParaRPr lang="en-US" sz="17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spcBef>
                          <a:spcPts val="0"/>
                        </a:spcBef>
                        <a:spcAft>
                          <a:spcPts val="0"/>
                        </a:spcAft>
                      </a:pPr>
                      <a:r>
                        <a:rPr lang="en-IN" sz="1700" dirty="0">
                          <a:solidFill>
                            <a:srgbClr val="000000"/>
                          </a:solidFill>
                          <a:effectLst/>
                          <a:latin typeface="+mn-lt"/>
                          <a:ea typeface="Calibri" panose="020F0502020204030204" pitchFamily="34" charset="0"/>
                          <a:cs typeface="Arial Narrow" panose="020B0606020202030204" pitchFamily="34" charset="0"/>
                        </a:rPr>
                        <a:t>Auto computed (Special ITC not reflected in GSTR-3B) </a:t>
                      </a:r>
                      <a:endParaRPr lang="en-US" sz="1700" dirty="0">
                        <a:solidFill>
                          <a:srgbClr val="000000"/>
                        </a:solidFill>
                        <a:effectLst/>
                        <a:latin typeface="+mn-lt"/>
                        <a:ea typeface="Calibri" panose="020F0502020204030204" pitchFamily="34" charset="0"/>
                        <a:cs typeface="Arial Narrow" panose="020B0606020202030204" pitchFamily="34" charset="0"/>
                      </a:endParaRPr>
                    </a:p>
                  </a:txBody>
                  <a:tcPr marL="68580" marR="68580" marT="0" marB="0"/>
                </a:tc>
                <a:extLst>
                  <a:ext uri="{0D108BD9-81ED-4DB2-BD59-A6C34878D82A}">
                    <a16:rowId xmlns:a16="http://schemas.microsoft.com/office/drawing/2014/main" val="391278494"/>
                  </a:ext>
                </a:extLst>
              </a:tr>
              <a:tr h="372291">
                <a:tc>
                  <a:txBody>
                    <a:bodyPr/>
                    <a:lstStyle/>
                    <a:p>
                      <a:pPr marL="0" marR="0">
                        <a:lnSpc>
                          <a:spcPct val="115000"/>
                        </a:lnSpc>
                        <a:spcBef>
                          <a:spcPts val="0"/>
                        </a:spcBef>
                        <a:spcAft>
                          <a:spcPts val="0"/>
                        </a:spcAft>
                      </a:pPr>
                      <a:r>
                        <a:rPr lang="en-IN" sz="1700">
                          <a:effectLst/>
                          <a:latin typeface="Calibri" panose="020F0502020204030204" pitchFamily="34" charset="0"/>
                          <a:ea typeface="Calibri" panose="020F0502020204030204" pitchFamily="34" charset="0"/>
                          <a:cs typeface="Times New Roman" panose="02020603050405020304" pitchFamily="18" charset="0"/>
                        </a:rPr>
                        <a:t>6O</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IN" sz="17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Total ITC availed (I + N above) </a:t>
                      </a:r>
                      <a:endParaRPr lang="en-US" sz="17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spcBef>
                          <a:spcPts val="0"/>
                        </a:spcBef>
                        <a:spcAft>
                          <a:spcPts val="0"/>
                        </a:spcAft>
                      </a:pPr>
                      <a:r>
                        <a:rPr lang="en-IN" sz="1700" dirty="0">
                          <a:solidFill>
                            <a:srgbClr val="000000"/>
                          </a:solidFill>
                          <a:effectLst/>
                          <a:latin typeface="+mn-lt"/>
                          <a:ea typeface="Calibri" panose="020F0502020204030204" pitchFamily="34" charset="0"/>
                          <a:cs typeface="Arial Narrow" panose="020B0606020202030204" pitchFamily="34" charset="0"/>
                        </a:rPr>
                        <a:t>Auto computed (Special ITC + 3B ITC)</a:t>
                      </a:r>
                      <a:endParaRPr lang="en-US" sz="1700" dirty="0">
                        <a:solidFill>
                          <a:srgbClr val="000000"/>
                        </a:solidFill>
                        <a:effectLst/>
                        <a:latin typeface="+mn-lt"/>
                        <a:ea typeface="Calibri" panose="020F0502020204030204" pitchFamily="34" charset="0"/>
                        <a:cs typeface="Arial Narrow" panose="020B0606020202030204" pitchFamily="34" charset="0"/>
                      </a:endParaRPr>
                    </a:p>
                    <a:p>
                      <a:pPr marL="0" marR="0">
                        <a:spcBef>
                          <a:spcPts val="0"/>
                        </a:spcBef>
                        <a:spcAft>
                          <a:spcPts val="0"/>
                        </a:spcAft>
                      </a:pPr>
                      <a:r>
                        <a:rPr lang="en-IN" sz="1700" dirty="0">
                          <a:solidFill>
                            <a:srgbClr val="000000"/>
                          </a:solidFill>
                          <a:effectLst/>
                          <a:latin typeface="+mn-lt"/>
                          <a:ea typeface="Calibri" panose="020F0502020204030204" pitchFamily="34" charset="0"/>
                          <a:cs typeface="Arial Narrow" panose="020B0606020202030204" pitchFamily="34" charset="0"/>
                        </a:rPr>
                        <a:t>Total credit availed in Electronic credit ledger during FY 1718</a:t>
                      </a:r>
                      <a:endParaRPr lang="en-US" sz="1700" dirty="0">
                        <a:solidFill>
                          <a:srgbClr val="000000"/>
                        </a:solidFill>
                        <a:effectLst/>
                        <a:latin typeface="+mn-lt"/>
                        <a:ea typeface="Calibri" panose="020F0502020204030204" pitchFamily="34" charset="0"/>
                        <a:cs typeface="Arial Narrow" panose="020B0606020202030204" pitchFamily="34" charset="0"/>
                      </a:endParaRPr>
                    </a:p>
                  </a:txBody>
                  <a:tcPr marL="68580" marR="68580" marT="0" marB="0"/>
                </a:tc>
                <a:extLst>
                  <a:ext uri="{0D108BD9-81ED-4DB2-BD59-A6C34878D82A}">
                    <a16:rowId xmlns:a16="http://schemas.microsoft.com/office/drawing/2014/main" val="1304822623"/>
                  </a:ext>
                </a:extLst>
              </a:tr>
            </a:tbl>
          </a:graphicData>
        </a:graphic>
      </p:graphicFrame>
    </p:spTree>
    <p:extLst>
      <p:ext uri="{BB962C8B-B14F-4D97-AF65-F5344CB8AC3E}">
        <p14:creationId xmlns:p14="http://schemas.microsoft.com/office/powerpoint/2010/main" val="41053758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200" b="1" dirty="0">
                <a:solidFill>
                  <a:srgbClr val="00B0F0"/>
                </a:solidFill>
              </a:rPr>
              <a:t>Disclaimer</a:t>
            </a:r>
          </a:p>
        </p:txBody>
      </p:sp>
      <p:sp>
        <p:nvSpPr>
          <p:cNvPr id="5" name="Content Placeholder 4"/>
          <p:cNvSpPr>
            <a:spLocks noGrp="1"/>
          </p:cNvSpPr>
          <p:nvPr>
            <p:ph sz="quarter" idx="13"/>
          </p:nvPr>
        </p:nvSpPr>
        <p:spPr/>
        <p:txBody>
          <a:bodyPr>
            <a:noAutofit/>
          </a:bodyPr>
          <a:lstStyle/>
          <a:p>
            <a:pPr algn="just"/>
            <a:r>
              <a:rPr lang="en-IN" sz="2200" dirty="0"/>
              <a:t>The information in this presentation was compiled from various sources believed to be reliable and is  for informational purpose only.</a:t>
            </a:r>
          </a:p>
          <a:p>
            <a:pPr algn="just"/>
            <a:r>
              <a:rPr lang="en-IN" sz="2200" dirty="0"/>
              <a:t>While every efforts have been made to keep the information cited in this presentation error free, we do not take the responsibility for any typographical or clerical error which may have crept in while compiling the information provided in this presentation. Further, the information provided in this presentation are subject to the provisions contained under different acts and reader is are advised to refer to those relevant act before relying on our presentation. This presentation does not purport to identify and deal with all the issues and provisions related to subject and therefore should not be regarded as comprehensive / sufficient for the purpose of decision making.  Author does not undertake any legal liability for any of the contents of this presentation. The information provided is not, nor is it  intended to be an advice on any matter and should not be relied on as such. Professional advise must be sought before taking any action on any of the information contained in it. </a:t>
            </a:r>
          </a:p>
        </p:txBody>
      </p:sp>
    </p:spTree>
    <p:extLst>
      <p:ext uri="{BB962C8B-B14F-4D97-AF65-F5344CB8AC3E}">
        <p14:creationId xmlns:p14="http://schemas.microsoft.com/office/powerpoint/2010/main" val="29243187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IN" sz="2800" dirty="0" smtClean="0"/>
              <a:t>Mapping of Table 4 of GSTR-3B of 1718 with GSTR-9</a:t>
            </a:r>
            <a:endParaRPr lang="en-IN" sz="2400" dirty="0"/>
          </a:p>
        </p:txBody>
      </p:sp>
      <p:sp>
        <p:nvSpPr>
          <p:cNvPr id="6" name="Content Placeholder 5"/>
          <p:cNvSpPr>
            <a:spLocks noGrp="1"/>
          </p:cNvSpPr>
          <p:nvPr>
            <p:ph sz="quarter" idx="13"/>
          </p:nvPr>
        </p:nvSpPr>
        <p:spPr>
          <a:xfrm>
            <a:off x="143509" y="806450"/>
            <a:ext cx="8802977" cy="5670550"/>
          </a:xfrm>
        </p:spPr>
        <p:txBody>
          <a:bodyPr>
            <a:noAutofit/>
          </a:bodyPr>
          <a:lstStyle/>
          <a:p>
            <a:endParaRPr lang="en-US" sz="2000" dirty="0"/>
          </a:p>
          <a:p>
            <a:pPr marL="363538" indent="0" algn="just">
              <a:buNone/>
              <a:tabLst>
                <a:tab pos="631825" algn="l"/>
              </a:tabLst>
            </a:pPr>
            <a:endParaRPr lang="en-IN" sz="2000" dirty="0" smtClean="0"/>
          </a:p>
        </p:txBody>
      </p:sp>
      <p:sp>
        <p:nvSpPr>
          <p:cNvPr id="4" name="Slide Number Placeholder 3"/>
          <p:cNvSpPr>
            <a:spLocks noGrp="1"/>
          </p:cNvSpPr>
          <p:nvPr>
            <p:ph type="sldNum" sz="quarter" idx="18"/>
          </p:nvPr>
        </p:nvSpPr>
        <p:spPr/>
        <p:txBody>
          <a:bodyPr/>
          <a:lstStyle/>
          <a:p>
            <a:fld id="{E90EB10D-B49F-42B1-955A-1DB268FD7307}" type="slidenum">
              <a:rPr lang="en-IN" smtClean="0"/>
              <a:pPr/>
              <a:t>20</a:t>
            </a:fld>
            <a:endParaRPr lang="en-IN"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518" y="737945"/>
            <a:ext cx="8724964" cy="5702301"/>
          </a:xfrm>
          <a:prstGeom prst="rect">
            <a:avLst/>
          </a:prstGeom>
        </p:spPr>
      </p:pic>
      <p:sp>
        <p:nvSpPr>
          <p:cNvPr id="9" name="Rounded Rectangle 8"/>
          <p:cNvSpPr/>
          <p:nvPr/>
        </p:nvSpPr>
        <p:spPr>
          <a:xfrm>
            <a:off x="899592" y="1844824"/>
            <a:ext cx="2736304" cy="504056"/>
          </a:xfrm>
          <a:prstGeom prst="roundRect">
            <a:avLst/>
          </a:prstGeom>
          <a:noFill/>
          <a:ln w="3810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Right Arrow 12"/>
          <p:cNvSpPr/>
          <p:nvPr/>
        </p:nvSpPr>
        <p:spPr>
          <a:xfrm>
            <a:off x="3689039" y="2329814"/>
            <a:ext cx="792088" cy="2536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4716016" y="2276872"/>
            <a:ext cx="3960440" cy="311393"/>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IN" b="1" dirty="0">
                <a:solidFill>
                  <a:srgbClr val="FF0000"/>
                </a:solidFill>
              </a:rPr>
              <a:t>Table 6E  of </a:t>
            </a:r>
            <a:r>
              <a:rPr lang="en-IN" b="1" dirty="0" smtClean="0">
                <a:solidFill>
                  <a:srgbClr val="FF0000"/>
                </a:solidFill>
              </a:rPr>
              <a:t>GSTR-9</a:t>
            </a:r>
            <a:endParaRPr lang="en-US" b="1" dirty="0">
              <a:solidFill>
                <a:srgbClr val="FF0000"/>
              </a:solidFill>
            </a:endParaRPr>
          </a:p>
        </p:txBody>
      </p:sp>
      <p:sp>
        <p:nvSpPr>
          <p:cNvPr id="15" name="Rounded Rectangle 14"/>
          <p:cNvSpPr/>
          <p:nvPr/>
        </p:nvSpPr>
        <p:spPr>
          <a:xfrm>
            <a:off x="4716016" y="2592948"/>
            <a:ext cx="3960440" cy="311393"/>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IN" b="1" dirty="0">
                <a:solidFill>
                  <a:srgbClr val="FF0000"/>
                </a:solidFill>
              </a:rPr>
              <a:t>Table </a:t>
            </a:r>
            <a:r>
              <a:rPr lang="en-IN" b="1" dirty="0" smtClean="0">
                <a:solidFill>
                  <a:srgbClr val="FF0000"/>
                </a:solidFill>
              </a:rPr>
              <a:t>6F  </a:t>
            </a:r>
            <a:r>
              <a:rPr lang="en-IN" b="1" dirty="0">
                <a:solidFill>
                  <a:srgbClr val="FF0000"/>
                </a:solidFill>
              </a:rPr>
              <a:t>of </a:t>
            </a:r>
            <a:r>
              <a:rPr lang="en-IN" b="1" dirty="0" smtClean="0">
                <a:solidFill>
                  <a:srgbClr val="FF0000"/>
                </a:solidFill>
              </a:rPr>
              <a:t>GSTR-9</a:t>
            </a:r>
            <a:endParaRPr lang="en-US" b="1" dirty="0">
              <a:solidFill>
                <a:srgbClr val="FF0000"/>
              </a:solidFill>
            </a:endParaRPr>
          </a:p>
        </p:txBody>
      </p:sp>
      <p:sp>
        <p:nvSpPr>
          <p:cNvPr id="16" name="Right Arrow 15"/>
          <p:cNvSpPr/>
          <p:nvPr/>
        </p:nvSpPr>
        <p:spPr>
          <a:xfrm>
            <a:off x="3668633" y="2704127"/>
            <a:ext cx="792088" cy="2536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a:off x="4716016" y="2947883"/>
            <a:ext cx="4176464" cy="481117"/>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endParaRPr lang="en-IN" dirty="0" smtClean="0"/>
          </a:p>
          <a:p>
            <a:r>
              <a:rPr lang="en-IN" b="1" dirty="0" smtClean="0">
                <a:solidFill>
                  <a:srgbClr val="FF0000"/>
                </a:solidFill>
              </a:rPr>
              <a:t>Supplier </a:t>
            </a:r>
            <a:r>
              <a:rPr lang="en-IN" b="1" dirty="0">
                <a:solidFill>
                  <a:srgbClr val="FF0000"/>
                </a:solidFill>
              </a:rPr>
              <a:t>is Unregistered </a:t>
            </a:r>
            <a:r>
              <a:rPr lang="en-IN" b="1" dirty="0" smtClean="0">
                <a:solidFill>
                  <a:srgbClr val="FF0000"/>
                </a:solidFill>
              </a:rPr>
              <a:t>= 6C  </a:t>
            </a:r>
            <a:r>
              <a:rPr lang="en-IN" b="1" dirty="0">
                <a:solidFill>
                  <a:srgbClr val="FF0000"/>
                </a:solidFill>
              </a:rPr>
              <a:t>of </a:t>
            </a:r>
            <a:r>
              <a:rPr lang="en-IN" b="1" dirty="0" smtClean="0">
                <a:solidFill>
                  <a:srgbClr val="FF0000"/>
                </a:solidFill>
              </a:rPr>
              <a:t>GSTR-9</a:t>
            </a:r>
          </a:p>
          <a:p>
            <a:r>
              <a:rPr lang="en-IN" b="1" dirty="0">
                <a:solidFill>
                  <a:srgbClr val="FF0000"/>
                </a:solidFill>
              </a:rPr>
              <a:t>Supplier is </a:t>
            </a:r>
            <a:r>
              <a:rPr lang="en-IN" b="1" dirty="0" smtClean="0">
                <a:solidFill>
                  <a:srgbClr val="FF0000"/>
                </a:solidFill>
              </a:rPr>
              <a:t>Registered </a:t>
            </a:r>
            <a:r>
              <a:rPr lang="en-IN" b="1" dirty="0">
                <a:solidFill>
                  <a:srgbClr val="FF0000"/>
                </a:solidFill>
              </a:rPr>
              <a:t>= </a:t>
            </a:r>
            <a:r>
              <a:rPr lang="en-IN" b="1" dirty="0" smtClean="0">
                <a:solidFill>
                  <a:srgbClr val="FF0000"/>
                </a:solidFill>
              </a:rPr>
              <a:t>6D  </a:t>
            </a:r>
            <a:r>
              <a:rPr lang="en-IN" b="1" dirty="0">
                <a:solidFill>
                  <a:srgbClr val="FF0000"/>
                </a:solidFill>
              </a:rPr>
              <a:t>of GSTR-9</a:t>
            </a:r>
          </a:p>
          <a:p>
            <a:endParaRPr lang="en-US" dirty="0"/>
          </a:p>
        </p:txBody>
      </p:sp>
      <p:sp>
        <p:nvSpPr>
          <p:cNvPr id="18" name="Right Arrow 17"/>
          <p:cNvSpPr/>
          <p:nvPr/>
        </p:nvSpPr>
        <p:spPr>
          <a:xfrm>
            <a:off x="3695701" y="3128962"/>
            <a:ext cx="792088" cy="2262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Arrow 18"/>
          <p:cNvSpPr/>
          <p:nvPr/>
        </p:nvSpPr>
        <p:spPr>
          <a:xfrm>
            <a:off x="3695701" y="3528615"/>
            <a:ext cx="792088" cy="2262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ounded Rectangle 20"/>
          <p:cNvSpPr/>
          <p:nvPr/>
        </p:nvSpPr>
        <p:spPr>
          <a:xfrm>
            <a:off x="4709801" y="3515844"/>
            <a:ext cx="3960440" cy="311393"/>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IN" b="1" dirty="0">
                <a:solidFill>
                  <a:srgbClr val="FF0000"/>
                </a:solidFill>
              </a:rPr>
              <a:t>Table </a:t>
            </a:r>
            <a:r>
              <a:rPr lang="en-IN" b="1" dirty="0" smtClean="0">
                <a:solidFill>
                  <a:srgbClr val="FF0000"/>
                </a:solidFill>
              </a:rPr>
              <a:t>6G  </a:t>
            </a:r>
            <a:r>
              <a:rPr lang="en-IN" b="1" dirty="0">
                <a:solidFill>
                  <a:srgbClr val="FF0000"/>
                </a:solidFill>
              </a:rPr>
              <a:t>of </a:t>
            </a:r>
            <a:r>
              <a:rPr lang="en-IN" b="1" dirty="0" smtClean="0">
                <a:solidFill>
                  <a:srgbClr val="FF0000"/>
                </a:solidFill>
              </a:rPr>
              <a:t>GSTR-9</a:t>
            </a:r>
            <a:endParaRPr lang="en-US" b="1" dirty="0">
              <a:solidFill>
                <a:srgbClr val="FF0000"/>
              </a:solidFill>
            </a:endParaRPr>
          </a:p>
        </p:txBody>
      </p:sp>
      <p:sp>
        <p:nvSpPr>
          <p:cNvPr id="22" name="Rounded Rectangle 21"/>
          <p:cNvSpPr/>
          <p:nvPr/>
        </p:nvSpPr>
        <p:spPr>
          <a:xfrm>
            <a:off x="4716016" y="3831887"/>
            <a:ext cx="3960440" cy="311393"/>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IN" b="1" dirty="0">
                <a:solidFill>
                  <a:srgbClr val="FF0000"/>
                </a:solidFill>
              </a:rPr>
              <a:t>Table </a:t>
            </a:r>
            <a:r>
              <a:rPr lang="en-IN" b="1" dirty="0" smtClean="0">
                <a:solidFill>
                  <a:srgbClr val="FF0000"/>
                </a:solidFill>
              </a:rPr>
              <a:t>6B + Table 6H   </a:t>
            </a:r>
            <a:r>
              <a:rPr lang="en-IN" b="1" dirty="0">
                <a:solidFill>
                  <a:srgbClr val="FF0000"/>
                </a:solidFill>
              </a:rPr>
              <a:t>of </a:t>
            </a:r>
            <a:r>
              <a:rPr lang="en-IN" b="1" dirty="0" smtClean="0">
                <a:solidFill>
                  <a:srgbClr val="FF0000"/>
                </a:solidFill>
              </a:rPr>
              <a:t>GSTR-9</a:t>
            </a:r>
            <a:endParaRPr lang="en-US" b="1" dirty="0">
              <a:solidFill>
                <a:srgbClr val="FF0000"/>
              </a:solidFill>
            </a:endParaRPr>
          </a:p>
        </p:txBody>
      </p:sp>
      <p:sp>
        <p:nvSpPr>
          <p:cNvPr id="23" name="Right Arrow 22"/>
          <p:cNvSpPr/>
          <p:nvPr/>
        </p:nvSpPr>
        <p:spPr>
          <a:xfrm>
            <a:off x="3695701" y="3858076"/>
            <a:ext cx="792088" cy="2262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249681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IN" sz="2800" dirty="0" smtClean="0"/>
              <a:t>Key Points for Table 7</a:t>
            </a:r>
            <a:endParaRPr lang="en-IN" sz="2400" dirty="0"/>
          </a:p>
        </p:txBody>
      </p:sp>
      <p:sp>
        <p:nvSpPr>
          <p:cNvPr id="6" name="Content Placeholder 5"/>
          <p:cNvSpPr>
            <a:spLocks noGrp="1"/>
          </p:cNvSpPr>
          <p:nvPr>
            <p:ph sz="quarter" idx="13"/>
          </p:nvPr>
        </p:nvSpPr>
        <p:spPr>
          <a:xfrm>
            <a:off x="143509" y="806450"/>
            <a:ext cx="8802977" cy="5670550"/>
          </a:xfrm>
        </p:spPr>
        <p:txBody>
          <a:bodyPr>
            <a:noAutofit/>
          </a:bodyPr>
          <a:lstStyle/>
          <a:p>
            <a:pPr marL="0" indent="0" algn="just">
              <a:buNone/>
              <a:tabLst>
                <a:tab pos="339725" algn="l"/>
              </a:tabLst>
            </a:pPr>
            <a:r>
              <a:rPr lang="en-US" sz="2000" dirty="0" smtClean="0"/>
              <a:t>Global Rule for Table 7</a:t>
            </a:r>
          </a:p>
          <a:p>
            <a:pPr marL="0" indent="0" algn="just">
              <a:buNone/>
              <a:tabLst>
                <a:tab pos="339725" algn="l"/>
              </a:tabLst>
            </a:pPr>
            <a:r>
              <a:rPr lang="en-US" sz="2000" b="1" dirty="0">
                <a:solidFill>
                  <a:srgbClr val="0070C0"/>
                </a:solidFill>
              </a:rPr>
              <a:t>Include </a:t>
            </a:r>
            <a:endParaRPr lang="en-US" sz="2000" b="1" dirty="0" smtClean="0">
              <a:solidFill>
                <a:srgbClr val="0070C0"/>
              </a:solidFill>
            </a:endParaRPr>
          </a:p>
          <a:p>
            <a:r>
              <a:rPr lang="en-IN" sz="2000" dirty="0" smtClean="0"/>
              <a:t>If disclosed in </a:t>
            </a:r>
            <a:r>
              <a:rPr lang="en-IN" sz="2000" dirty="0"/>
              <a:t>4B(2) of GSTR-3B of 1718 </a:t>
            </a:r>
            <a:endParaRPr lang="en-IN" sz="2000" dirty="0" smtClean="0"/>
          </a:p>
          <a:p>
            <a:r>
              <a:rPr lang="en-IN" sz="2000" dirty="0" smtClean="0"/>
              <a:t>If not disclosed </a:t>
            </a:r>
            <a:r>
              <a:rPr lang="en-IN" sz="2000" dirty="0"/>
              <a:t>4B(2) of GSTR-3B of </a:t>
            </a:r>
            <a:r>
              <a:rPr lang="en-IN" sz="2000" dirty="0" smtClean="0"/>
              <a:t>1718 as well as GSTR-3B 1819</a:t>
            </a:r>
            <a:endParaRPr lang="en-US" sz="2000" dirty="0"/>
          </a:p>
          <a:p>
            <a:endParaRPr lang="en-IN" sz="2000" dirty="0"/>
          </a:p>
          <a:p>
            <a:pPr marL="0" indent="0">
              <a:buNone/>
            </a:pPr>
            <a:r>
              <a:rPr lang="en-IN" sz="2000" b="1" dirty="0" smtClean="0">
                <a:solidFill>
                  <a:srgbClr val="0070C0"/>
                </a:solidFill>
              </a:rPr>
              <a:t>Exclude </a:t>
            </a:r>
            <a:endParaRPr lang="en-US" sz="2000" b="1" dirty="0" smtClean="0">
              <a:solidFill>
                <a:srgbClr val="0070C0"/>
              </a:solidFill>
            </a:endParaRPr>
          </a:p>
          <a:p>
            <a:r>
              <a:rPr lang="en-IN" sz="2000" dirty="0" smtClean="0"/>
              <a:t>Only </a:t>
            </a:r>
            <a:r>
              <a:rPr lang="en-IN" sz="2000" dirty="0"/>
              <a:t>if disclosed in 4B(2) of GSTR-3B </a:t>
            </a:r>
            <a:r>
              <a:rPr lang="en-IN" sz="2000"/>
              <a:t>of </a:t>
            </a:r>
            <a:r>
              <a:rPr lang="en-IN" sz="2000" smtClean="0"/>
              <a:t>1819</a:t>
            </a:r>
            <a:endParaRPr lang="en-US" sz="2000" dirty="0"/>
          </a:p>
          <a:p>
            <a:pPr marL="0" indent="0" algn="just">
              <a:buNone/>
              <a:tabLst>
                <a:tab pos="339725" algn="l"/>
              </a:tabLst>
            </a:pPr>
            <a:endParaRPr lang="en-IN" sz="2000" dirty="0"/>
          </a:p>
          <a:p>
            <a:pPr marL="0" indent="0" algn="just">
              <a:buNone/>
              <a:tabLst>
                <a:tab pos="339725" algn="l"/>
              </a:tabLst>
            </a:pPr>
            <a:endParaRPr lang="en-US" sz="2000" dirty="0"/>
          </a:p>
          <a:p>
            <a:pPr marL="0" indent="0" algn="just">
              <a:buNone/>
              <a:tabLst>
                <a:tab pos="339725" algn="l"/>
              </a:tabLst>
            </a:pPr>
            <a:endParaRPr lang="en-US" sz="2000" dirty="0"/>
          </a:p>
          <a:p>
            <a:pPr marL="0" indent="0" algn="just">
              <a:buNone/>
              <a:tabLst>
                <a:tab pos="339725" algn="l"/>
              </a:tabLst>
            </a:pPr>
            <a:r>
              <a:rPr lang="en-US" sz="2000" b="1" dirty="0" smtClean="0">
                <a:solidFill>
                  <a:srgbClr val="FF0000"/>
                </a:solidFill>
              </a:rPr>
              <a:t>	</a:t>
            </a:r>
            <a:endParaRPr lang="en-US" sz="2000" dirty="0"/>
          </a:p>
          <a:p>
            <a:endParaRPr lang="en-US" sz="2000" dirty="0"/>
          </a:p>
          <a:p>
            <a:pPr marL="712788" indent="-349250" algn="just">
              <a:buFont typeface="Wingdings" panose="05000000000000000000" pitchFamily="2" charset="2"/>
              <a:buChar char="q"/>
              <a:tabLst>
                <a:tab pos="631825" algn="l"/>
              </a:tabLst>
            </a:pPr>
            <a:endParaRPr lang="en-IN" sz="2000" dirty="0" smtClean="0"/>
          </a:p>
        </p:txBody>
      </p:sp>
      <p:sp>
        <p:nvSpPr>
          <p:cNvPr id="4" name="Slide Number Placeholder 3"/>
          <p:cNvSpPr>
            <a:spLocks noGrp="1"/>
          </p:cNvSpPr>
          <p:nvPr>
            <p:ph type="sldNum" sz="quarter" idx="18"/>
          </p:nvPr>
        </p:nvSpPr>
        <p:spPr/>
        <p:txBody>
          <a:bodyPr/>
          <a:lstStyle/>
          <a:p>
            <a:fld id="{E90EB10D-B49F-42B1-955A-1DB268FD7307}" type="slidenum">
              <a:rPr lang="en-IN" smtClean="0"/>
              <a:pPr/>
              <a:t>21</a:t>
            </a:fld>
            <a:endParaRPr lang="en-IN" dirty="0"/>
          </a:p>
        </p:txBody>
      </p:sp>
    </p:spTree>
    <p:extLst>
      <p:ext uri="{BB962C8B-B14F-4D97-AF65-F5344CB8AC3E}">
        <p14:creationId xmlns:p14="http://schemas.microsoft.com/office/powerpoint/2010/main" val="13986076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Table 7A of GSTR-9</a:t>
            </a:r>
            <a:endParaRPr lang="en-US" sz="3200" dirty="0"/>
          </a:p>
        </p:txBody>
      </p:sp>
      <p:sp>
        <p:nvSpPr>
          <p:cNvPr id="3" name="Content Placeholder 2"/>
          <p:cNvSpPr>
            <a:spLocks noGrp="1"/>
          </p:cNvSpPr>
          <p:nvPr>
            <p:ph sz="quarter" idx="13"/>
          </p:nvPr>
        </p:nvSpPr>
        <p:spPr/>
        <p:txBody>
          <a:bodyPr>
            <a:normAutofit/>
          </a:bodyPr>
          <a:lstStyle/>
          <a:p>
            <a:pPr marL="0" indent="0">
              <a:buNone/>
            </a:pPr>
            <a:endParaRPr lang="en-US" sz="2000" dirty="0" smtClean="0"/>
          </a:p>
          <a:p>
            <a:pPr marL="0" indent="0">
              <a:buNone/>
            </a:pPr>
            <a:endParaRPr lang="en-US" sz="2000" dirty="0"/>
          </a:p>
        </p:txBody>
      </p:sp>
      <p:sp>
        <p:nvSpPr>
          <p:cNvPr id="4" name="Slide Number Placeholder 3"/>
          <p:cNvSpPr>
            <a:spLocks noGrp="1"/>
          </p:cNvSpPr>
          <p:nvPr>
            <p:ph type="sldNum" sz="quarter" idx="18"/>
          </p:nvPr>
        </p:nvSpPr>
        <p:spPr/>
        <p:txBody>
          <a:bodyPr/>
          <a:lstStyle/>
          <a:p>
            <a:fld id="{E90EB10D-B49F-42B1-955A-1DB268FD7307}" type="slidenum">
              <a:rPr lang="en-IN" smtClean="0"/>
              <a:pPr/>
              <a:t>22</a:t>
            </a:fld>
            <a:endParaRPr lang="en-IN" dirty="0"/>
          </a:p>
        </p:txBody>
      </p:sp>
      <p:graphicFrame>
        <p:nvGraphicFramePr>
          <p:cNvPr id="5" name="Table 4"/>
          <p:cNvGraphicFramePr>
            <a:graphicFrameLocks noGrp="1"/>
          </p:cNvGraphicFramePr>
          <p:nvPr>
            <p:extLst>
              <p:ext uri="{D42A27DB-BD31-4B8C-83A1-F6EECF244321}">
                <p14:modId xmlns:p14="http://schemas.microsoft.com/office/powerpoint/2010/main" val="919742908"/>
              </p:ext>
            </p:extLst>
          </p:nvPr>
        </p:nvGraphicFramePr>
        <p:xfrm>
          <a:off x="144942" y="685800"/>
          <a:ext cx="8801544" cy="5813787"/>
        </p:xfrm>
        <a:graphic>
          <a:graphicData uri="http://schemas.openxmlformats.org/drawingml/2006/table">
            <a:tbl>
              <a:tblPr firstRow="1" bandRow="1">
                <a:tableStyleId>{616DA210-FB5B-4158-B5E0-FEB733F419BA}</a:tableStyleId>
              </a:tblPr>
              <a:tblGrid>
                <a:gridCol w="682642">
                  <a:extLst>
                    <a:ext uri="{9D8B030D-6E8A-4147-A177-3AD203B41FA5}">
                      <a16:colId xmlns:a16="http://schemas.microsoft.com/office/drawing/2014/main" val="2505045217"/>
                    </a:ext>
                  </a:extLst>
                </a:gridCol>
                <a:gridCol w="3456384">
                  <a:extLst>
                    <a:ext uri="{9D8B030D-6E8A-4147-A177-3AD203B41FA5}">
                      <a16:colId xmlns:a16="http://schemas.microsoft.com/office/drawing/2014/main" val="3308876891"/>
                    </a:ext>
                  </a:extLst>
                </a:gridCol>
                <a:gridCol w="4662518">
                  <a:extLst>
                    <a:ext uri="{9D8B030D-6E8A-4147-A177-3AD203B41FA5}">
                      <a16:colId xmlns:a16="http://schemas.microsoft.com/office/drawing/2014/main" val="111876817"/>
                    </a:ext>
                  </a:extLst>
                </a:gridCol>
              </a:tblGrid>
              <a:tr h="617493">
                <a:tc>
                  <a:txBody>
                    <a:bodyPr/>
                    <a:lstStyle/>
                    <a:p>
                      <a:r>
                        <a:rPr lang="en-IN" sz="1800" kern="1200" dirty="0" smtClean="0">
                          <a:effectLst/>
                        </a:rPr>
                        <a:t>Table Ref</a:t>
                      </a:r>
                      <a:endParaRPr lang="en-US" dirty="0"/>
                    </a:p>
                  </a:txBody>
                  <a:tcPr/>
                </a:tc>
                <a:tc>
                  <a:txBody>
                    <a:bodyPr/>
                    <a:lstStyle/>
                    <a:p>
                      <a:pPr marL="0" marR="0">
                        <a:spcBef>
                          <a:spcPts val="0"/>
                        </a:spcBef>
                        <a:spcAft>
                          <a:spcPts val="0"/>
                        </a:spcAft>
                      </a:pPr>
                      <a:r>
                        <a:rPr lang="en-IN" sz="1800">
                          <a:effectLst/>
                        </a:rPr>
                        <a:t>Head notes in Annual Return (GSTR-9)</a:t>
                      </a:r>
                      <a:endParaRPr lang="en-US" sz="20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nSpc>
                          <a:spcPct val="115000"/>
                        </a:lnSpc>
                        <a:spcBef>
                          <a:spcPts val="0"/>
                        </a:spcBef>
                        <a:spcAft>
                          <a:spcPts val="0"/>
                        </a:spcAft>
                      </a:pPr>
                      <a:r>
                        <a:rPr lang="en-IN" sz="1800" dirty="0">
                          <a:effectLst/>
                        </a:rPr>
                        <a:t>Presenter Remark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99045560"/>
                  </a:ext>
                </a:extLst>
              </a:tr>
              <a:tr h="5173707">
                <a:tc>
                  <a:txBody>
                    <a:bodyPr/>
                    <a:lstStyle/>
                    <a:p>
                      <a:pPr marL="0" marR="0">
                        <a:lnSpc>
                          <a:spcPct val="115000"/>
                        </a:lnSpc>
                        <a:spcBef>
                          <a:spcPts val="0"/>
                        </a:spcBef>
                        <a:spcAft>
                          <a:spcPts val="0"/>
                        </a:spcAft>
                      </a:pPr>
                      <a:r>
                        <a:rPr lang="en-IN" sz="1800" dirty="0">
                          <a:effectLst/>
                          <a:latin typeface="Calibri" panose="020F0502020204030204" pitchFamily="34" charset="0"/>
                          <a:ea typeface="Calibri" panose="020F0502020204030204" pitchFamily="34" charset="0"/>
                          <a:cs typeface="Times New Roman" panose="02020603050405020304" pitchFamily="18" charset="0"/>
                        </a:rPr>
                        <a:t>7A</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IN" sz="18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As per Rule 37 </a:t>
                      </a:r>
                      <a:endParaRPr lang="en-US" sz="18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p>
                      <a:pPr marL="0" marR="0">
                        <a:spcBef>
                          <a:spcPts val="0"/>
                        </a:spcBef>
                        <a:spcAft>
                          <a:spcPts val="0"/>
                        </a:spcAft>
                      </a:pPr>
                      <a:r>
                        <a:rPr lang="en-IN" sz="18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 </a:t>
                      </a:r>
                      <a:endParaRPr lang="en-US" sz="18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gn="l" defTabSz="914400" rtl="0" eaLnBrk="1" latinLnBrk="0" hangingPunct="1">
                        <a:lnSpc>
                          <a:spcPct val="115000"/>
                        </a:lnSpc>
                        <a:spcBef>
                          <a:spcPts val="0"/>
                        </a:spcBef>
                        <a:spcAft>
                          <a:spcPts val="0"/>
                        </a:spcAft>
                      </a:pPr>
                      <a:r>
                        <a:rPr lang="en-IN" sz="1800" b="1" kern="1200"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Applicable only if </a:t>
                      </a:r>
                      <a:endParaRPr lang="en-US" sz="1800" b="1" kern="1200"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0"/>
                        </a:spcAft>
                      </a:pPr>
                      <a:r>
                        <a:rPr lang="en-IN" sz="1800" dirty="0" smtClean="0">
                          <a:effectLst/>
                          <a:latin typeface="Calibri" panose="020F0502020204030204" pitchFamily="34" charset="0"/>
                          <a:ea typeface="Calibri" panose="020F0502020204030204" pitchFamily="34" charset="0"/>
                          <a:cs typeface="Times New Roman" panose="02020603050405020304" pitchFamily="18" charset="0"/>
                        </a:rPr>
                        <a:t>if the Registered Person fails to pay to the supplier of goods or services along with tax payable thereon within a period of 180  days from the date of issue of invoice by the supplier</a:t>
                      </a:r>
                      <a:endParaRPr lang="en-US"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IN" sz="1800" dirty="0" smtClean="0">
                          <a:effectLst/>
                          <a:latin typeface="Calibri" panose="020F0502020204030204" pitchFamily="34" charset="0"/>
                          <a:ea typeface="Calibri" panose="020F0502020204030204" pitchFamily="34" charset="0"/>
                          <a:cs typeface="Times New Roman" panose="02020603050405020304" pitchFamily="18" charset="0"/>
                        </a:rPr>
                        <a:t> </a:t>
                      </a:r>
                      <a:endParaRPr lang="en-US"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algn="l" defTabSz="914400" rtl="0" eaLnBrk="1" latinLnBrk="0" hangingPunct="1">
                        <a:lnSpc>
                          <a:spcPct val="115000"/>
                        </a:lnSpc>
                        <a:spcBef>
                          <a:spcPts val="0"/>
                        </a:spcBef>
                        <a:spcAft>
                          <a:spcPts val="0"/>
                        </a:spcAft>
                      </a:pPr>
                      <a:r>
                        <a:rPr lang="en-IN" sz="1800" b="1"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Not Applicable if</a:t>
                      </a:r>
                      <a:r>
                        <a:rPr lang="en-IN" sz="1800" b="1" baseline="0"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800" b="1" kern="1200"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p>
                      <a:pPr marL="285750" marR="0" indent="-285750">
                        <a:lnSpc>
                          <a:spcPct val="115000"/>
                        </a:lnSpc>
                        <a:spcBef>
                          <a:spcPts val="0"/>
                        </a:spcBef>
                        <a:spcAft>
                          <a:spcPts val="0"/>
                        </a:spcAft>
                        <a:buFont typeface="Arial" panose="020B0604020202020204" pitchFamily="34" charset="0"/>
                        <a:buChar char="•"/>
                      </a:pPr>
                      <a:r>
                        <a:rPr lang="en-IN" sz="1800" dirty="0" smtClean="0">
                          <a:effectLst/>
                          <a:latin typeface="Calibri" panose="020F0502020204030204" pitchFamily="34" charset="0"/>
                          <a:ea typeface="Calibri" panose="020F0502020204030204" pitchFamily="34" charset="0"/>
                          <a:cs typeface="Times New Roman" panose="02020603050405020304" pitchFamily="18" charset="0"/>
                        </a:rPr>
                        <a:t>RCM Invoices</a:t>
                      </a:r>
                      <a:endParaRPr lang="en-US"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85750" marR="0" indent="-285750">
                        <a:lnSpc>
                          <a:spcPct val="115000"/>
                        </a:lnSpc>
                        <a:spcBef>
                          <a:spcPts val="0"/>
                        </a:spcBef>
                        <a:spcAft>
                          <a:spcPts val="0"/>
                        </a:spcAft>
                        <a:buFont typeface="Arial" panose="020B0604020202020204" pitchFamily="34" charset="0"/>
                        <a:buChar char="•"/>
                      </a:pPr>
                      <a:r>
                        <a:rPr lang="en-IN" sz="1800" dirty="0" err="1" smtClean="0">
                          <a:effectLst/>
                          <a:latin typeface="Calibri" panose="020F0502020204030204" pitchFamily="34" charset="0"/>
                          <a:ea typeface="Calibri" panose="020F0502020204030204" pitchFamily="34" charset="0"/>
                          <a:cs typeface="Times New Roman" panose="02020603050405020304" pitchFamily="18" charset="0"/>
                        </a:rPr>
                        <a:t>Sch</a:t>
                      </a:r>
                      <a:r>
                        <a:rPr lang="en-IN" sz="1800" dirty="0" smtClean="0">
                          <a:effectLst/>
                          <a:latin typeface="Calibri" panose="020F0502020204030204" pitchFamily="34" charset="0"/>
                          <a:ea typeface="Calibri" panose="020F0502020204030204" pitchFamily="34" charset="0"/>
                          <a:cs typeface="Times New Roman" panose="02020603050405020304" pitchFamily="18" charset="0"/>
                        </a:rPr>
                        <a:t> I Supplies (Deemed Supplies)</a:t>
                      </a:r>
                      <a:endParaRPr lang="en-US"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85750" marR="0" indent="-285750">
                        <a:lnSpc>
                          <a:spcPct val="115000"/>
                        </a:lnSpc>
                        <a:spcBef>
                          <a:spcPts val="0"/>
                        </a:spcBef>
                        <a:spcAft>
                          <a:spcPts val="0"/>
                        </a:spcAft>
                        <a:buFont typeface="Arial" panose="020B0604020202020204" pitchFamily="34" charset="0"/>
                        <a:buChar char="•"/>
                      </a:pPr>
                      <a:r>
                        <a:rPr lang="en-IN" sz="1800" dirty="0" smtClean="0">
                          <a:effectLst/>
                          <a:latin typeface="Calibri" panose="020F0502020204030204" pitchFamily="34" charset="0"/>
                          <a:ea typeface="Calibri" panose="020F0502020204030204" pitchFamily="34" charset="0"/>
                          <a:cs typeface="Times New Roman" panose="02020603050405020304" pitchFamily="18" charset="0"/>
                        </a:rPr>
                        <a:t>Valuation Case.  Deemed value</a:t>
                      </a:r>
                      <a:r>
                        <a:rPr lang="en-IN" sz="1800" baseline="0" dirty="0" smtClean="0">
                          <a:effectLst/>
                          <a:latin typeface="Calibri" panose="020F0502020204030204" pitchFamily="34" charset="0"/>
                          <a:ea typeface="Calibri" panose="020F0502020204030204" pitchFamily="34" charset="0"/>
                          <a:cs typeface="Times New Roman" panose="02020603050405020304" pitchFamily="18" charset="0"/>
                        </a:rPr>
                        <a:t> </a:t>
                      </a:r>
                      <a:endParaRPr lang="en-US"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85750" marR="0" indent="-285750">
                        <a:lnSpc>
                          <a:spcPct val="115000"/>
                        </a:lnSpc>
                        <a:spcBef>
                          <a:spcPts val="0"/>
                        </a:spcBef>
                        <a:spcAft>
                          <a:spcPts val="0"/>
                        </a:spcAft>
                        <a:buFont typeface="Arial" panose="020B0604020202020204" pitchFamily="34" charset="0"/>
                        <a:buChar char="•"/>
                      </a:pPr>
                      <a:r>
                        <a:rPr lang="en-IN" sz="1800" dirty="0" smtClean="0">
                          <a:effectLst/>
                          <a:latin typeface="Calibri" panose="020F0502020204030204" pitchFamily="34" charset="0"/>
                          <a:ea typeface="Calibri" panose="020F0502020204030204" pitchFamily="34" charset="0"/>
                          <a:cs typeface="Times New Roman" panose="02020603050405020304" pitchFamily="18" charset="0"/>
                        </a:rPr>
                        <a:t>Book Adjustment </a:t>
                      </a:r>
                      <a:r>
                        <a:rPr lang="en-IN" sz="1800" baseline="0" dirty="0" smtClean="0">
                          <a:effectLst/>
                          <a:latin typeface="Calibri" panose="020F0502020204030204" pitchFamily="34" charset="0"/>
                          <a:ea typeface="Calibri" panose="020F0502020204030204" pitchFamily="34" charset="0"/>
                          <a:cs typeface="Times New Roman" panose="02020603050405020304" pitchFamily="18" charset="0"/>
                        </a:rPr>
                        <a:t>– WB AAR</a:t>
                      </a:r>
                    </a:p>
                    <a:p>
                      <a:pPr marL="0" marR="0" indent="0">
                        <a:lnSpc>
                          <a:spcPct val="115000"/>
                        </a:lnSpc>
                        <a:spcBef>
                          <a:spcPts val="0"/>
                        </a:spcBef>
                        <a:spcAft>
                          <a:spcPts val="0"/>
                        </a:spcAft>
                        <a:buFont typeface="Arial" panose="020B0604020202020204" pitchFamily="34" charset="0"/>
                        <a:buNone/>
                      </a:pPr>
                      <a:r>
                        <a:rPr lang="en-IN" sz="1800" baseline="0" dirty="0" smtClean="0">
                          <a:effectLst/>
                          <a:latin typeface="Calibri" panose="020F0502020204030204" pitchFamily="34" charset="0"/>
                          <a:ea typeface="Calibri" panose="020F0502020204030204" pitchFamily="34" charset="0"/>
                          <a:cs typeface="Times New Roman" panose="02020603050405020304" pitchFamily="18" charset="0"/>
                        </a:rPr>
                        <a:t>[SENCO Gold Ltd 2019-VIL-133-AAR] </a:t>
                      </a:r>
                      <a:endParaRPr lang="en-US"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IN" sz="1800" dirty="0" smtClean="0">
                          <a:effectLst/>
                          <a:latin typeface="Calibri" panose="020F0502020204030204" pitchFamily="34" charset="0"/>
                          <a:ea typeface="Calibri" panose="020F0502020204030204" pitchFamily="34" charset="0"/>
                          <a:cs typeface="Times New Roman" panose="02020603050405020304" pitchFamily="18" charset="0"/>
                        </a:rPr>
                        <a:t> </a:t>
                      </a:r>
                      <a:endParaRPr lang="en-US"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IN" sz="1800" b="1"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Whether Interest is payable u/s 50(1)?</a:t>
                      </a:r>
                      <a:endParaRPr lang="en-US" sz="1800" b="1"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IN" sz="1800" dirty="0" smtClean="0">
                          <a:effectLst/>
                          <a:latin typeface="Calibri" panose="020F0502020204030204" pitchFamily="34" charset="0"/>
                          <a:ea typeface="Calibri" panose="020F0502020204030204" pitchFamily="34" charset="0"/>
                          <a:cs typeface="Times New Roman" panose="02020603050405020304" pitchFamily="18" charset="0"/>
                        </a:rPr>
                        <a:t>If Credit is utilised</a:t>
                      </a:r>
                      <a:endParaRPr lang="en-US"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IN" sz="1800" dirty="0" smtClean="0">
                          <a:effectLst/>
                          <a:latin typeface="Calibri" panose="020F0502020204030204" pitchFamily="34" charset="0"/>
                          <a:ea typeface="Calibri" panose="020F0502020204030204" pitchFamily="34" charset="0"/>
                          <a:cs typeface="Times New Roman" panose="02020603050405020304" pitchFamily="18" charset="0"/>
                        </a:rPr>
                        <a:t>If Credit is not utilised</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69486504"/>
                  </a:ext>
                </a:extLst>
              </a:tr>
            </a:tbl>
          </a:graphicData>
        </a:graphic>
      </p:graphicFrame>
    </p:spTree>
    <p:extLst>
      <p:ext uri="{BB962C8B-B14F-4D97-AF65-F5344CB8AC3E}">
        <p14:creationId xmlns:p14="http://schemas.microsoft.com/office/powerpoint/2010/main" val="23904304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Table 7B – 7D of GSTR-9</a:t>
            </a:r>
            <a:endParaRPr lang="en-US" sz="3200" dirty="0"/>
          </a:p>
        </p:txBody>
      </p:sp>
      <p:sp>
        <p:nvSpPr>
          <p:cNvPr id="3" name="Content Placeholder 2"/>
          <p:cNvSpPr>
            <a:spLocks noGrp="1"/>
          </p:cNvSpPr>
          <p:nvPr>
            <p:ph sz="quarter" idx="13"/>
          </p:nvPr>
        </p:nvSpPr>
        <p:spPr/>
        <p:txBody>
          <a:bodyPr>
            <a:normAutofit/>
          </a:bodyPr>
          <a:lstStyle/>
          <a:p>
            <a:pPr marL="0" indent="0">
              <a:buNone/>
            </a:pPr>
            <a:endParaRPr lang="en-US" sz="2000" dirty="0" smtClean="0"/>
          </a:p>
          <a:p>
            <a:pPr marL="0" indent="0">
              <a:buNone/>
            </a:pPr>
            <a:endParaRPr lang="en-US" sz="2000" dirty="0"/>
          </a:p>
        </p:txBody>
      </p:sp>
      <p:sp>
        <p:nvSpPr>
          <p:cNvPr id="4" name="Slide Number Placeholder 3"/>
          <p:cNvSpPr>
            <a:spLocks noGrp="1"/>
          </p:cNvSpPr>
          <p:nvPr>
            <p:ph type="sldNum" sz="quarter" idx="18"/>
          </p:nvPr>
        </p:nvSpPr>
        <p:spPr/>
        <p:txBody>
          <a:bodyPr/>
          <a:lstStyle/>
          <a:p>
            <a:fld id="{E90EB10D-B49F-42B1-955A-1DB268FD7307}" type="slidenum">
              <a:rPr lang="en-IN" smtClean="0"/>
              <a:pPr/>
              <a:t>23</a:t>
            </a:fld>
            <a:endParaRPr lang="en-IN" dirty="0"/>
          </a:p>
        </p:txBody>
      </p:sp>
      <p:graphicFrame>
        <p:nvGraphicFramePr>
          <p:cNvPr id="5" name="Table 4"/>
          <p:cNvGraphicFramePr>
            <a:graphicFrameLocks noGrp="1"/>
          </p:cNvGraphicFramePr>
          <p:nvPr>
            <p:extLst>
              <p:ext uri="{D42A27DB-BD31-4B8C-83A1-F6EECF244321}">
                <p14:modId xmlns:p14="http://schemas.microsoft.com/office/powerpoint/2010/main" val="2896517750"/>
              </p:ext>
            </p:extLst>
          </p:nvPr>
        </p:nvGraphicFramePr>
        <p:xfrm>
          <a:off x="153815" y="720951"/>
          <a:ext cx="8792672" cy="6037765"/>
        </p:xfrm>
        <a:graphic>
          <a:graphicData uri="http://schemas.openxmlformats.org/drawingml/2006/table">
            <a:tbl>
              <a:tblPr firstRow="1" bandRow="1">
                <a:tableStyleId>{616DA210-FB5B-4158-B5E0-FEB733F419BA}</a:tableStyleId>
              </a:tblPr>
              <a:tblGrid>
                <a:gridCol w="681954">
                  <a:extLst>
                    <a:ext uri="{9D8B030D-6E8A-4147-A177-3AD203B41FA5}">
                      <a16:colId xmlns:a16="http://schemas.microsoft.com/office/drawing/2014/main" val="2505045217"/>
                    </a:ext>
                  </a:extLst>
                </a:gridCol>
                <a:gridCol w="3452900">
                  <a:extLst>
                    <a:ext uri="{9D8B030D-6E8A-4147-A177-3AD203B41FA5}">
                      <a16:colId xmlns:a16="http://schemas.microsoft.com/office/drawing/2014/main" val="3308876891"/>
                    </a:ext>
                  </a:extLst>
                </a:gridCol>
                <a:gridCol w="4657818">
                  <a:extLst>
                    <a:ext uri="{9D8B030D-6E8A-4147-A177-3AD203B41FA5}">
                      <a16:colId xmlns:a16="http://schemas.microsoft.com/office/drawing/2014/main" val="111876817"/>
                    </a:ext>
                  </a:extLst>
                </a:gridCol>
              </a:tblGrid>
              <a:tr h="628319">
                <a:tc>
                  <a:txBody>
                    <a:bodyPr/>
                    <a:lstStyle/>
                    <a:p>
                      <a:r>
                        <a:rPr lang="en-IN" sz="1800" kern="1200" dirty="0" smtClean="0">
                          <a:effectLst/>
                        </a:rPr>
                        <a:t>Table Ref</a:t>
                      </a:r>
                      <a:endParaRPr lang="en-US" dirty="0"/>
                    </a:p>
                  </a:txBody>
                  <a:tcPr/>
                </a:tc>
                <a:tc>
                  <a:txBody>
                    <a:bodyPr/>
                    <a:lstStyle/>
                    <a:p>
                      <a:pPr marL="0" marR="0">
                        <a:spcBef>
                          <a:spcPts val="0"/>
                        </a:spcBef>
                        <a:spcAft>
                          <a:spcPts val="0"/>
                        </a:spcAft>
                      </a:pPr>
                      <a:r>
                        <a:rPr lang="en-IN" sz="1800">
                          <a:effectLst/>
                        </a:rPr>
                        <a:t>Head notes in Annual Return (GSTR-9)</a:t>
                      </a:r>
                      <a:endParaRPr lang="en-US" sz="20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nSpc>
                          <a:spcPct val="115000"/>
                        </a:lnSpc>
                        <a:spcBef>
                          <a:spcPts val="0"/>
                        </a:spcBef>
                        <a:spcAft>
                          <a:spcPts val="0"/>
                        </a:spcAft>
                      </a:pPr>
                      <a:r>
                        <a:rPr lang="en-IN" sz="1800" dirty="0">
                          <a:effectLst/>
                        </a:rPr>
                        <a:t>Presenter Remark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99045560"/>
                  </a:ext>
                </a:extLst>
              </a:tr>
              <a:tr h="910813">
                <a:tc>
                  <a:txBody>
                    <a:bodyPr/>
                    <a:lstStyle/>
                    <a:p>
                      <a:pPr marL="0" marR="0">
                        <a:lnSpc>
                          <a:spcPct val="115000"/>
                        </a:lnSpc>
                        <a:spcBef>
                          <a:spcPts val="0"/>
                        </a:spcBef>
                        <a:spcAft>
                          <a:spcPts val="0"/>
                        </a:spcAft>
                      </a:pPr>
                      <a:r>
                        <a:rPr lang="en-IN" sz="1800">
                          <a:effectLst/>
                          <a:latin typeface="Calibri" panose="020F0502020204030204" pitchFamily="34" charset="0"/>
                          <a:ea typeface="Calibri" panose="020F0502020204030204" pitchFamily="34" charset="0"/>
                          <a:cs typeface="Times New Roman" panose="02020603050405020304" pitchFamily="18" charset="0"/>
                        </a:rPr>
                        <a:t>7B</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IN"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As per Rule 39 </a:t>
                      </a:r>
                      <a:endParaRPr lang="en-US"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p>
                      <a:pPr marL="0" marR="0">
                        <a:spcBef>
                          <a:spcPts val="0"/>
                        </a:spcBef>
                        <a:spcAft>
                          <a:spcPts val="0"/>
                        </a:spcAft>
                      </a:pPr>
                      <a:r>
                        <a:rPr lang="en-IN"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 </a:t>
                      </a:r>
                      <a:endParaRPr lang="en-US"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nSpc>
                          <a:spcPct val="115000"/>
                        </a:lnSpc>
                        <a:spcBef>
                          <a:spcPts val="0"/>
                        </a:spcBef>
                        <a:spcAft>
                          <a:spcPts val="0"/>
                        </a:spcAft>
                      </a:pPr>
                      <a:r>
                        <a:rPr lang="en-IN" sz="1800">
                          <a:effectLst/>
                          <a:latin typeface="Calibri" panose="020F0502020204030204" pitchFamily="34" charset="0"/>
                          <a:ea typeface="Calibri" panose="020F0502020204030204" pitchFamily="34" charset="0"/>
                          <a:cs typeface="Times New Roman" panose="02020603050405020304" pitchFamily="18" charset="0"/>
                        </a:rPr>
                        <a:t>ITC involved in Input Service Distributor credit note issued by Input Service Distributor during FY 17-18</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69486504"/>
                  </a:ext>
                </a:extLst>
              </a:tr>
              <a:tr h="3388184">
                <a:tc>
                  <a:txBody>
                    <a:bodyPr/>
                    <a:lstStyle/>
                    <a:p>
                      <a:pPr marL="0" marR="0">
                        <a:lnSpc>
                          <a:spcPct val="115000"/>
                        </a:lnSpc>
                        <a:spcBef>
                          <a:spcPts val="0"/>
                        </a:spcBef>
                        <a:spcAft>
                          <a:spcPts val="0"/>
                        </a:spcAft>
                      </a:pPr>
                      <a:r>
                        <a:rPr lang="en-IN" sz="1800">
                          <a:effectLst/>
                          <a:latin typeface="Calibri" panose="020F0502020204030204" pitchFamily="34" charset="0"/>
                          <a:ea typeface="Calibri" panose="020F0502020204030204" pitchFamily="34" charset="0"/>
                          <a:cs typeface="Times New Roman" panose="02020603050405020304" pitchFamily="18" charset="0"/>
                        </a:rPr>
                        <a:t>7C</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IN"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As per Rule 42 </a:t>
                      </a:r>
                      <a:endParaRPr lang="en-US"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p>
                      <a:pPr marL="0" marR="0">
                        <a:spcBef>
                          <a:spcPts val="0"/>
                        </a:spcBef>
                        <a:spcAft>
                          <a:spcPts val="0"/>
                        </a:spcAft>
                      </a:pPr>
                      <a:r>
                        <a:rPr lang="en-IN"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 </a:t>
                      </a:r>
                      <a:endParaRPr lang="en-US"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nSpc>
                          <a:spcPct val="115000"/>
                        </a:lnSpc>
                        <a:spcBef>
                          <a:spcPts val="0"/>
                        </a:spcBef>
                        <a:spcAft>
                          <a:spcPts val="0"/>
                        </a:spcAft>
                      </a:pPr>
                      <a:r>
                        <a:rPr lang="en-IN" sz="1800" dirty="0">
                          <a:effectLst/>
                          <a:latin typeface="Calibri" panose="020F0502020204030204" pitchFamily="34" charset="0"/>
                          <a:ea typeface="Calibri" panose="020F0502020204030204" pitchFamily="34" charset="0"/>
                          <a:cs typeface="Times New Roman" panose="02020603050405020304" pitchFamily="18" charset="0"/>
                        </a:rPr>
                        <a:t>Only for Input and Input Services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IN" sz="1800" dirty="0">
                          <a:effectLst/>
                          <a:latin typeface="Calibri" panose="020F0502020204030204" pitchFamily="34" charset="0"/>
                          <a:ea typeface="Calibri" panose="020F0502020204030204" pitchFamily="34" charset="0"/>
                          <a:cs typeface="Times New Roman" panose="02020603050405020304" pitchFamily="18" charset="0"/>
                        </a:rPr>
                        <a:t>Input &amp; Input Services used for non taxable supply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IN" sz="1800" dirty="0">
                          <a:effectLst/>
                          <a:latin typeface="Calibri" panose="020F0502020204030204" pitchFamily="34" charset="0"/>
                          <a:ea typeface="Calibri" panose="020F0502020204030204" pitchFamily="34" charset="0"/>
                          <a:cs typeface="Times New Roman" panose="02020603050405020304" pitchFamily="18" charset="0"/>
                        </a:rPr>
                        <a:t>Input &amp; Input Services used for </a:t>
                      </a:r>
                      <a:r>
                        <a:rPr lang="en-IN" sz="1800" dirty="0" smtClean="0">
                          <a:effectLst/>
                          <a:latin typeface="Calibri" panose="020F0502020204030204" pitchFamily="34" charset="0"/>
                          <a:ea typeface="Calibri" panose="020F0502020204030204" pitchFamily="34" charset="0"/>
                          <a:cs typeface="Times New Roman" panose="02020603050405020304" pitchFamily="18" charset="0"/>
                        </a:rPr>
                        <a:t>non-business</a:t>
                      </a:r>
                    </a:p>
                    <a:p>
                      <a:pPr marL="0" marR="0">
                        <a:lnSpc>
                          <a:spcPct val="115000"/>
                        </a:lnSpc>
                        <a:spcBef>
                          <a:spcPts val="0"/>
                        </a:spcBef>
                        <a:spcAft>
                          <a:spcPts val="0"/>
                        </a:spcAft>
                      </a:pPr>
                      <a:endParaRPr lang="en-IN"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IN" sz="1800" dirty="0" smtClean="0">
                          <a:effectLst/>
                          <a:latin typeface="Calibri" panose="020F0502020204030204" pitchFamily="34" charset="0"/>
                          <a:ea typeface="Calibri" panose="020F0502020204030204" pitchFamily="34" charset="0"/>
                          <a:cs typeface="Times New Roman" panose="02020603050405020304" pitchFamily="18" charset="0"/>
                        </a:rPr>
                        <a:t>Monthly Reversal</a:t>
                      </a:r>
                    </a:p>
                    <a:p>
                      <a:pPr marL="0" marR="0">
                        <a:lnSpc>
                          <a:spcPct val="115000"/>
                        </a:lnSpc>
                        <a:spcBef>
                          <a:spcPts val="0"/>
                        </a:spcBef>
                        <a:spcAft>
                          <a:spcPts val="0"/>
                        </a:spcAft>
                      </a:pPr>
                      <a:r>
                        <a:rPr lang="en-IN" sz="1800" dirty="0" smtClean="0">
                          <a:effectLst/>
                          <a:latin typeface="Calibri" panose="020F0502020204030204" pitchFamily="34" charset="0"/>
                          <a:ea typeface="Calibri" panose="020F0502020204030204" pitchFamily="34" charset="0"/>
                          <a:cs typeface="Times New Roman" panose="02020603050405020304" pitchFamily="18" charset="0"/>
                        </a:rPr>
                        <a:t>Annual</a:t>
                      </a:r>
                      <a:r>
                        <a:rPr lang="en-IN" sz="1800" baseline="0" dirty="0" smtClean="0">
                          <a:effectLst/>
                          <a:latin typeface="Calibri" panose="020F0502020204030204" pitchFamily="34" charset="0"/>
                          <a:ea typeface="Calibri" panose="020F0502020204030204" pitchFamily="34" charset="0"/>
                          <a:cs typeface="Times New Roman" panose="02020603050405020304" pitchFamily="18" charset="0"/>
                        </a:rPr>
                        <a:t> Reversal in September GSTR 3B of Next financial year </a:t>
                      </a:r>
                    </a:p>
                    <a:p>
                      <a:pPr marL="0" marR="0">
                        <a:lnSpc>
                          <a:spcPct val="115000"/>
                        </a:lnSpc>
                        <a:spcBef>
                          <a:spcPts val="0"/>
                        </a:spcBef>
                        <a:spcAft>
                          <a:spcPts val="0"/>
                        </a:spcAft>
                      </a:pPr>
                      <a:r>
                        <a:rPr lang="en-IN" sz="1800" baseline="0" dirty="0" smtClean="0">
                          <a:effectLst/>
                          <a:latin typeface="Calibri" panose="020F0502020204030204" pitchFamily="34" charset="0"/>
                          <a:ea typeface="Calibri" panose="020F0502020204030204" pitchFamily="34" charset="0"/>
                          <a:cs typeface="Times New Roman" panose="02020603050405020304" pitchFamily="18" charset="0"/>
                        </a:rPr>
                        <a:t>Excess Credit to be reclaimed </a:t>
                      </a:r>
                    </a:p>
                    <a:p>
                      <a:pPr marL="0" marR="0">
                        <a:lnSpc>
                          <a:spcPct val="115000"/>
                        </a:lnSpc>
                        <a:spcBef>
                          <a:spcPts val="0"/>
                        </a:spcBef>
                        <a:spcAft>
                          <a:spcPts val="0"/>
                        </a:spcAft>
                      </a:pPr>
                      <a:r>
                        <a:rPr lang="en-IN" sz="1800" baseline="0" dirty="0" smtClean="0">
                          <a:effectLst/>
                          <a:latin typeface="Calibri" panose="020F0502020204030204" pitchFamily="34" charset="0"/>
                          <a:ea typeface="Calibri" panose="020F0502020204030204" pitchFamily="34" charset="0"/>
                          <a:cs typeface="Times New Roman" panose="02020603050405020304" pitchFamily="18" charset="0"/>
                        </a:rPr>
                        <a:t>Short Credit reversal – Shortfall to be reversed + interest from 1</a:t>
                      </a:r>
                      <a:r>
                        <a:rPr lang="en-IN" sz="1800" baseline="30000" dirty="0" smtClean="0">
                          <a:effectLst/>
                          <a:latin typeface="Calibri" panose="020F0502020204030204" pitchFamily="34" charset="0"/>
                          <a:ea typeface="Calibri" panose="020F0502020204030204" pitchFamily="34" charset="0"/>
                          <a:cs typeface="Times New Roman" panose="02020603050405020304" pitchFamily="18" charset="0"/>
                        </a:rPr>
                        <a:t>st</a:t>
                      </a:r>
                      <a:r>
                        <a:rPr lang="en-IN" sz="1800" baseline="0" dirty="0" smtClean="0">
                          <a:effectLst/>
                          <a:latin typeface="Calibri" panose="020F0502020204030204" pitchFamily="34" charset="0"/>
                          <a:ea typeface="Calibri" panose="020F0502020204030204" pitchFamily="34" charset="0"/>
                          <a:cs typeface="Times New Roman" panose="02020603050405020304" pitchFamily="18" charset="0"/>
                        </a:rPr>
                        <a:t> April of next FY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23257004"/>
                  </a:ext>
                </a:extLst>
              </a:tr>
              <a:tr h="981133">
                <a:tc>
                  <a:txBody>
                    <a:bodyPr/>
                    <a:lstStyle/>
                    <a:p>
                      <a:pPr marL="0" marR="0">
                        <a:lnSpc>
                          <a:spcPct val="115000"/>
                        </a:lnSpc>
                        <a:spcBef>
                          <a:spcPts val="0"/>
                        </a:spcBef>
                        <a:spcAft>
                          <a:spcPts val="0"/>
                        </a:spcAft>
                      </a:pPr>
                      <a:r>
                        <a:rPr lang="en-IN" sz="1800" dirty="0">
                          <a:effectLst/>
                          <a:latin typeface="Calibri" panose="020F0502020204030204" pitchFamily="34" charset="0"/>
                          <a:ea typeface="Calibri" panose="020F0502020204030204" pitchFamily="34" charset="0"/>
                          <a:cs typeface="Times New Roman" panose="02020603050405020304" pitchFamily="18" charset="0"/>
                        </a:rPr>
                        <a:t>7D</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IN" sz="18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As per Rule 43 </a:t>
                      </a:r>
                      <a:endParaRPr lang="en-US" sz="18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nSpc>
                          <a:spcPct val="115000"/>
                        </a:lnSpc>
                        <a:spcBef>
                          <a:spcPts val="0"/>
                        </a:spcBef>
                        <a:spcAft>
                          <a:spcPts val="0"/>
                        </a:spcAft>
                      </a:pPr>
                      <a:r>
                        <a:rPr lang="en-IN" sz="1800" dirty="0">
                          <a:effectLst/>
                          <a:latin typeface="Calibri" panose="020F0502020204030204" pitchFamily="34" charset="0"/>
                          <a:ea typeface="Calibri" panose="020F0502020204030204" pitchFamily="34" charset="0"/>
                          <a:cs typeface="Times New Roman" panose="02020603050405020304" pitchFamily="18" charset="0"/>
                        </a:rPr>
                        <a:t>Only for Capital </a:t>
                      </a:r>
                      <a:r>
                        <a:rPr lang="en-IN" sz="1800" dirty="0" smtClean="0">
                          <a:effectLst/>
                          <a:latin typeface="Calibri" panose="020F0502020204030204" pitchFamily="34" charset="0"/>
                          <a:ea typeface="Calibri" panose="020F0502020204030204" pitchFamily="34" charset="0"/>
                          <a:cs typeface="Times New Roman" panose="02020603050405020304" pitchFamily="18" charset="0"/>
                        </a:rPr>
                        <a:t>Goods</a:t>
                      </a:r>
                    </a:p>
                    <a:p>
                      <a:pPr marL="0" marR="0">
                        <a:lnSpc>
                          <a:spcPct val="115000"/>
                        </a:lnSpc>
                        <a:spcBef>
                          <a:spcPts val="0"/>
                        </a:spcBef>
                        <a:spcAft>
                          <a:spcPts val="0"/>
                        </a:spcAft>
                      </a:pPr>
                      <a:r>
                        <a:rPr lang="en-IN" sz="1800" dirty="0" smtClean="0">
                          <a:effectLst/>
                          <a:latin typeface="Calibri" panose="020F0502020204030204" pitchFamily="34" charset="0"/>
                          <a:ea typeface="Calibri" panose="020F0502020204030204" pitchFamily="34" charset="0"/>
                          <a:cs typeface="Times New Roman" panose="02020603050405020304" pitchFamily="18" charset="0"/>
                        </a:rPr>
                        <a:t>Only monthly reversal </a:t>
                      </a:r>
                    </a:p>
                    <a:p>
                      <a:pPr marL="0" marR="0">
                        <a:lnSpc>
                          <a:spcPct val="115000"/>
                        </a:lnSpc>
                        <a:spcBef>
                          <a:spcPts val="0"/>
                        </a:spcBef>
                        <a:spcAft>
                          <a:spcPts val="0"/>
                        </a:spcAft>
                      </a:pPr>
                      <a:r>
                        <a:rPr lang="en-IN" sz="1800" dirty="0" smtClean="0">
                          <a:effectLst/>
                          <a:latin typeface="Calibri" panose="020F0502020204030204" pitchFamily="34" charset="0"/>
                          <a:ea typeface="Calibri" panose="020F0502020204030204" pitchFamily="34" charset="0"/>
                          <a:cs typeface="Times New Roman" panose="02020603050405020304" pitchFamily="18" charset="0"/>
                        </a:rPr>
                        <a:t>Life 60 months.  Interest</a:t>
                      </a:r>
                      <a:r>
                        <a:rPr lang="en-IN" sz="1800" baseline="0" dirty="0" smtClean="0">
                          <a:effectLst/>
                          <a:latin typeface="Calibri" panose="020F0502020204030204" pitchFamily="34" charset="0"/>
                          <a:ea typeface="Calibri" panose="020F0502020204030204" pitchFamily="34" charset="0"/>
                          <a:cs typeface="Times New Roman" panose="02020603050405020304" pitchFamily="18" charset="0"/>
                        </a:rPr>
                        <a:t> consequences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56853442"/>
                  </a:ext>
                </a:extLst>
              </a:tr>
            </a:tbl>
          </a:graphicData>
        </a:graphic>
      </p:graphicFrame>
    </p:spTree>
    <p:extLst>
      <p:ext uri="{BB962C8B-B14F-4D97-AF65-F5344CB8AC3E}">
        <p14:creationId xmlns:p14="http://schemas.microsoft.com/office/powerpoint/2010/main" val="37843882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Table 7E of GSTR-9</a:t>
            </a:r>
            <a:endParaRPr lang="en-US" sz="3200" dirty="0"/>
          </a:p>
        </p:txBody>
      </p:sp>
      <p:sp>
        <p:nvSpPr>
          <p:cNvPr id="3" name="Content Placeholder 2"/>
          <p:cNvSpPr>
            <a:spLocks noGrp="1"/>
          </p:cNvSpPr>
          <p:nvPr>
            <p:ph sz="quarter" idx="13"/>
          </p:nvPr>
        </p:nvSpPr>
        <p:spPr/>
        <p:txBody>
          <a:bodyPr>
            <a:normAutofit/>
          </a:bodyPr>
          <a:lstStyle/>
          <a:p>
            <a:pPr marL="0" indent="0">
              <a:buNone/>
            </a:pPr>
            <a:endParaRPr lang="en-US" sz="2000" dirty="0" smtClean="0"/>
          </a:p>
          <a:p>
            <a:pPr marL="0" indent="0">
              <a:buNone/>
            </a:pPr>
            <a:endParaRPr lang="en-US" sz="2000" dirty="0"/>
          </a:p>
        </p:txBody>
      </p:sp>
      <p:sp>
        <p:nvSpPr>
          <p:cNvPr id="4" name="Slide Number Placeholder 3"/>
          <p:cNvSpPr>
            <a:spLocks noGrp="1"/>
          </p:cNvSpPr>
          <p:nvPr>
            <p:ph type="sldNum" sz="quarter" idx="18"/>
          </p:nvPr>
        </p:nvSpPr>
        <p:spPr/>
        <p:txBody>
          <a:bodyPr/>
          <a:lstStyle/>
          <a:p>
            <a:fld id="{E90EB10D-B49F-42B1-955A-1DB268FD7307}" type="slidenum">
              <a:rPr lang="en-IN" smtClean="0"/>
              <a:pPr/>
              <a:t>24</a:t>
            </a:fld>
            <a:endParaRPr lang="en-IN" dirty="0"/>
          </a:p>
        </p:txBody>
      </p:sp>
      <p:graphicFrame>
        <p:nvGraphicFramePr>
          <p:cNvPr id="5" name="Table 4"/>
          <p:cNvGraphicFramePr>
            <a:graphicFrameLocks noGrp="1"/>
          </p:cNvGraphicFramePr>
          <p:nvPr>
            <p:extLst>
              <p:ext uri="{D42A27DB-BD31-4B8C-83A1-F6EECF244321}">
                <p14:modId xmlns:p14="http://schemas.microsoft.com/office/powerpoint/2010/main" val="2889157992"/>
              </p:ext>
            </p:extLst>
          </p:nvPr>
        </p:nvGraphicFramePr>
        <p:xfrm>
          <a:off x="144942" y="685800"/>
          <a:ext cx="8801544" cy="5702456"/>
        </p:xfrm>
        <a:graphic>
          <a:graphicData uri="http://schemas.openxmlformats.org/drawingml/2006/table">
            <a:tbl>
              <a:tblPr firstRow="1" bandRow="1">
                <a:tableStyleId>{616DA210-FB5B-4158-B5E0-FEB733F419BA}</a:tableStyleId>
              </a:tblPr>
              <a:tblGrid>
                <a:gridCol w="682642">
                  <a:extLst>
                    <a:ext uri="{9D8B030D-6E8A-4147-A177-3AD203B41FA5}">
                      <a16:colId xmlns:a16="http://schemas.microsoft.com/office/drawing/2014/main" val="2505045217"/>
                    </a:ext>
                  </a:extLst>
                </a:gridCol>
                <a:gridCol w="3456384">
                  <a:extLst>
                    <a:ext uri="{9D8B030D-6E8A-4147-A177-3AD203B41FA5}">
                      <a16:colId xmlns:a16="http://schemas.microsoft.com/office/drawing/2014/main" val="3308876891"/>
                    </a:ext>
                  </a:extLst>
                </a:gridCol>
                <a:gridCol w="4662518">
                  <a:extLst>
                    <a:ext uri="{9D8B030D-6E8A-4147-A177-3AD203B41FA5}">
                      <a16:colId xmlns:a16="http://schemas.microsoft.com/office/drawing/2014/main" val="111876817"/>
                    </a:ext>
                  </a:extLst>
                </a:gridCol>
              </a:tblGrid>
              <a:tr h="654968">
                <a:tc>
                  <a:txBody>
                    <a:bodyPr/>
                    <a:lstStyle/>
                    <a:p>
                      <a:r>
                        <a:rPr lang="en-IN" sz="1800" kern="1200" dirty="0" smtClean="0">
                          <a:effectLst/>
                        </a:rPr>
                        <a:t>Table Ref</a:t>
                      </a:r>
                      <a:endParaRPr lang="en-US" dirty="0"/>
                    </a:p>
                  </a:txBody>
                  <a:tcPr/>
                </a:tc>
                <a:tc>
                  <a:txBody>
                    <a:bodyPr/>
                    <a:lstStyle/>
                    <a:p>
                      <a:pPr marL="0" marR="0">
                        <a:spcBef>
                          <a:spcPts val="0"/>
                        </a:spcBef>
                        <a:spcAft>
                          <a:spcPts val="0"/>
                        </a:spcAft>
                      </a:pPr>
                      <a:r>
                        <a:rPr lang="en-IN" sz="1800">
                          <a:effectLst/>
                        </a:rPr>
                        <a:t>Head notes in Annual Return (GSTR-9)</a:t>
                      </a:r>
                      <a:endParaRPr lang="en-US" sz="20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nSpc>
                          <a:spcPct val="115000"/>
                        </a:lnSpc>
                        <a:spcBef>
                          <a:spcPts val="0"/>
                        </a:spcBef>
                        <a:spcAft>
                          <a:spcPts val="0"/>
                        </a:spcAft>
                      </a:pPr>
                      <a:r>
                        <a:rPr lang="en-IN" sz="1800" dirty="0">
                          <a:effectLst/>
                        </a:rPr>
                        <a:t>Presenter Remark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99045560"/>
                  </a:ext>
                </a:extLst>
              </a:tr>
              <a:tr h="684649">
                <a:tc>
                  <a:txBody>
                    <a:bodyPr/>
                    <a:lstStyle/>
                    <a:p>
                      <a:pPr marL="0" marR="0">
                        <a:lnSpc>
                          <a:spcPct val="115000"/>
                        </a:lnSpc>
                        <a:spcBef>
                          <a:spcPts val="0"/>
                        </a:spcBef>
                        <a:spcAft>
                          <a:spcPts val="0"/>
                        </a:spcAft>
                      </a:pPr>
                      <a:r>
                        <a:rPr lang="en-IN" sz="1800">
                          <a:effectLst/>
                          <a:latin typeface="Calibri" panose="020F0502020204030204" pitchFamily="34" charset="0"/>
                          <a:ea typeface="Calibri" panose="020F0502020204030204" pitchFamily="34" charset="0"/>
                          <a:cs typeface="Times New Roman" panose="02020603050405020304" pitchFamily="18" charset="0"/>
                        </a:rPr>
                        <a:t>7E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IN"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As per section 17(5) </a:t>
                      </a:r>
                      <a:endParaRPr lang="en-US"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p>
                      <a:pPr marL="0" marR="0">
                        <a:spcBef>
                          <a:spcPts val="0"/>
                        </a:spcBef>
                        <a:spcAft>
                          <a:spcPts val="0"/>
                        </a:spcAft>
                      </a:pPr>
                      <a:r>
                        <a:rPr lang="en-IN"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 </a:t>
                      </a:r>
                      <a:endParaRPr lang="en-US"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nSpc>
                          <a:spcPct val="115000"/>
                        </a:lnSpc>
                        <a:spcBef>
                          <a:spcPts val="0"/>
                        </a:spcBef>
                        <a:spcAft>
                          <a:spcPts val="0"/>
                        </a:spcAft>
                      </a:pPr>
                      <a:r>
                        <a:rPr lang="en-US" sz="1800" b="1" kern="1200"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Disclosure</a:t>
                      </a:r>
                    </a:p>
                    <a:p>
                      <a:pPr marL="0" marR="0">
                        <a:lnSpc>
                          <a:spcPct val="115000"/>
                        </a:lnSpc>
                        <a:spcBef>
                          <a:spcPts val="0"/>
                        </a:spcBef>
                        <a:spcAft>
                          <a:spcPts val="0"/>
                        </a:spcAft>
                      </a:pPr>
                      <a:r>
                        <a:rPr lang="en-US" sz="1800" dirty="0" smtClean="0">
                          <a:effectLst/>
                          <a:latin typeface="Calibri" panose="020F0502020204030204" pitchFamily="34" charset="0"/>
                          <a:ea typeface="Calibri" panose="020F0502020204030204" pitchFamily="34" charset="0"/>
                          <a:cs typeface="Times New Roman" panose="02020603050405020304" pitchFamily="18" charset="0"/>
                        </a:rPr>
                        <a:t>Only if</a:t>
                      </a:r>
                      <a:r>
                        <a:rPr lang="en-US" sz="1800" baseline="0" dirty="0" smtClean="0">
                          <a:effectLst/>
                          <a:latin typeface="Calibri" panose="020F0502020204030204" pitchFamily="34" charset="0"/>
                          <a:ea typeface="Calibri" panose="020F0502020204030204" pitchFamily="34" charset="0"/>
                          <a:cs typeface="Times New Roman" panose="02020603050405020304" pitchFamily="18" charset="0"/>
                        </a:rPr>
                        <a:t> ITC credit is claimed in respect on blocked credit at first place </a:t>
                      </a:r>
                      <a:r>
                        <a:rPr lang="en-US" sz="1800" dirty="0" smtClean="0">
                          <a:effectLst/>
                          <a:latin typeface="Calibri" panose="020F0502020204030204" pitchFamily="34" charset="0"/>
                          <a:ea typeface="Calibri" panose="020F0502020204030204" pitchFamily="34" charset="0"/>
                          <a:cs typeface="Times New Roman" panose="02020603050405020304" pitchFamily="18" charset="0"/>
                        </a:rPr>
                        <a:t> (4A</a:t>
                      </a:r>
                      <a:r>
                        <a:rPr lang="en-US" sz="1800" baseline="0" dirty="0" smtClean="0">
                          <a:effectLst/>
                          <a:latin typeface="Calibri" panose="020F0502020204030204" pitchFamily="34" charset="0"/>
                          <a:ea typeface="Calibri" panose="020F0502020204030204" pitchFamily="34" charset="0"/>
                          <a:cs typeface="Times New Roman" panose="02020603050405020304" pitchFamily="18" charset="0"/>
                        </a:rPr>
                        <a:t> and 4B of GSTR-3B)</a:t>
                      </a:r>
                      <a:endParaRPr lang="en-US"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b="1"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No disclosure</a:t>
                      </a:r>
                      <a:r>
                        <a:rPr lang="en-US" sz="1800" baseline="0"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800"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dirty="0" smtClean="0">
                          <a:effectLst/>
                          <a:latin typeface="Calibri" panose="020F0502020204030204" pitchFamily="34" charset="0"/>
                          <a:ea typeface="Calibri" panose="020F0502020204030204" pitchFamily="34" charset="0"/>
                          <a:cs typeface="Times New Roman" panose="02020603050405020304" pitchFamily="18" charset="0"/>
                        </a:rPr>
                        <a:t>If</a:t>
                      </a:r>
                      <a:r>
                        <a:rPr lang="en-US" sz="1800" baseline="0" dirty="0" smtClean="0">
                          <a:effectLst/>
                          <a:latin typeface="Calibri" panose="020F0502020204030204" pitchFamily="34" charset="0"/>
                          <a:ea typeface="Calibri" panose="020F0502020204030204" pitchFamily="34" charset="0"/>
                          <a:cs typeface="Times New Roman" panose="02020603050405020304" pitchFamily="18" charset="0"/>
                        </a:rPr>
                        <a:t> ITC is not claimed in respect of blocked credit, </a:t>
                      </a:r>
                    </a:p>
                    <a:p>
                      <a:pPr marL="0" marR="0">
                        <a:lnSpc>
                          <a:spcPct val="115000"/>
                        </a:lnSpc>
                        <a:spcBef>
                          <a:spcPts val="0"/>
                        </a:spcBef>
                        <a:spcAft>
                          <a:spcPts val="0"/>
                        </a:spcAft>
                      </a:pPr>
                      <a:r>
                        <a:rPr lang="en-US" sz="1800" baseline="0" dirty="0" smtClean="0">
                          <a:effectLst/>
                          <a:latin typeface="Calibri" panose="020F0502020204030204" pitchFamily="34" charset="0"/>
                          <a:ea typeface="Calibri" panose="020F0502020204030204" pitchFamily="34" charset="0"/>
                          <a:cs typeface="Times New Roman" panose="02020603050405020304" pitchFamily="18" charset="0"/>
                        </a:rPr>
                        <a:t>Mere disclosure in Table 4D</a:t>
                      </a:r>
                    </a:p>
                    <a:p>
                      <a:pPr marL="0" marR="0">
                        <a:lnSpc>
                          <a:spcPct val="115000"/>
                        </a:lnSpc>
                        <a:spcBef>
                          <a:spcPts val="0"/>
                        </a:spcBef>
                        <a:spcAft>
                          <a:spcPts val="0"/>
                        </a:spcAft>
                      </a:pPr>
                      <a:endParaRPr lang="en-US" sz="1800" baseline="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b="1" baseline="0"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Source </a:t>
                      </a:r>
                    </a:p>
                    <a:p>
                      <a:pPr marL="0" marR="0">
                        <a:lnSpc>
                          <a:spcPct val="115000"/>
                        </a:lnSpc>
                        <a:spcBef>
                          <a:spcPts val="0"/>
                        </a:spcBef>
                        <a:spcAft>
                          <a:spcPts val="0"/>
                        </a:spcAft>
                      </a:pPr>
                      <a:r>
                        <a:rPr lang="en-US" sz="1800" baseline="0" dirty="0" smtClean="0">
                          <a:effectLst/>
                          <a:latin typeface="Calibri" panose="020F0502020204030204" pitchFamily="34" charset="0"/>
                          <a:ea typeface="Calibri" panose="020F0502020204030204" pitchFamily="34" charset="0"/>
                          <a:cs typeface="Times New Roman" panose="02020603050405020304" pitchFamily="18" charset="0"/>
                        </a:rPr>
                        <a:t>ITC register / ledger</a:t>
                      </a:r>
                    </a:p>
                    <a:p>
                      <a:pPr marL="0" marR="0">
                        <a:lnSpc>
                          <a:spcPct val="115000"/>
                        </a:lnSpc>
                        <a:spcBef>
                          <a:spcPts val="0"/>
                        </a:spcBef>
                        <a:spcAft>
                          <a:spcPts val="0"/>
                        </a:spcAft>
                      </a:pPr>
                      <a:r>
                        <a:rPr lang="en-US" sz="1800" baseline="0" dirty="0" smtClean="0">
                          <a:effectLst/>
                          <a:latin typeface="Calibri" panose="020F0502020204030204" pitchFamily="34" charset="0"/>
                          <a:ea typeface="Calibri" panose="020F0502020204030204" pitchFamily="34" charset="0"/>
                          <a:cs typeface="Times New Roman" panose="02020603050405020304" pitchFamily="18" charset="0"/>
                        </a:rPr>
                        <a:t>4B of GSTR  3B</a:t>
                      </a:r>
                    </a:p>
                    <a:p>
                      <a:pPr marL="0" marR="0">
                        <a:lnSpc>
                          <a:spcPct val="115000"/>
                        </a:lnSpc>
                        <a:spcBef>
                          <a:spcPts val="0"/>
                        </a:spcBef>
                        <a:spcAft>
                          <a:spcPts val="0"/>
                        </a:spcAft>
                      </a:pPr>
                      <a:r>
                        <a:rPr lang="en-US" sz="1800" baseline="0" dirty="0" smtClean="0">
                          <a:effectLst/>
                          <a:latin typeface="Calibri" panose="020F0502020204030204" pitchFamily="34" charset="0"/>
                          <a:ea typeface="Calibri" panose="020F0502020204030204" pitchFamily="34" charset="0"/>
                          <a:cs typeface="Times New Roman" panose="02020603050405020304" pitchFamily="18" charset="0"/>
                        </a:rPr>
                        <a:t>Vouching – Free samples </a:t>
                      </a:r>
                    </a:p>
                    <a:p>
                      <a:pPr marL="0" marR="0">
                        <a:lnSpc>
                          <a:spcPct val="115000"/>
                        </a:lnSpc>
                        <a:spcBef>
                          <a:spcPts val="0"/>
                        </a:spcBef>
                        <a:spcAft>
                          <a:spcPts val="0"/>
                        </a:spcAft>
                      </a:pPr>
                      <a:endParaRPr lang="en-US" sz="1800" baseline="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800" baseline="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800" baseline="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69486504"/>
                  </a:ext>
                </a:extLst>
              </a:tr>
            </a:tbl>
          </a:graphicData>
        </a:graphic>
      </p:graphicFrame>
    </p:spTree>
    <p:extLst>
      <p:ext uri="{BB962C8B-B14F-4D97-AF65-F5344CB8AC3E}">
        <p14:creationId xmlns:p14="http://schemas.microsoft.com/office/powerpoint/2010/main" val="30219653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Table 7F-7G of GSTR-9</a:t>
            </a:r>
            <a:endParaRPr lang="en-US" sz="3200" dirty="0"/>
          </a:p>
        </p:txBody>
      </p:sp>
      <p:sp>
        <p:nvSpPr>
          <p:cNvPr id="3" name="Content Placeholder 2"/>
          <p:cNvSpPr>
            <a:spLocks noGrp="1"/>
          </p:cNvSpPr>
          <p:nvPr>
            <p:ph sz="quarter" idx="13"/>
          </p:nvPr>
        </p:nvSpPr>
        <p:spPr/>
        <p:txBody>
          <a:bodyPr>
            <a:normAutofit/>
          </a:bodyPr>
          <a:lstStyle/>
          <a:p>
            <a:pPr marL="0" indent="0">
              <a:buNone/>
            </a:pPr>
            <a:endParaRPr lang="en-US" sz="2000" dirty="0" smtClean="0"/>
          </a:p>
          <a:p>
            <a:pPr marL="0" indent="0">
              <a:buNone/>
            </a:pPr>
            <a:endParaRPr lang="en-US" sz="2000" dirty="0"/>
          </a:p>
        </p:txBody>
      </p:sp>
      <p:sp>
        <p:nvSpPr>
          <p:cNvPr id="4" name="Slide Number Placeholder 3"/>
          <p:cNvSpPr>
            <a:spLocks noGrp="1"/>
          </p:cNvSpPr>
          <p:nvPr>
            <p:ph type="sldNum" sz="quarter" idx="18"/>
          </p:nvPr>
        </p:nvSpPr>
        <p:spPr/>
        <p:txBody>
          <a:bodyPr/>
          <a:lstStyle/>
          <a:p>
            <a:fld id="{E90EB10D-B49F-42B1-955A-1DB268FD7307}" type="slidenum">
              <a:rPr lang="en-IN" smtClean="0"/>
              <a:pPr/>
              <a:t>25</a:t>
            </a:fld>
            <a:endParaRPr lang="en-IN" dirty="0"/>
          </a:p>
        </p:txBody>
      </p:sp>
      <p:graphicFrame>
        <p:nvGraphicFramePr>
          <p:cNvPr id="5" name="Table 4"/>
          <p:cNvGraphicFramePr>
            <a:graphicFrameLocks noGrp="1"/>
          </p:cNvGraphicFramePr>
          <p:nvPr>
            <p:extLst>
              <p:ext uri="{D42A27DB-BD31-4B8C-83A1-F6EECF244321}">
                <p14:modId xmlns:p14="http://schemas.microsoft.com/office/powerpoint/2010/main" val="3181520567"/>
              </p:ext>
            </p:extLst>
          </p:nvPr>
        </p:nvGraphicFramePr>
        <p:xfrm>
          <a:off x="144942" y="685800"/>
          <a:ext cx="8801544" cy="5056632"/>
        </p:xfrm>
        <a:graphic>
          <a:graphicData uri="http://schemas.openxmlformats.org/drawingml/2006/table">
            <a:tbl>
              <a:tblPr firstRow="1" bandRow="1">
                <a:tableStyleId>{616DA210-FB5B-4158-B5E0-FEB733F419BA}</a:tableStyleId>
              </a:tblPr>
              <a:tblGrid>
                <a:gridCol w="682642">
                  <a:extLst>
                    <a:ext uri="{9D8B030D-6E8A-4147-A177-3AD203B41FA5}">
                      <a16:colId xmlns:a16="http://schemas.microsoft.com/office/drawing/2014/main" val="2505045217"/>
                    </a:ext>
                  </a:extLst>
                </a:gridCol>
                <a:gridCol w="3456384">
                  <a:extLst>
                    <a:ext uri="{9D8B030D-6E8A-4147-A177-3AD203B41FA5}">
                      <a16:colId xmlns:a16="http://schemas.microsoft.com/office/drawing/2014/main" val="3308876891"/>
                    </a:ext>
                  </a:extLst>
                </a:gridCol>
                <a:gridCol w="4662518">
                  <a:extLst>
                    <a:ext uri="{9D8B030D-6E8A-4147-A177-3AD203B41FA5}">
                      <a16:colId xmlns:a16="http://schemas.microsoft.com/office/drawing/2014/main" val="111876817"/>
                    </a:ext>
                  </a:extLst>
                </a:gridCol>
              </a:tblGrid>
              <a:tr h="458532">
                <a:tc>
                  <a:txBody>
                    <a:bodyPr/>
                    <a:lstStyle/>
                    <a:p>
                      <a:r>
                        <a:rPr lang="en-IN" sz="1800" kern="1200" dirty="0" smtClean="0">
                          <a:effectLst/>
                        </a:rPr>
                        <a:t>Table Ref</a:t>
                      </a:r>
                      <a:endParaRPr lang="en-US" dirty="0"/>
                    </a:p>
                  </a:txBody>
                  <a:tcPr/>
                </a:tc>
                <a:tc>
                  <a:txBody>
                    <a:bodyPr/>
                    <a:lstStyle/>
                    <a:p>
                      <a:pPr marL="0" marR="0">
                        <a:spcBef>
                          <a:spcPts val="0"/>
                        </a:spcBef>
                        <a:spcAft>
                          <a:spcPts val="0"/>
                        </a:spcAft>
                      </a:pPr>
                      <a:r>
                        <a:rPr lang="en-IN" sz="1800">
                          <a:effectLst/>
                        </a:rPr>
                        <a:t>Head notes in Annual Return (GSTR-9)</a:t>
                      </a:r>
                      <a:endParaRPr lang="en-US" sz="20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nSpc>
                          <a:spcPct val="115000"/>
                        </a:lnSpc>
                        <a:spcBef>
                          <a:spcPts val="0"/>
                        </a:spcBef>
                        <a:spcAft>
                          <a:spcPts val="0"/>
                        </a:spcAft>
                      </a:pPr>
                      <a:r>
                        <a:rPr lang="en-IN" sz="1800" dirty="0">
                          <a:effectLst/>
                        </a:rPr>
                        <a:t>Presenter Remark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99045560"/>
                  </a:ext>
                </a:extLst>
              </a:tr>
              <a:tr h="684649">
                <a:tc>
                  <a:txBody>
                    <a:bodyPr/>
                    <a:lstStyle/>
                    <a:p>
                      <a:pPr marL="0" marR="0">
                        <a:lnSpc>
                          <a:spcPct val="115000"/>
                        </a:lnSpc>
                        <a:spcBef>
                          <a:spcPts val="0"/>
                        </a:spcBef>
                        <a:spcAft>
                          <a:spcPts val="0"/>
                        </a:spcAft>
                      </a:pPr>
                      <a:r>
                        <a:rPr lang="en-IN" sz="1800">
                          <a:effectLst/>
                          <a:latin typeface="Calibri" panose="020F0502020204030204" pitchFamily="34" charset="0"/>
                          <a:ea typeface="Calibri" panose="020F0502020204030204" pitchFamily="34" charset="0"/>
                          <a:cs typeface="Times New Roman" panose="02020603050405020304" pitchFamily="18" charset="0"/>
                        </a:rPr>
                        <a:t>7F</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IN"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Reversal of TRAN-I credit </a:t>
                      </a:r>
                      <a:endParaRPr lang="en-US"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p>
                      <a:pPr marL="0" marR="0">
                        <a:spcBef>
                          <a:spcPts val="0"/>
                        </a:spcBef>
                        <a:spcAft>
                          <a:spcPts val="0"/>
                        </a:spcAft>
                      </a:pPr>
                      <a:r>
                        <a:rPr lang="en-IN"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 </a:t>
                      </a:r>
                      <a:endParaRPr lang="en-US"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nSpc>
                          <a:spcPct val="115000"/>
                        </a:lnSpc>
                        <a:spcBef>
                          <a:spcPts val="0"/>
                        </a:spcBef>
                        <a:spcAft>
                          <a:spcPts val="0"/>
                        </a:spcAft>
                      </a:pPr>
                      <a:r>
                        <a:rPr lang="en-IN" sz="1800" b="1" kern="1200"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Include </a:t>
                      </a:r>
                    </a:p>
                    <a:p>
                      <a:pPr marL="0" marR="0">
                        <a:lnSpc>
                          <a:spcPct val="115000"/>
                        </a:lnSpc>
                        <a:spcBef>
                          <a:spcPts val="0"/>
                        </a:spcBef>
                        <a:spcAft>
                          <a:spcPts val="0"/>
                        </a:spcAft>
                      </a:pPr>
                      <a:r>
                        <a:rPr lang="en-IN" sz="1800" dirty="0" smtClean="0">
                          <a:effectLst/>
                          <a:latin typeface="Calibri" panose="020F0502020204030204" pitchFamily="34" charset="0"/>
                          <a:ea typeface="Calibri" panose="020F0502020204030204" pitchFamily="34" charset="0"/>
                          <a:cs typeface="Times New Roman" panose="02020603050405020304" pitchFamily="18" charset="0"/>
                        </a:rPr>
                        <a:t>Reversal of TRAN-I credit is made in GSTR-3B filed during 2017-18</a:t>
                      </a:r>
                      <a:r>
                        <a:rPr lang="en-IN" sz="1800" dirty="0">
                          <a:effectLst/>
                          <a:latin typeface="Calibri" panose="020F0502020204030204" pitchFamily="34" charset="0"/>
                          <a:ea typeface="Calibri" panose="020F0502020204030204" pitchFamily="34" charset="0"/>
                          <a:cs typeface="Times New Roman" panose="02020603050405020304" pitchFamily="18" charset="0"/>
                        </a:rPr>
                        <a:t> </a:t>
                      </a:r>
                      <a:endParaRPr lang="en-IN"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IN" sz="1800" dirty="0">
                          <a:effectLst/>
                          <a:latin typeface="Calibri" panose="020F0502020204030204" pitchFamily="34" charset="0"/>
                          <a:ea typeface="Calibri" panose="020F0502020204030204" pitchFamily="34"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l" defTabSz="914400" rtl="0" eaLnBrk="1" latinLnBrk="0" hangingPunct="1">
                        <a:lnSpc>
                          <a:spcPct val="115000"/>
                        </a:lnSpc>
                        <a:spcBef>
                          <a:spcPts val="0"/>
                        </a:spcBef>
                        <a:spcAft>
                          <a:spcPts val="0"/>
                        </a:spcAft>
                      </a:pPr>
                      <a:r>
                        <a:rPr lang="en-IN" sz="1800" b="1" kern="1200"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Exclude </a:t>
                      </a:r>
                    </a:p>
                    <a:p>
                      <a:pPr marL="0" marR="0">
                        <a:lnSpc>
                          <a:spcPct val="115000"/>
                        </a:lnSpc>
                        <a:spcBef>
                          <a:spcPts val="0"/>
                        </a:spcBef>
                        <a:spcAft>
                          <a:spcPts val="0"/>
                        </a:spcAft>
                      </a:pPr>
                      <a:r>
                        <a:rPr lang="en-IN" sz="1800" dirty="0" smtClean="0">
                          <a:effectLst/>
                          <a:latin typeface="Calibri" panose="020F0502020204030204" pitchFamily="34" charset="0"/>
                          <a:ea typeface="Calibri" panose="020F0502020204030204" pitchFamily="34" charset="0"/>
                          <a:cs typeface="Times New Roman" panose="02020603050405020304" pitchFamily="18" charset="0"/>
                        </a:rPr>
                        <a:t>Reversal </a:t>
                      </a:r>
                      <a:r>
                        <a:rPr lang="en-IN" sz="1800" dirty="0">
                          <a:effectLst/>
                          <a:latin typeface="Calibri" panose="020F0502020204030204" pitchFamily="34" charset="0"/>
                          <a:ea typeface="Calibri" panose="020F0502020204030204" pitchFamily="34" charset="0"/>
                          <a:cs typeface="Times New Roman" panose="02020603050405020304" pitchFamily="18" charset="0"/>
                        </a:rPr>
                        <a:t>of TRAN-I </a:t>
                      </a:r>
                      <a:r>
                        <a:rPr lang="en-IN" sz="1800" dirty="0" smtClean="0">
                          <a:effectLst/>
                          <a:latin typeface="Calibri" panose="020F0502020204030204" pitchFamily="34" charset="0"/>
                          <a:ea typeface="Calibri" panose="020F0502020204030204" pitchFamily="34" charset="0"/>
                          <a:cs typeface="Times New Roman" panose="02020603050405020304" pitchFamily="18" charset="0"/>
                        </a:rPr>
                        <a:t>credit </a:t>
                      </a:r>
                      <a:r>
                        <a:rPr lang="en-IN" sz="1800" dirty="0">
                          <a:effectLst/>
                          <a:latin typeface="Calibri" panose="020F0502020204030204" pitchFamily="34" charset="0"/>
                          <a:ea typeface="Calibri" panose="020F0502020204030204" pitchFamily="34" charset="0"/>
                          <a:cs typeface="Times New Roman" panose="02020603050405020304" pitchFamily="18" charset="0"/>
                        </a:rPr>
                        <a:t>is made in GSTR-3B filed during </a:t>
                      </a:r>
                      <a:r>
                        <a:rPr lang="en-IN" sz="1800" dirty="0" smtClean="0">
                          <a:effectLst/>
                          <a:latin typeface="Calibri" panose="020F0502020204030204" pitchFamily="34" charset="0"/>
                          <a:ea typeface="Calibri" panose="020F0502020204030204" pitchFamily="34" charset="0"/>
                          <a:cs typeface="Times New Roman" panose="02020603050405020304" pitchFamily="18" charset="0"/>
                        </a:rPr>
                        <a:t>2018-19</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69486504"/>
                  </a:ext>
                </a:extLst>
              </a:tr>
              <a:tr h="890679">
                <a:tc>
                  <a:txBody>
                    <a:bodyPr/>
                    <a:lstStyle/>
                    <a:p>
                      <a:pPr marL="0" marR="0">
                        <a:lnSpc>
                          <a:spcPct val="115000"/>
                        </a:lnSpc>
                        <a:spcBef>
                          <a:spcPts val="0"/>
                        </a:spcBef>
                        <a:spcAft>
                          <a:spcPts val="0"/>
                        </a:spcAft>
                      </a:pPr>
                      <a:r>
                        <a:rPr lang="en-IN" sz="1800">
                          <a:effectLst/>
                          <a:latin typeface="Calibri" panose="020F0502020204030204" pitchFamily="34" charset="0"/>
                          <a:ea typeface="Calibri" panose="020F0502020204030204" pitchFamily="34" charset="0"/>
                          <a:cs typeface="Times New Roman" panose="02020603050405020304" pitchFamily="18" charset="0"/>
                        </a:rPr>
                        <a:t>7G</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IN"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Reversal of TRAN-II credit </a:t>
                      </a:r>
                      <a:endParaRPr lang="en-US"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p>
                      <a:pPr marL="0" marR="0">
                        <a:spcBef>
                          <a:spcPts val="0"/>
                        </a:spcBef>
                        <a:spcAft>
                          <a:spcPts val="0"/>
                        </a:spcAft>
                      </a:pPr>
                      <a:r>
                        <a:rPr lang="en-IN"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 </a:t>
                      </a:r>
                      <a:endParaRPr lang="en-US"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gn="l" defTabSz="914400" rtl="0" eaLnBrk="1" latinLnBrk="0" hangingPunct="1">
                        <a:lnSpc>
                          <a:spcPct val="115000"/>
                        </a:lnSpc>
                        <a:spcBef>
                          <a:spcPts val="0"/>
                        </a:spcBef>
                        <a:spcAft>
                          <a:spcPts val="0"/>
                        </a:spcAft>
                      </a:pPr>
                      <a:r>
                        <a:rPr lang="en-IN" sz="1800" b="1" kern="1200"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Include </a:t>
                      </a:r>
                    </a:p>
                    <a:p>
                      <a:pPr marL="0" marR="0">
                        <a:lnSpc>
                          <a:spcPct val="115000"/>
                        </a:lnSpc>
                        <a:spcBef>
                          <a:spcPts val="0"/>
                        </a:spcBef>
                        <a:spcAft>
                          <a:spcPts val="0"/>
                        </a:spcAft>
                      </a:pPr>
                      <a:r>
                        <a:rPr lang="en-IN" sz="1800" dirty="0" smtClean="0">
                          <a:effectLst/>
                          <a:latin typeface="Calibri" panose="020F0502020204030204" pitchFamily="34" charset="0"/>
                          <a:ea typeface="Calibri" panose="020F0502020204030204" pitchFamily="34" charset="0"/>
                          <a:cs typeface="Times New Roman" panose="02020603050405020304" pitchFamily="18" charset="0"/>
                        </a:rPr>
                        <a:t>Reversal of TRAN-II credit is made in GSTR-3B filed during 2017-18 </a:t>
                      </a:r>
                    </a:p>
                    <a:p>
                      <a:pPr marL="0" marR="0">
                        <a:lnSpc>
                          <a:spcPct val="115000"/>
                        </a:lnSpc>
                        <a:spcBef>
                          <a:spcPts val="0"/>
                        </a:spcBef>
                        <a:spcAft>
                          <a:spcPts val="0"/>
                        </a:spcAft>
                      </a:pPr>
                      <a:r>
                        <a:rPr lang="en-IN" sz="1800" dirty="0" smtClean="0">
                          <a:effectLst/>
                          <a:latin typeface="Calibri" panose="020F0502020204030204" pitchFamily="34" charset="0"/>
                          <a:ea typeface="Calibri" panose="020F0502020204030204" pitchFamily="34" charset="0"/>
                          <a:cs typeface="Times New Roman" panose="02020603050405020304" pitchFamily="18" charset="0"/>
                        </a:rPr>
                        <a:t> </a:t>
                      </a:r>
                      <a:endParaRPr lang="en-US"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IN" sz="1800" b="1" kern="1200"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Exclude </a:t>
                      </a:r>
                    </a:p>
                    <a:p>
                      <a:pPr marL="0" marR="0">
                        <a:lnSpc>
                          <a:spcPct val="115000"/>
                        </a:lnSpc>
                        <a:spcBef>
                          <a:spcPts val="0"/>
                        </a:spcBef>
                        <a:spcAft>
                          <a:spcPts val="0"/>
                        </a:spcAft>
                      </a:pPr>
                      <a:r>
                        <a:rPr lang="en-IN" sz="1800" dirty="0" smtClean="0">
                          <a:effectLst/>
                          <a:latin typeface="Calibri" panose="020F0502020204030204" pitchFamily="34" charset="0"/>
                          <a:ea typeface="Calibri" panose="020F0502020204030204" pitchFamily="34" charset="0"/>
                          <a:cs typeface="Times New Roman" panose="02020603050405020304" pitchFamily="18" charset="0"/>
                        </a:rPr>
                        <a:t>Reversal of TRAN-II credit is made in GSTR-3B filed during 2018-19</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23257004"/>
                  </a:ext>
                </a:extLst>
              </a:tr>
            </a:tbl>
          </a:graphicData>
        </a:graphic>
      </p:graphicFrame>
    </p:spTree>
    <p:extLst>
      <p:ext uri="{BB962C8B-B14F-4D97-AF65-F5344CB8AC3E}">
        <p14:creationId xmlns:p14="http://schemas.microsoft.com/office/powerpoint/2010/main" val="6714749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Table 7H-7J of GSTR-9</a:t>
            </a:r>
            <a:endParaRPr lang="en-US" sz="3200" dirty="0"/>
          </a:p>
        </p:txBody>
      </p:sp>
      <p:sp>
        <p:nvSpPr>
          <p:cNvPr id="3" name="Content Placeholder 2"/>
          <p:cNvSpPr>
            <a:spLocks noGrp="1"/>
          </p:cNvSpPr>
          <p:nvPr>
            <p:ph sz="quarter" idx="13"/>
          </p:nvPr>
        </p:nvSpPr>
        <p:spPr/>
        <p:txBody>
          <a:bodyPr>
            <a:normAutofit/>
          </a:bodyPr>
          <a:lstStyle/>
          <a:p>
            <a:pPr marL="0" indent="0">
              <a:buNone/>
            </a:pPr>
            <a:endParaRPr lang="en-US" sz="2000" dirty="0" smtClean="0"/>
          </a:p>
          <a:p>
            <a:pPr marL="0" indent="0">
              <a:buNone/>
            </a:pPr>
            <a:endParaRPr lang="en-US" sz="2000" dirty="0"/>
          </a:p>
        </p:txBody>
      </p:sp>
      <p:sp>
        <p:nvSpPr>
          <p:cNvPr id="4" name="Slide Number Placeholder 3"/>
          <p:cNvSpPr>
            <a:spLocks noGrp="1"/>
          </p:cNvSpPr>
          <p:nvPr>
            <p:ph type="sldNum" sz="quarter" idx="18"/>
          </p:nvPr>
        </p:nvSpPr>
        <p:spPr/>
        <p:txBody>
          <a:bodyPr/>
          <a:lstStyle/>
          <a:p>
            <a:fld id="{E90EB10D-B49F-42B1-955A-1DB268FD7307}" type="slidenum">
              <a:rPr lang="en-IN" smtClean="0"/>
              <a:pPr/>
              <a:t>26</a:t>
            </a:fld>
            <a:endParaRPr lang="en-IN" dirty="0"/>
          </a:p>
        </p:txBody>
      </p:sp>
      <p:graphicFrame>
        <p:nvGraphicFramePr>
          <p:cNvPr id="5" name="Table 4"/>
          <p:cNvGraphicFramePr>
            <a:graphicFrameLocks noGrp="1"/>
          </p:cNvGraphicFramePr>
          <p:nvPr>
            <p:extLst>
              <p:ext uri="{D42A27DB-BD31-4B8C-83A1-F6EECF244321}">
                <p14:modId xmlns:p14="http://schemas.microsoft.com/office/powerpoint/2010/main" val="538308908"/>
              </p:ext>
            </p:extLst>
          </p:nvPr>
        </p:nvGraphicFramePr>
        <p:xfrm>
          <a:off x="144942" y="685800"/>
          <a:ext cx="8801544" cy="4629714"/>
        </p:xfrm>
        <a:graphic>
          <a:graphicData uri="http://schemas.openxmlformats.org/drawingml/2006/table">
            <a:tbl>
              <a:tblPr firstRow="1" bandRow="1">
                <a:tableStyleId>{616DA210-FB5B-4158-B5E0-FEB733F419BA}</a:tableStyleId>
              </a:tblPr>
              <a:tblGrid>
                <a:gridCol w="682642">
                  <a:extLst>
                    <a:ext uri="{9D8B030D-6E8A-4147-A177-3AD203B41FA5}">
                      <a16:colId xmlns:a16="http://schemas.microsoft.com/office/drawing/2014/main" val="2505045217"/>
                    </a:ext>
                  </a:extLst>
                </a:gridCol>
                <a:gridCol w="3456384">
                  <a:extLst>
                    <a:ext uri="{9D8B030D-6E8A-4147-A177-3AD203B41FA5}">
                      <a16:colId xmlns:a16="http://schemas.microsoft.com/office/drawing/2014/main" val="3308876891"/>
                    </a:ext>
                  </a:extLst>
                </a:gridCol>
                <a:gridCol w="4662518">
                  <a:extLst>
                    <a:ext uri="{9D8B030D-6E8A-4147-A177-3AD203B41FA5}">
                      <a16:colId xmlns:a16="http://schemas.microsoft.com/office/drawing/2014/main" val="111876817"/>
                    </a:ext>
                  </a:extLst>
                </a:gridCol>
              </a:tblGrid>
              <a:tr h="458532">
                <a:tc>
                  <a:txBody>
                    <a:bodyPr/>
                    <a:lstStyle/>
                    <a:p>
                      <a:r>
                        <a:rPr lang="en-IN" sz="1800" kern="1200" dirty="0" smtClean="0">
                          <a:effectLst/>
                        </a:rPr>
                        <a:t>Table Ref</a:t>
                      </a:r>
                      <a:endParaRPr lang="en-US" dirty="0"/>
                    </a:p>
                  </a:txBody>
                  <a:tcPr/>
                </a:tc>
                <a:tc>
                  <a:txBody>
                    <a:bodyPr/>
                    <a:lstStyle/>
                    <a:p>
                      <a:pPr marL="0" marR="0">
                        <a:spcBef>
                          <a:spcPts val="0"/>
                        </a:spcBef>
                        <a:spcAft>
                          <a:spcPts val="0"/>
                        </a:spcAft>
                      </a:pPr>
                      <a:r>
                        <a:rPr lang="en-IN" sz="1800">
                          <a:effectLst/>
                        </a:rPr>
                        <a:t>Head notes in Annual Return (GSTR-9)</a:t>
                      </a:r>
                      <a:endParaRPr lang="en-US" sz="20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nSpc>
                          <a:spcPct val="115000"/>
                        </a:lnSpc>
                        <a:spcBef>
                          <a:spcPts val="0"/>
                        </a:spcBef>
                        <a:spcAft>
                          <a:spcPts val="0"/>
                        </a:spcAft>
                      </a:pPr>
                      <a:r>
                        <a:rPr lang="en-IN" sz="1800" dirty="0">
                          <a:effectLst/>
                        </a:rPr>
                        <a:t>Presenter Remark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99045560"/>
                  </a:ext>
                </a:extLst>
              </a:tr>
              <a:tr h="684649">
                <a:tc>
                  <a:txBody>
                    <a:bodyPr/>
                    <a:lstStyle/>
                    <a:p>
                      <a:pPr marL="0" marR="0">
                        <a:lnSpc>
                          <a:spcPct val="115000"/>
                        </a:lnSpc>
                        <a:spcBef>
                          <a:spcPts val="0"/>
                        </a:spcBef>
                        <a:spcAft>
                          <a:spcPts val="0"/>
                        </a:spcAft>
                      </a:pPr>
                      <a:r>
                        <a:rPr lang="en-IN" sz="1800">
                          <a:effectLst/>
                          <a:latin typeface="Calibri" panose="020F0502020204030204" pitchFamily="34" charset="0"/>
                          <a:ea typeface="Calibri" panose="020F0502020204030204" pitchFamily="34" charset="0"/>
                          <a:cs typeface="Times New Roman" panose="02020603050405020304" pitchFamily="18" charset="0"/>
                        </a:rPr>
                        <a:t>7H</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IN"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Other reversals (pl. specify) </a:t>
                      </a:r>
                      <a:endParaRPr lang="en-US"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nSpc>
                          <a:spcPct val="115000"/>
                        </a:lnSpc>
                        <a:spcBef>
                          <a:spcPts val="0"/>
                        </a:spcBef>
                        <a:spcAft>
                          <a:spcPts val="0"/>
                        </a:spcAft>
                      </a:pPr>
                      <a:r>
                        <a:rPr lang="en-IN" sz="1800">
                          <a:effectLst/>
                          <a:latin typeface="Calibri" panose="020F0502020204030204" pitchFamily="34" charset="0"/>
                          <a:ea typeface="Calibri" panose="020F0502020204030204" pitchFamily="34" charset="0"/>
                          <a:cs typeface="Times New Roman" panose="02020603050405020304" pitchFamily="18" charset="0"/>
                        </a:rPr>
                        <a:t>ITC-03 Situation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IN" sz="1800">
                          <a:effectLst/>
                          <a:latin typeface="Calibri" panose="020F0502020204030204" pitchFamily="34" charset="0"/>
                          <a:ea typeface="Calibri" panose="020F0502020204030204" pitchFamily="34" charset="0"/>
                          <a:cs typeface="Times New Roman" panose="02020603050405020304" pitchFamily="18" charset="0"/>
                        </a:rPr>
                        <a:t>e.g.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IN" sz="1800">
                          <a:effectLst/>
                          <a:latin typeface="Calibri" panose="020F0502020204030204" pitchFamily="34" charset="0"/>
                          <a:ea typeface="Calibri" panose="020F0502020204030204" pitchFamily="34" charset="0"/>
                          <a:cs typeface="Times New Roman" panose="02020603050405020304" pitchFamily="18" charset="0"/>
                        </a:rPr>
                        <a:t>Switching over to Composition scheme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IN" sz="1800">
                          <a:effectLst/>
                          <a:latin typeface="Calibri" panose="020F0502020204030204" pitchFamily="34" charset="0"/>
                          <a:ea typeface="Calibri" panose="020F0502020204030204" pitchFamily="34" charset="0"/>
                          <a:cs typeface="Times New Roman" panose="02020603050405020304" pitchFamily="18" charset="0"/>
                        </a:rPr>
                        <a:t>Goods or services or both supplied by him become wholly exempt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IN" sz="1800">
                          <a:effectLst/>
                          <a:latin typeface="Calibri" panose="020F0502020204030204" pitchFamily="34" charset="0"/>
                          <a:ea typeface="Calibri" panose="020F0502020204030204" pitchFamily="34" charset="0"/>
                          <a:cs typeface="Times New Roman" panose="02020603050405020304" pitchFamily="18" charset="0"/>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IN" sz="1800">
                          <a:effectLst/>
                          <a:latin typeface="Calibri" panose="020F0502020204030204" pitchFamily="34" charset="0"/>
                          <a:ea typeface="Calibri" panose="020F0502020204030204" pitchFamily="34" charset="0"/>
                          <a:cs typeface="Times New Roman" panose="02020603050405020304" pitchFamily="18" charset="0"/>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69486504"/>
                  </a:ext>
                </a:extLst>
              </a:tr>
              <a:tr h="890679">
                <a:tc>
                  <a:txBody>
                    <a:bodyPr/>
                    <a:lstStyle/>
                    <a:p>
                      <a:pPr marL="0" marR="0">
                        <a:lnSpc>
                          <a:spcPct val="115000"/>
                        </a:lnSpc>
                        <a:spcBef>
                          <a:spcPts val="0"/>
                        </a:spcBef>
                        <a:spcAft>
                          <a:spcPts val="0"/>
                        </a:spcAft>
                      </a:pPr>
                      <a:r>
                        <a:rPr lang="en-IN" sz="1800">
                          <a:effectLst/>
                          <a:latin typeface="Calibri" panose="020F0502020204030204" pitchFamily="34" charset="0"/>
                          <a:ea typeface="Calibri" panose="020F0502020204030204" pitchFamily="34" charset="0"/>
                          <a:cs typeface="Times New Roman" panose="02020603050405020304" pitchFamily="18" charset="0"/>
                        </a:rPr>
                        <a:t>7I</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IN"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Total ITC Reversed (Sum of A to H above) </a:t>
                      </a:r>
                      <a:endParaRPr lang="en-US"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p>
                      <a:pPr marL="0" marR="0">
                        <a:spcBef>
                          <a:spcPts val="0"/>
                        </a:spcBef>
                        <a:spcAft>
                          <a:spcPts val="0"/>
                        </a:spcAft>
                      </a:pPr>
                      <a:r>
                        <a:rPr lang="en-IN"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 </a:t>
                      </a:r>
                      <a:endParaRPr lang="en-US"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nSpc>
                          <a:spcPct val="115000"/>
                        </a:lnSpc>
                        <a:spcBef>
                          <a:spcPts val="0"/>
                        </a:spcBef>
                        <a:spcAft>
                          <a:spcPts val="0"/>
                        </a:spcAft>
                      </a:pPr>
                      <a:r>
                        <a:rPr lang="en-IN" sz="1800">
                          <a:effectLst/>
                          <a:latin typeface="Calibri" panose="020F0502020204030204" pitchFamily="34" charset="0"/>
                          <a:ea typeface="Calibri" panose="020F0502020204030204" pitchFamily="34" charset="0"/>
                          <a:cs typeface="Times New Roman" panose="02020603050405020304" pitchFamily="18" charset="0"/>
                        </a:rPr>
                        <a:t>Auto computed</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23257004"/>
                  </a:ext>
                </a:extLst>
              </a:tr>
              <a:tr h="890679">
                <a:tc>
                  <a:txBody>
                    <a:bodyPr/>
                    <a:lstStyle/>
                    <a:p>
                      <a:pPr marL="0" marR="0">
                        <a:lnSpc>
                          <a:spcPct val="115000"/>
                        </a:lnSpc>
                        <a:spcBef>
                          <a:spcPts val="0"/>
                        </a:spcBef>
                        <a:spcAft>
                          <a:spcPts val="0"/>
                        </a:spcAft>
                      </a:pPr>
                      <a:r>
                        <a:rPr lang="en-IN" sz="1800">
                          <a:effectLst/>
                          <a:latin typeface="Calibri" panose="020F0502020204030204" pitchFamily="34" charset="0"/>
                          <a:ea typeface="Calibri" panose="020F0502020204030204" pitchFamily="34" charset="0"/>
                          <a:cs typeface="Times New Roman" panose="02020603050405020304" pitchFamily="18" charset="0"/>
                        </a:rPr>
                        <a:t>7J</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IN"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Net ITC Available for Utilization (6O - 7I) </a:t>
                      </a:r>
                      <a:endParaRPr lang="en-US"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p>
                      <a:pPr marL="0" marR="0">
                        <a:spcBef>
                          <a:spcPts val="0"/>
                        </a:spcBef>
                        <a:spcAft>
                          <a:spcPts val="0"/>
                        </a:spcAft>
                      </a:pPr>
                      <a:r>
                        <a:rPr lang="en-IN"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 </a:t>
                      </a:r>
                      <a:endParaRPr lang="en-US" sz="18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nSpc>
                          <a:spcPct val="115000"/>
                        </a:lnSpc>
                        <a:spcBef>
                          <a:spcPts val="0"/>
                        </a:spcBef>
                        <a:spcAft>
                          <a:spcPts val="0"/>
                        </a:spcAft>
                      </a:pPr>
                      <a:r>
                        <a:rPr lang="en-IN" sz="1800" dirty="0">
                          <a:effectLst/>
                          <a:latin typeface="Calibri" panose="020F0502020204030204" pitchFamily="34" charset="0"/>
                          <a:ea typeface="Calibri" panose="020F0502020204030204" pitchFamily="34" charset="0"/>
                          <a:cs typeface="Times New Roman" panose="02020603050405020304" pitchFamily="18" charset="0"/>
                        </a:rPr>
                        <a:t>Auto computed</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92211820"/>
                  </a:ext>
                </a:extLst>
              </a:tr>
            </a:tbl>
          </a:graphicData>
        </a:graphic>
      </p:graphicFrame>
    </p:spTree>
    <p:extLst>
      <p:ext uri="{BB962C8B-B14F-4D97-AF65-F5344CB8AC3E}">
        <p14:creationId xmlns:p14="http://schemas.microsoft.com/office/powerpoint/2010/main" val="24507798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IN" sz="2400" dirty="0" smtClean="0"/>
              <a:t>Disclosure of Blocked Credits in GSTR-3B and its impact</a:t>
            </a:r>
            <a:endParaRPr lang="en-IN" sz="2400" dirty="0"/>
          </a:p>
        </p:txBody>
      </p:sp>
      <p:sp>
        <p:nvSpPr>
          <p:cNvPr id="6" name="Content Placeholder 5"/>
          <p:cNvSpPr>
            <a:spLocks noGrp="1"/>
          </p:cNvSpPr>
          <p:nvPr>
            <p:ph sz="quarter" idx="13"/>
          </p:nvPr>
        </p:nvSpPr>
        <p:spPr>
          <a:xfrm>
            <a:off x="143509" y="685800"/>
            <a:ext cx="8802977" cy="5670550"/>
          </a:xfrm>
        </p:spPr>
        <p:txBody>
          <a:bodyPr>
            <a:noAutofit/>
          </a:bodyPr>
          <a:lstStyle/>
          <a:p>
            <a:pPr marL="0" indent="0" algn="just">
              <a:buNone/>
              <a:tabLst>
                <a:tab pos="339725" algn="l"/>
              </a:tabLst>
            </a:pPr>
            <a:r>
              <a:rPr lang="en-IN" sz="1800" b="1" dirty="0" smtClean="0">
                <a:solidFill>
                  <a:srgbClr val="0070C0"/>
                </a:solidFill>
              </a:rPr>
              <a:t>Case Study:</a:t>
            </a:r>
          </a:p>
          <a:p>
            <a:pPr marL="0" indent="0" algn="just">
              <a:buNone/>
              <a:tabLst>
                <a:tab pos="339725" algn="l"/>
              </a:tabLst>
            </a:pPr>
            <a:r>
              <a:rPr lang="en-IN" sz="1800" dirty="0" smtClean="0"/>
              <a:t>Mr. X has purchased Car, worth Rs. 10 Lakhs, GST paid, 2.80 Lakhs, this credit is appearing in his GSTR-2A, Advise Mr. X about how to disclose this ITC in GSTR-3B?</a:t>
            </a:r>
          </a:p>
          <a:p>
            <a:pPr marL="0" indent="0" algn="just">
              <a:buNone/>
              <a:tabLst>
                <a:tab pos="339725" algn="l"/>
              </a:tabLst>
            </a:pPr>
            <a:endParaRPr lang="en-IN" sz="1800" dirty="0"/>
          </a:p>
          <a:p>
            <a:pPr algn="just">
              <a:tabLst>
                <a:tab pos="339725" algn="l"/>
              </a:tabLst>
            </a:pPr>
            <a:r>
              <a:rPr lang="en-IN" sz="1800" dirty="0" smtClean="0"/>
              <a:t>2 Different disclosure Policies followed by Tax Payer </a:t>
            </a:r>
          </a:p>
          <a:p>
            <a:pPr algn="just">
              <a:tabLst>
                <a:tab pos="339725" algn="l"/>
              </a:tabLst>
            </a:pPr>
            <a:r>
              <a:rPr lang="en-IN" sz="1800" dirty="0" smtClean="0"/>
              <a:t>Policy #1 : ITC claimed in GSTR-3B, Table 4A(5) and Reversal offered in Table 4B(2) of GSTR-3B</a:t>
            </a:r>
          </a:p>
          <a:p>
            <a:pPr algn="just">
              <a:tabLst>
                <a:tab pos="339725" algn="l"/>
              </a:tabLst>
            </a:pPr>
            <a:r>
              <a:rPr lang="en-IN" sz="1800" dirty="0" smtClean="0"/>
              <a:t>Policy # 2: ITC not claimed in GSTR-3B, Table 4A(5), Information disclosed in 4D(2)</a:t>
            </a:r>
          </a:p>
          <a:p>
            <a:pPr marL="0" indent="0" algn="just">
              <a:buNone/>
              <a:tabLst>
                <a:tab pos="339725" algn="l"/>
              </a:tabLst>
            </a:pPr>
            <a:endParaRPr lang="en-IN" sz="2000" dirty="0" smtClean="0"/>
          </a:p>
          <a:p>
            <a:pPr marL="0" indent="0" algn="just">
              <a:buNone/>
              <a:tabLst>
                <a:tab pos="339725" algn="l"/>
              </a:tabLst>
            </a:pPr>
            <a:endParaRPr lang="en-IN" sz="2000" dirty="0" smtClean="0"/>
          </a:p>
          <a:p>
            <a:pPr marL="0" indent="0" algn="just">
              <a:buNone/>
              <a:tabLst>
                <a:tab pos="339725" algn="l"/>
              </a:tabLst>
            </a:pPr>
            <a:endParaRPr lang="en-IN" sz="2000" dirty="0" smtClean="0"/>
          </a:p>
          <a:p>
            <a:pPr marL="0" indent="0" algn="just">
              <a:buNone/>
              <a:tabLst>
                <a:tab pos="339725" algn="l"/>
              </a:tabLst>
            </a:pPr>
            <a:endParaRPr lang="en-IN" sz="2000" dirty="0"/>
          </a:p>
          <a:p>
            <a:pPr marL="0" indent="0" algn="just">
              <a:buNone/>
              <a:tabLst>
                <a:tab pos="339725" algn="l"/>
              </a:tabLst>
            </a:pPr>
            <a:endParaRPr lang="en-US" sz="2000" dirty="0"/>
          </a:p>
          <a:p>
            <a:pPr marL="0" indent="0" algn="just">
              <a:buNone/>
              <a:tabLst>
                <a:tab pos="339725" algn="l"/>
              </a:tabLst>
            </a:pPr>
            <a:endParaRPr lang="en-US" sz="2000" dirty="0" smtClean="0"/>
          </a:p>
          <a:p>
            <a:pPr marL="0" indent="0" algn="just">
              <a:buNone/>
              <a:tabLst>
                <a:tab pos="339725" algn="l"/>
              </a:tabLst>
            </a:pPr>
            <a:r>
              <a:rPr lang="en-US" sz="2000" b="1" dirty="0" smtClean="0">
                <a:solidFill>
                  <a:srgbClr val="FF0000"/>
                </a:solidFill>
              </a:rPr>
              <a:t>	</a:t>
            </a:r>
            <a:endParaRPr lang="en-US" sz="2000" dirty="0"/>
          </a:p>
          <a:p>
            <a:endParaRPr lang="en-US" sz="2000" dirty="0"/>
          </a:p>
          <a:p>
            <a:pPr marL="712788" indent="-349250" algn="just">
              <a:buFont typeface="Wingdings" panose="05000000000000000000" pitchFamily="2" charset="2"/>
              <a:buChar char="q"/>
              <a:tabLst>
                <a:tab pos="631825" algn="l"/>
              </a:tabLst>
            </a:pPr>
            <a:endParaRPr lang="en-IN" sz="2000" dirty="0" smtClean="0"/>
          </a:p>
        </p:txBody>
      </p:sp>
      <p:sp>
        <p:nvSpPr>
          <p:cNvPr id="4" name="Slide Number Placeholder 3"/>
          <p:cNvSpPr>
            <a:spLocks noGrp="1"/>
          </p:cNvSpPr>
          <p:nvPr>
            <p:ph type="sldNum" sz="quarter" idx="18"/>
          </p:nvPr>
        </p:nvSpPr>
        <p:spPr/>
        <p:txBody>
          <a:bodyPr/>
          <a:lstStyle/>
          <a:p>
            <a:fld id="{E90EB10D-B49F-42B1-955A-1DB268FD7307}" type="slidenum">
              <a:rPr lang="en-IN" smtClean="0"/>
              <a:pPr/>
              <a:t>27</a:t>
            </a:fld>
            <a:endParaRPr lang="en-IN" dirty="0"/>
          </a:p>
        </p:txBody>
      </p:sp>
      <p:graphicFrame>
        <p:nvGraphicFramePr>
          <p:cNvPr id="3" name="Table 2"/>
          <p:cNvGraphicFramePr>
            <a:graphicFrameLocks noGrp="1"/>
          </p:cNvGraphicFramePr>
          <p:nvPr>
            <p:extLst/>
          </p:nvPr>
        </p:nvGraphicFramePr>
        <p:xfrm>
          <a:off x="251518" y="3326362"/>
          <a:ext cx="8694968" cy="3155329"/>
        </p:xfrm>
        <a:graphic>
          <a:graphicData uri="http://schemas.openxmlformats.org/drawingml/2006/table">
            <a:tbl>
              <a:tblPr firstRow="1" bandRow="1">
                <a:tableStyleId>{5C22544A-7EE6-4342-B048-85BDC9FD1C3A}</a:tableStyleId>
              </a:tblPr>
              <a:tblGrid>
                <a:gridCol w="1080122">
                  <a:extLst>
                    <a:ext uri="{9D8B030D-6E8A-4147-A177-3AD203B41FA5}">
                      <a16:colId xmlns:a16="http://schemas.microsoft.com/office/drawing/2014/main" val="2705946504"/>
                    </a:ext>
                  </a:extLst>
                </a:gridCol>
                <a:gridCol w="2448272">
                  <a:extLst>
                    <a:ext uri="{9D8B030D-6E8A-4147-A177-3AD203B41FA5}">
                      <a16:colId xmlns:a16="http://schemas.microsoft.com/office/drawing/2014/main" val="1281613667"/>
                    </a:ext>
                  </a:extLst>
                </a:gridCol>
                <a:gridCol w="2592288">
                  <a:extLst>
                    <a:ext uri="{9D8B030D-6E8A-4147-A177-3AD203B41FA5}">
                      <a16:colId xmlns:a16="http://schemas.microsoft.com/office/drawing/2014/main" val="991346985"/>
                    </a:ext>
                  </a:extLst>
                </a:gridCol>
                <a:gridCol w="2574286">
                  <a:extLst>
                    <a:ext uri="{9D8B030D-6E8A-4147-A177-3AD203B41FA5}">
                      <a16:colId xmlns:a16="http://schemas.microsoft.com/office/drawing/2014/main" val="1859159688"/>
                    </a:ext>
                  </a:extLst>
                </a:gridCol>
              </a:tblGrid>
              <a:tr h="412129">
                <a:tc>
                  <a:txBody>
                    <a:bodyPr/>
                    <a:lstStyle/>
                    <a:p>
                      <a:r>
                        <a:rPr lang="en-US" dirty="0" smtClean="0"/>
                        <a:t>Table</a:t>
                      </a:r>
                      <a:r>
                        <a:rPr lang="en-US" baseline="0" dirty="0" smtClean="0"/>
                        <a:t> Ref </a:t>
                      </a:r>
                      <a:endParaRPr lang="en-US" dirty="0"/>
                    </a:p>
                  </a:txBody>
                  <a:tcPr/>
                </a:tc>
                <a:tc>
                  <a:txBody>
                    <a:bodyPr/>
                    <a:lstStyle/>
                    <a:p>
                      <a:r>
                        <a:rPr lang="en-US" dirty="0" smtClean="0"/>
                        <a:t>Head notes</a:t>
                      </a:r>
                      <a:endParaRPr lang="en-US" dirty="0"/>
                    </a:p>
                  </a:txBody>
                  <a:tcPr/>
                </a:tc>
                <a:tc>
                  <a:txBody>
                    <a:bodyPr/>
                    <a:lstStyle/>
                    <a:p>
                      <a:r>
                        <a:rPr lang="en-US" dirty="0" smtClean="0"/>
                        <a:t>Disclosure</a:t>
                      </a:r>
                      <a:r>
                        <a:rPr lang="en-US" baseline="0" dirty="0" smtClean="0"/>
                        <a:t> Policy #1 </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Disclosure</a:t>
                      </a:r>
                      <a:r>
                        <a:rPr lang="en-US" baseline="0" dirty="0" smtClean="0"/>
                        <a:t> Policy #2</a:t>
                      </a:r>
                      <a:endParaRPr lang="en-US" dirty="0" smtClean="0"/>
                    </a:p>
                  </a:txBody>
                  <a:tcPr/>
                </a:tc>
                <a:extLst>
                  <a:ext uri="{0D108BD9-81ED-4DB2-BD59-A6C34878D82A}">
                    <a16:rowId xmlns:a16="http://schemas.microsoft.com/office/drawing/2014/main" val="1710197357"/>
                  </a:ext>
                </a:extLst>
              </a:tr>
              <a:tr h="880428">
                <a:tc>
                  <a:txBody>
                    <a:bodyPr/>
                    <a:lstStyle/>
                    <a:p>
                      <a:r>
                        <a:rPr lang="en-US" dirty="0" smtClean="0"/>
                        <a:t>6A</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Sum total of Table 4A of FORM GSTR-3B 	</a:t>
                      </a:r>
                    </a:p>
                    <a:p>
                      <a:r>
                        <a:rPr lang="en-US" baseline="0" dirty="0" smtClean="0"/>
                        <a:t> </a:t>
                      </a:r>
                      <a:endParaRPr lang="en-US" dirty="0"/>
                    </a:p>
                  </a:txBody>
                  <a:tcPr/>
                </a:tc>
                <a:tc>
                  <a:txBody>
                    <a:bodyPr/>
                    <a:lstStyle/>
                    <a:p>
                      <a:r>
                        <a:rPr lang="en-US" dirty="0" smtClean="0"/>
                        <a:t>Credit</a:t>
                      </a:r>
                      <a:r>
                        <a:rPr lang="en-US" baseline="0" dirty="0" smtClean="0"/>
                        <a:t> of Rs 2.8 Lakhs will be included here</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Credit</a:t>
                      </a:r>
                      <a:r>
                        <a:rPr lang="en-US" baseline="0" dirty="0" smtClean="0"/>
                        <a:t> of Rs 2.8 Lakhs will not be included here</a:t>
                      </a:r>
                      <a:endParaRPr lang="en-US" dirty="0" smtClean="0"/>
                    </a:p>
                  </a:txBody>
                  <a:tcPr/>
                </a:tc>
                <a:extLst>
                  <a:ext uri="{0D108BD9-81ED-4DB2-BD59-A6C34878D82A}">
                    <a16:rowId xmlns:a16="http://schemas.microsoft.com/office/drawing/2014/main" val="2871758903"/>
                  </a:ext>
                </a:extLst>
              </a:tr>
              <a:tr h="616300">
                <a:tc>
                  <a:txBody>
                    <a:bodyPr/>
                    <a:lstStyle/>
                    <a:p>
                      <a:r>
                        <a:rPr lang="en-US" dirty="0" smtClean="0"/>
                        <a:t>7E</a:t>
                      </a:r>
                      <a:endParaRPr lang="en-US" dirty="0"/>
                    </a:p>
                  </a:txBody>
                  <a:tcPr/>
                </a:tc>
                <a:tc>
                  <a:txBody>
                    <a:bodyPr/>
                    <a:lstStyle/>
                    <a:p>
                      <a:r>
                        <a:rPr lang="en-US" dirty="0" smtClean="0"/>
                        <a:t>Reversal as per 17(5)</a:t>
                      </a:r>
                      <a:endParaRPr lang="en-US" dirty="0"/>
                    </a:p>
                  </a:txBody>
                  <a:tcPr/>
                </a:tc>
                <a:tc>
                  <a:txBody>
                    <a:bodyPr/>
                    <a:lstStyle/>
                    <a:p>
                      <a:r>
                        <a:rPr lang="en-US" dirty="0" smtClean="0"/>
                        <a:t>2.8</a:t>
                      </a:r>
                      <a:r>
                        <a:rPr lang="en-US" baseline="0" dirty="0" smtClean="0"/>
                        <a:t> Lakhs will appear here</a:t>
                      </a:r>
                      <a:endParaRPr lang="en-US" dirty="0"/>
                    </a:p>
                  </a:txBody>
                  <a:tcPr/>
                </a:tc>
                <a:tc>
                  <a:txBody>
                    <a:bodyPr/>
                    <a:lstStyle/>
                    <a:p>
                      <a:r>
                        <a:rPr lang="en-US" dirty="0" smtClean="0"/>
                        <a:t>This</a:t>
                      </a:r>
                      <a:r>
                        <a:rPr lang="en-US" baseline="0" dirty="0" smtClean="0"/>
                        <a:t> field will remain blank </a:t>
                      </a:r>
                      <a:endParaRPr lang="en-US" dirty="0"/>
                    </a:p>
                  </a:txBody>
                  <a:tcPr/>
                </a:tc>
                <a:extLst>
                  <a:ext uri="{0D108BD9-81ED-4DB2-BD59-A6C34878D82A}">
                    <a16:rowId xmlns:a16="http://schemas.microsoft.com/office/drawing/2014/main" val="1638655434"/>
                  </a:ext>
                </a:extLst>
              </a:tr>
              <a:tr h="583316">
                <a:tc>
                  <a:txBody>
                    <a:bodyPr/>
                    <a:lstStyle/>
                    <a:p>
                      <a:r>
                        <a:rPr lang="en-US" dirty="0" smtClean="0"/>
                        <a:t>7J</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Net ITC Available for Utilization (6O - 7I) 	</a:t>
                      </a:r>
                      <a:endParaRPr lang="en-US" dirty="0"/>
                    </a:p>
                  </a:txBody>
                  <a:tcPr/>
                </a:tc>
                <a:tc>
                  <a:txBody>
                    <a:bodyPr/>
                    <a:lstStyle/>
                    <a:p>
                      <a:r>
                        <a:rPr lang="en-US" dirty="0" smtClean="0"/>
                        <a:t>2.8 Lakh effect will be nullified</a:t>
                      </a:r>
                    </a:p>
                    <a:p>
                      <a:r>
                        <a:rPr lang="en-US" b="1" dirty="0" smtClean="0">
                          <a:solidFill>
                            <a:srgbClr val="FF0000"/>
                          </a:solidFill>
                        </a:rPr>
                        <a:t>For Reporting 8F – details are  readily available</a:t>
                      </a:r>
                      <a:r>
                        <a:rPr lang="en-US" b="1" baseline="0" dirty="0" smtClean="0">
                          <a:solidFill>
                            <a:srgbClr val="FF0000"/>
                          </a:solidFill>
                        </a:rPr>
                        <a:t> </a:t>
                      </a:r>
                      <a:endParaRPr lang="en-US" b="1" dirty="0">
                        <a:solidFill>
                          <a:srgbClr val="FF0000"/>
                        </a:solidFill>
                      </a:endParaRPr>
                    </a:p>
                  </a:txBody>
                  <a:tcPr/>
                </a:tc>
                <a:tc>
                  <a:txBody>
                    <a:bodyPr/>
                    <a:lstStyle/>
                    <a:p>
                      <a:r>
                        <a:rPr lang="en-US" dirty="0" smtClean="0"/>
                        <a:t>No</a:t>
                      </a:r>
                      <a:r>
                        <a:rPr lang="en-US" baseline="0" dirty="0" smtClean="0"/>
                        <a:t> effect as not included</a:t>
                      </a:r>
                    </a:p>
                    <a:p>
                      <a:r>
                        <a:rPr lang="en-US" b="1" baseline="0" dirty="0" smtClean="0">
                          <a:solidFill>
                            <a:srgbClr val="FF0000"/>
                          </a:solidFill>
                        </a:rPr>
                        <a:t>For Reporting 8F – identify such credits from Books</a:t>
                      </a:r>
                      <a:endParaRPr lang="en-US" b="1" dirty="0">
                        <a:solidFill>
                          <a:srgbClr val="FF0000"/>
                        </a:solidFill>
                      </a:endParaRPr>
                    </a:p>
                  </a:txBody>
                  <a:tcPr/>
                </a:tc>
                <a:extLst>
                  <a:ext uri="{0D108BD9-81ED-4DB2-BD59-A6C34878D82A}">
                    <a16:rowId xmlns:a16="http://schemas.microsoft.com/office/drawing/2014/main" val="2123246567"/>
                  </a:ext>
                </a:extLst>
              </a:tr>
            </a:tbl>
          </a:graphicData>
        </a:graphic>
      </p:graphicFrame>
    </p:spTree>
    <p:extLst>
      <p:ext uri="{BB962C8B-B14F-4D97-AF65-F5344CB8AC3E}">
        <p14:creationId xmlns:p14="http://schemas.microsoft.com/office/powerpoint/2010/main" val="22711444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12" end="1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IN" sz="2400" dirty="0" smtClean="0"/>
              <a:t>Disclosure of Blocked Credits in GSTR-3B and its impact</a:t>
            </a:r>
            <a:endParaRPr lang="en-IN" sz="2400" dirty="0"/>
          </a:p>
        </p:txBody>
      </p:sp>
      <p:sp>
        <p:nvSpPr>
          <p:cNvPr id="6" name="Content Placeholder 5"/>
          <p:cNvSpPr>
            <a:spLocks noGrp="1"/>
          </p:cNvSpPr>
          <p:nvPr>
            <p:ph sz="quarter" idx="13"/>
          </p:nvPr>
        </p:nvSpPr>
        <p:spPr>
          <a:xfrm>
            <a:off x="143509" y="685800"/>
            <a:ext cx="8802977" cy="5670550"/>
          </a:xfrm>
        </p:spPr>
        <p:txBody>
          <a:bodyPr>
            <a:noAutofit/>
          </a:bodyPr>
          <a:lstStyle/>
          <a:p>
            <a:pPr marL="0" indent="0" algn="just">
              <a:buNone/>
              <a:tabLst>
                <a:tab pos="339725" algn="l"/>
              </a:tabLst>
            </a:pPr>
            <a:r>
              <a:rPr lang="en-IN" sz="2000" b="1" dirty="0" smtClean="0">
                <a:solidFill>
                  <a:srgbClr val="0070C0"/>
                </a:solidFill>
              </a:rPr>
              <a:t>Case Study:</a:t>
            </a:r>
            <a:endParaRPr lang="en-US" sz="1800" b="1" dirty="0"/>
          </a:p>
          <a:p>
            <a:r>
              <a:rPr lang="en-IN" sz="1800" dirty="0"/>
              <a:t>Mr. X has purchased certain inputs during </a:t>
            </a:r>
            <a:r>
              <a:rPr lang="en-IN" sz="1800" dirty="0" smtClean="0"/>
              <a:t>July </a:t>
            </a:r>
            <a:r>
              <a:rPr lang="en-IN" sz="1800" dirty="0"/>
              <a:t>2017</a:t>
            </a:r>
            <a:endParaRPr lang="en-US" sz="1800" dirty="0"/>
          </a:p>
          <a:p>
            <a:r>
              <a:rPr lang="en-IN" sz="1800" dirty="0"/>
              <a:t>Commodity X Taxable value Rs. 10000, CGST and SGST Rs. 600 each </a:t>
            </a:r>
            <a:endParaRPr lang="en-US" sz="1800" dirty="0"/>
          </a:p>
          <a:p>
            <a:r>
              <a:rPr lang="en-IN" sz="1800" dirty="0"/>
              <a:t>Commodity Y, Taxable value Rs. 20000, CGST and SGST 1800 </a:t>
            </a:r>
            <a:r>
              <a:rPr lang="en-IN" sz="1800" dirty="0" smtClean="0"/>
              <a:t>each</a:t>
            </a:r>
          </a:p>
          <a:p>
            <a:r>
              <a:rPr lang="en-IN" sz="1800" dirty="0" smtClean="0"/>
              <a:t>40</a:t>
            </a:r>
            <a:r>
              <a:rPr lang="en-IN" sz="1800" dirty="0"/>
              <a:t>% of commodity X is used for exempt supply and 10% commodity Y is used for personal purpose, </a:t>
            </a:r>
            <a:r>
              <a:rPr lang="en-IN" sz="1800" dirty="0" smtClean="0"/>
              <a:t>Assuming ITC Reversal is carried out in GSTR-3B of July 17 to March 18 GSTR-3B, kindly </a:t>
            </a:r>
            <a:r>
              <a:rPr lang="en-IN" sz="1800" dirty="0"/>
              <a:t>explain how such ITC will have to be shown in </a:t>
            </a:r>
            <a:r>
              <a:rPr lang="en-IN" sz="1800" dirty="0" smtClean="0"/>
              <a:t>and </a:t>
            </a:r>
            <a:r>
              <a:rPr lang="en-IN" sz="1800" dirty="0"/>
              <a:t>GSTR-9 </a:t>
            </a:r>
            <a:endParaRPr lang="en-US" sz="1800" dirty="0"/>
          </a:p>
          <a:p>
            <a:endParaRPr lang="en-US" sz="1800" dirty="0"/>
          </a:p>
          <a:p>
            <a:pPr marL="0" indent="0" algn="just">
              <a:buNone/>
              <a:tabLst>
                <a:tab pos="339725" algn="l"/>
              </a:tabLst>
            </a:pPr>
            <a:endParaRPr lang="en-IN" sz="2000" dirty="0" smtClean="0"/>
          </a:p>
          <a:p>
            <a:pPr marL="0" indent="0" algn="just">
              <a:buNone/>
              <a:tabLst>
                <a:tab pos="339725" algn="l"/>
              </a:tabLst>
            </a:pPr>
            <a:endParaRPr lang="en-IN" sz="2000" dirty="0" smtClean="0"/>
          </a:p>
          <a:p>
            <a:pPr marL="0" indent="0" algn="just">
              <a:buNone/>
              <a:tabLst>
                <a:tab pos="339725" algn="l"/>
              </a:tabLst>
            </a:pPr>
            <a:endParaRPr lang="en-IN" sz="2000" dirty="0" smtClean="0"/>
          </a:p>
          <a:p>
            <a:pPr marL="0" indent="0" algn="just">
              <a:buNone/>
              <a:tabLst>
                <a:tab pos="339725" algn="l"/>
              </a:tabLst>
            </a:pPr>
            <a:endParaRPr lang="en-IN" sz="2000" dirty="0"/>
          </a:p>
          <a:p>
            <a:pPr marL="0" indent="0" algn="just">
              <a:buNone/>
              <a:tabLst>
                <a:tab pos="339725" algn="l"/>
              </a:tabLst>
            </a:pPr>
            <a:endParaRPr lang="en-US" sz="2000" dirty="0"/>
          </a:p>
          <a:p>
            <a:pPr marL="0" indent="0" algn="just">
              <a:buNone/>
              <a:tabLst>
                <a:tab pos="339725" algn="l"/>
              </a:tabLst>
            </a:pPr>
            <a:endParaRPr lang="en-US" sz="2000" dirty="0" smtClean="0"/>
          </a:p>
          <a:p>
            <a:pPr marL="0" indent="0" algn="just">
              <a:buNone/>
              <a:tabLst>
                <a:tab pos="339725" algn="l"/>
              </a:tabLst>
            </a:pPr>
            <a:r>
              <a:rPr lang="en-US" sz="2000" b="1" dirty="0" smtClean="0">
                <a:solidFill>
                  <a:srgbClr val="FF0000"/>
                </a:solidFill>
              </a:rPr>
              <a:t>	</a:t>
            </a:r>
            <a:endParaRPr lang="en-US" sz="2000" dirty="0"/>
          </a:p>
          <a:p>
            <a:endParaRPr lang="en-US" sz="2000" dirty="0"/>
          </a:p>
          <a:p>
            <a:pPr marL="712788" indent="-349250" algn="just">
              <a:buFont typeface="Wingdings" panose="05000000000000000000" pitchFamily="2" charset="2"/>
              <a:buChar char="q"/>
              <a:tabLst>
                <a:tab pos="631825" algn="l"/>
              </a:tabLst>
            </a:pPr>
            <a:endParaRPr lang="en-IN" sz="2000" dirty="0" smtClean="0"/>
          </a:p>
        </p:txBody>
      </p:sp>
      <p:sp>
        <p:nvSpPr>
          <p:cNvPr id="4" name="Slide Number Placeholder 3"/>
          <p:cNvSpPr>
            <a:spLocks noGrp="1"/>
          </p:cNvSpPr>
          <p:nvPr>
            <p:ph type="sldNum" sz="quarter" idx="18"/>
          </p:nvPr>
        </p:nvSpPr>
        <p:spPr/>
        <p:txBody>
          <a:bodyPr/>
          <a:lstStyle/>
          <a:p>
            <a:fld id="{E90EB10D-B49F-42B1-955A-1DB268FD7307}" type="slidenum">
              <a:rPr lang="en-IN" smtClean="0"/>
              <a:pPr/>
              <a:t>28</a:t>
            </a:fld>
            <a:endParaRPr lang="en-IN" dirty="0"/>
          </a:p>
        </p:txBody>
      </p:sp>
      <p:graphicFrame>
        <p:nvGraphicFramePr>
          <p:cNvPr id="3" name="Table 2"/>
          <p:cNvGraphicFramePr>
            <a:graphicFrameLocks noGrp="1"/>
          </p:cNvGraphicFramePr>
          <p:nvPr>
            <p:extLst/>
          </p:nvPr>
        </p:nvGraphicFramePr>
        <p:xfrm>
          <a:off x="197513" y="3521075"/>
          <a:ext cx="6264698" cy="2606689"/>
        </p:xfrm>
        <a:graphic>
          <a:graphicData uri="http://schemas.openxmlformats.org/drawingml/2006/table">
            <a:tbl>
              <a:tblPr firstRow="1" bandRow="1">
                <a:tableStyleId>{5C22544A-7EE6-4342-B048-85BDC9FD1C3A}</a:tableStyleId>
              </a:tblPr>
              <a:tblGrid>
                <a:gridCol w="1080122">
                  <a:extLst>
                    <a:ext uri="{9D8B030D-6E8A-4147-A177-3AD203B41FA5}">
                      <a16:colId xmlns:a16="http://schemas.microsoft.com/office/drawing/2014/main" val="2705946504"/>
                    </a:ext>
                  </a:extLst>
                </a:gridCol>
                <a:gridCol w="2592288">
                  <a:extLst>
                    <a:ext uri="{9D8B030D-6E8A-4147-A177-3AD203B41FA5}">
                      <a16:colId xmlns:a16="http://schemas.microsoft.com/office/drawing/2014/main" val="1281613667"/>
                    </a:ext>
                  </a:extLst>
                </a:gridCol>
                <a:gridCol w="2592288">
                  <a:extLst>
                    <a:ext uri="{9D8B030D-6E8A-4147-A177-3AD203B41FA5}">
                      <a16:colId xmlns:a16="http://schemas.microsoft.com/office/drawing/2014/main" val="991346985"/>
                    </a:ext>
                  </a:extLst>
                </a:gridCol>
              </a:tblGrid>
              <a:tr h="412129">
                <a:tc>
                  <a:txBody>
                    <a:bodyPr/>
                    <a:lstStyle/>
                    <a:p>
                      <a:r>
                        <a:rPr lang="en-US" dirty="0" smtClean="0"/>
                        <a:t>Table</a:t>
                      </a:r>
                      <a:r>
                        <a:rPr lang="en-US" baseline="0" dirty="0" smtClean="0"/>
                        <a:t> Ref </a:t>
                      </a:r>
                      <a:endParaRPr lang="en-US" dirty="0"/>
                    </a:p>
                  </a:txBody>
                  <a:tcPr/>
                </a:tc>
                <a:tc>
                  <a:txBody>
                    <a:bodyPr/>
                    <a:lstStyle/>
                    <a:p>
                      <a:r>
                        <a:rPr lang="en-US" dirty="0" smtClean="0"/>
                        <a:t>Head notes</a:t>
                      </a:r>
                      <a:endParaRPr lang="en-US" dirty="0"/>
                    </a:p>
                  </a:txBody>
                  <a:tcPr/>
                </a:tc>
                <a:tc>
                  <a:txBody>
                    <a:bodyPr/>
                    <a:lstStyle/>
                    <a:p>
                      <a:r>
                        <a:rPr lang="en-US" dirty="0" smtClean="0"/>
                        <a:t>Disclosure </a:t>
                      </a:r>
                      <a:endParaRPr lang="en-US" dirty="0"/>
                    </a:p>
                  </a:txBody>
                  <a:tcPr/>
                </a:tc>
                <a:extLst>
                  <a:ext uri="{0D108BD9-81ED-4DB2-BD59-A6C34878D82A}">
                    <a16:rowId xmlns:a16="http://schemas.microsoft.com/office/drawing/2014/main" val="1710197357"/>
                  </a:ext>
                </a:extLst>
              </a:tr>
              <a:tr h="880428">
                <a:tc>
                  <a:txBody>
                    <a:bodyPr/>
                    <a:lstStyle/>
                    <a:p>
                      <a:r>
                        <a:rPr lang="en-US" dirty="0" smtClean="0"/>
                        <a:t>6A</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Sum total of Table 4A of FORM GSTR-3B 	</a:t>
                      </a:r>
                    </a:p>
                    <a:p>
                      <a:r>
                        <a:rPr lang="en-US" baseline="0" dirty="0" smtClean="0"/>
                        <a:t> </a:t>
                      </a:r>
                      <a:endParaRPr lang="en-US" dirty="0"/>
                    </a:p>
                  </a:txBody>
                  <a:tcPr/>
                </a:tc>
                <a:tc>
                  <a:txBody>
                    <a:bodyPr/>
                    <a:lstStyle/>
                    <a:p>
                      <a:r>
                        <a:rPr lang="en-US" dirty="0" smtClean="0"/>
                        <a:t>1200+ 3600</a:t>
                      </a:r>
                    </a:p>
                    <a:p>
                      <a:r>
                        <a:rPr lang="en-US" dirty="0" smtClean="0"/>
                        <a:t>Wil</a:t>
                      </a:r>
                      <a:r>
                        <a:rPr lang="en-US" baseline="0" dirty="0" smtClean="0"/>
                        <a:t>l be included in 6A </a:t>
                      </a:r>
                      <a:endParaRPr lang="en-US" dirty="0" smtClean="0"/>
                    </a:p>
                    <a:p>
                      <a:endParaRPr lang="en-US" dirty="0"/>
                    </a:p>
                  </a:txBody>
                  <a:tcPr/>
                </a:tc>
                <a:extLst>
                  <a:ext uri="{0D108BD9-81ED-4DB2-BD59-A6C34878D82A}">
                    <a16:rowId xmlns:a16="http://schemas.microsoft.com/office/drawing/2014/main" val="2871758903"/>
                  </a:ext>
                </a:extLst>
              </a:tr>
              <a:tr h="616300">
                <a:tc>
                  <a:txBody>
                    <a:bodyPr/>
                    <a:lstStyle/>
                    <a:p>
                      <a:r>
                        <a:rPr lang="en-US" dirty="0" smtClean="0"/>
                        <a:t>7C</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Reversal as per Rule 42 </a:t>
                      </a:r>
                      <a:endParaRPr lang="en-US" sz="1800" b="0" i="0" u="none" strike="noStrike" kern="1200" baseline="0" dirty="0">
                        <a:solidFill>
                          <a:schemeClr val="dk1"/>
                        </a:solidFill>
                        <a:latin typeface="+mn-lt"/>
                        <a:ea typeface="+mn-ea"/>
                        <a:cs typeface="+mn-cs"/>
                      </a:endParaRPr>
                    </a:p>
                  </a:txBody>
                  <a:tcPr/>
                </a:tc>
                <a:tc>
                  <a:txBody>
                    <a:bodyPr/>
                    <a:lstStyle/>
                    <a:p>
                      <a:r>
                        <a:rPr lang="en-US" dirty="0" smtClean="0"/>
                        <a:t>40% of 1200 + 10% of</a:t>
                      </a:r>
                      <a:r>
                        <a:rPr lang="en-US" baseline="0" dirty="0" smtClean="0"/>
                        <a:t> 3600</a:t>
                      </a:r>
                      <a:endParaRPr lang="en-US" dirty="0"/>
                    </a:p>
                  </a:txBody>
                  <a:tcPr/>
                </a:tc>
                <a:extLst>
                  <a:ext uri="{0D108BD9-81ED-4DB2-BD59-A6C34878D82A}">
                    <a16:rowId xmlns:a16="http://schemas.microsoft.com/office/drawing/2014/main" val="1638655434"/>
                  </a:ext>
                </a:extLst>
              </a:tr>
              <a:tr h="583316">
                <a:tc>
                  <a:txBody>
                    <a:bodyPr/>
                    <a:lstStyle/>
                    <a:p>
                      <a:r>
                        <a:rPr lang="en-US" dirty="0" smtClean="0"/>
                        <a:t>7J</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Net ITC Available for Utilization (6O - 7I) 	</a:t>
                      </a:r>
                      <a:endParaRPr lang="en-US" dirty="0"/>
                    </a:p>
                  </a:txBody>
                  <a:tcPr/>
                </a:tc>
                <a:tc>
                  <a:txBody>
                    <a:bodyPr/>
                    <a:lstStyle/>
                    <a:p>
                      <a:r>
                        <a:rPr lang="en-US" dirty="0" smtClean="0"/>
                        <a:t>60% of 1200 + 90% of 3600 </a:t>
                      </a:r>
                      <a:endParaRPr lang="en-US" dirty="0"/>
                    </a:p>
                  </a:txBody>
                  <a:tcPr/>
                </a:tc>
                <a:extLst>
                  <a:ext uri="{0D108BD9-81ED-4DB2-BD59-A6C34878D82A}">
                    <a16:rowId xmlns:a16="http://schemas.microsoft.com/office/drawing/2014/main" val="2123246567"/>
                  </a:ext>
                </a:extLst>
              </a:tr>
            </a:tbl>
          </a:graphicData>
        </a:graphic>
      </p:graphicFrame>
    </p:spTree>
    <p:extLst>
      <p:ext uri="{BB962C8B-B14F-4D97-AF65-F5344CB8AC3E}">
        <p14:creationId xmlns:p14="http://schemas.microsoft.com/office/powerpoint/2010/main" val="21756332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IN" sz="2800" dirty="0" smtClean="0"/>
              <a:t>Case Study on ITC Reversal </a:t>
            </a:r>
            <a:endParaRPr lang="en-IN" sz="2400" dirty="0"/>
          </a:p>
        </p:txBody>
      </p:sp>
      <p:sp>
        <p:nvSpPr>
          <p:cNvPr id="6" name="Content Placeholder 5"/>
          <p:cNvSpPr>
            <a:spLocks noGrp="1"/>
          </p:cNvSpPr>
          <p:nvPr>
            <p:ph sz="quarter" idx="13"/>
          </p:nvPr>
        </p:nvSpPr>
        <p:spPr>
          <a:xfrm>
            <a:off x="143509" y="806450"/>
            <a:ext cx="8802977" cy="5670550"/>
          </a:xfrm>
        </p:spPr>
        <p:txBody>
          <a:bodyPr>
            <a:noAutofit/>
          </a:bodyPr>
          <a:lstStyle/>
          <a:p>
            <a:pPr algn="just"/>
            <a:r>
              <a:rPr lang="en-IN" sz="2000" dirty="0"/>
              <a:t>Mr. X is a supplier of taxable as well as exempt goods. During FY 1718, Mr X has reversed total ITC of Rs 20000 on monthly basis in GSTR-3B. Further he has reversed ITC of 10,000 in September 18 GSTR-3B as </a:t>
            </a:r>
            <a:r>
              <a:rPr lang="en-IN" sz="2000" dirty="0" smtClean="0"/>
              <a:t>Annual </a:t>
            </a:r>
            <a:r>
              <a:rPr lang="en-IN" sz="2000" dirty="0"/>
              <a:t>Reversal of </a:t>
            </a:r>
            <a:r>
              <a:rPr lang="en-IN" sz="2000" dirty="0" smtClean="0"/>
              <a:t>1718 (Filed on 20</a:t>
            </a:r>
            <a:r>
              <a:rPr lang="en-IN" sz="2000" baseline="30000" dirty="0" smtClean="0"/>
              <a:t>th</a:t>
            </a:r>
            <a:r>
              <a:rPr lang="en-IN" sz="2000" dirty="0" smtClean="0"/>
              <a:t> October 2018). </a:t>
            </a:r>
            <a:r>
              <a:rPr lang="en-IN" sz="2000" dirty="0"/>
              <a:t>At the time of filing of Annual Return, Mr. X has reworked ITC reversal for FY 1718 as under </a:t>
            </a:r>
            <a:r>
              <a:rPr lang="en-IN" sz="2000" dirty="0" smtClean="0"/>
              <a:t>:</a:t>
            </a:r>
          </a:p>
          <a:p>
            <a:endParaRPr lang="en-US" sz="2000" dirty="0"/>
          </a:p>
          <a:p>
            <a:r>
              <a:rPr lang="en-IN" sz="2000" dirty="0"/>
              <a:t>Situation 1: Total ITC reversal comes to Rs  35000 (Short ITC Reversal of 5000)</a:t>
            </a:r>
            <a:endParaRPr lang="en-US" sz="2000" dirty="0"/>
          </a:p>
          <a:p>
            <a:r>
              <a:rPr lang="en-IN" sz="2000" dirty="0" smtClean="0"/>
              <a:t>Situation </a:t>
            </a:r>
            <a:r>
              <a:rPr lang="en-IN" sz="2000" dirty="0"/>
              <a:t>2: Total ITC reversal comes to Rs. 25000 (Excess ITC Reversal of 10000)</a:t>
            </a:r>
            <a:endParaRPr lang="en-US" sz="2000" dirty="0"/>
          </a:p>
          <a:p>
            <a:r>
              <a:rPr lang="en-IN" sz="2000" dirty="0" smtClean="0"/>
              <a:t>Advise </a:t>
            </a:r>
            <a:r>
              <a:rPr lang="en-IN" sz="2000" dirty="0"/>
              <a:t>Mr. X on how to reflect such reversal in GSTR-9 of FY 1718 along with relevant issue of tax and interest payment, if any.  </a:t>
            </a:r>
            <a:endParaRPr lang="en-US" sz="2000" dirty="0"/>
          </a:p>
          <a:p>
            <a:pPr marL="0" indent="0" algn="just">
              <a:buNone/>
              <a:tabLst>
                <a:tab pos="339725" algn="l"/>
              </a:tabLst>
            </a:pPr>
            <a:endParaRPr lang="en-IN" sz="2000" dirty="0" smtClean="0"/>
          </a:p>
          <a:p>
            <a:pPr marL="0" indent="0" algn="just">
              <a:buNone/>
              <a:tabLst>
                <a:tab pos="339725" algn="l"/>
              </a:tabLst>
            </a:pPr>
            <a:endParaRPr lang="en-IN" sz="2000" dirty="0"/>
          </a:p>
          <a:p>
            <a:pPr marL="0" indent="0" algn="just">
              <a:buNone/>
              <a:tabLst>
                <a:tab pos="339725" algn="l"/>
              </a:tabLst>
            </a:pPr>
            <a:endParaRPr lang="en-US" sz="2000" dirty="0"/>
          </a:p>
          <a:p>
            <a:pPr marL="0" indent="0" algn="just">
              <a:buNone/>
              <a:tabLst>
                <a:tab pos="339725" algn="l"/>
              </a:tabLst>
            </a:pPr>
            <a:endParaRPr lang="en-US" sz="2000" dirty="0"/>
          </a:p>
          <a:p>
            <a:pPr marL="0" indent="0" algn="just">
              <a:buNone/>
              <a:tabLst>
                <a:tab pos="339725" algn="l"/>
              </a:tabLst>
            </a:pPr>
            <a:r>
              <a:rPr lang="en-US" sz="2000" b="1" dirty="0" smtClean="0">
                <a:solidFill>
                  <a:srgbClr val="FF0000"/>
                </a:solidFill>
              </a:rPr>
              <a:t>	</a:t>
            </a:r>
            <a:endParaRPr lang="en-US" sz="2000" dirty="0"/>
          </a:p>
          <a:p>
            <a:endParaRPr lang="en-US" sz="2000" dirty="0"/>
          </a:p>
          <a:p>
            <a:pPr marL="712788" indent="-349250" algn="just">
              <a:buFont typeface="Wingdings" panose="05000000000000000000" pitchFamily="2" charset="2"/>
              <a:buChar char="q"/>
              <a:tabLst>
                <a:tab pos="631825" algn="l"/>
              </a:tabLst>
            </a:pPr>
            <a:endParaRPr lang="en-IN" sz="2000" dirty="0" smtClean="0"/>
          </a:p>
        </p:txBody>
      </p:sp>
      <p:sp>
        <p:nvSpPr>
          <p:cNvPr id="4" name="Slide Number Placeholder 3"/>
          <p:cNvSpPr>
            <a:spLocks noGrp="1"/>
          </p:cNvSpPr>
          <p:nvPr>
            <p:ph type="sldNum" sz="quarter" idx="18"/>
          </p:nvPr>
        </p:nvSpPr>
        <p:spPr/>
        <p:txBody>
          <a:bodyPr/>
          <a:lstStyle/>
          <a:p>
            <a:fld id="{E90EB10D-B49F-42B1-955A-1DB268FD7307}" type="slidenum">
              <a:rPr lang="en-IN" smtClean="0"/>
              <a:pPr/>
              <a:t>29</a:t>
            </a:fld>
            <a:endParaRPr lang="en-IN" dirty="0"/>
          </a:p>
        </p:txBody>
      </p:sp>
      <p:graphicFrame>
        <p:nvGraphicFramePr>
          <p:cNvPr id="2" name="Table 1"/>
          <p:cNvGraphicFramePr>
            <a:graphicFrameLocks noGrp="1"/>
          </p:cNvGraphicFramePr>
          <p:nvPr/>
        </p:nvGraphicFramePr>
        <p:xfrm>
          <a:off x="154422" y="4364029"/>
          <a:ext cx="8792064" cy="2478081"/>
        </p:xfrm>
        <a:graphic>
          <a:graphicData uri="http://schemas.openxmlformats.org/drawingml/2006/table">
            <a:tbl>
              <a:tblPr firstRow="1" bandRow="1">
                <a:tableStyleId>{5C22544A-7EE6-4342-B048-85BDC9FD1C3A}</a:tableStyleId>
              </a:tblPr>
              <a:tblGrid>
                <a:gridCol w="1105210">
                  <a:extLst>
                    <a:ext uri="{9D8B030D-6E8A-4147-A177-3AD203B41FA5}">
                      <a16:colId xmlns:a16="http://schemas.microsoft.com/office/drawing/2014/main" val="3501260116"/>
                    </a:ext>
                  </a:extLst>
                </a:gridCol>
                <a:gridCol w="3960440">
                  <a:extLst>
                    <a:ext uri="{9D8B030D-6E8A-4147-A177-3AD203B41FA5}">
                      <a16:colId xmlns:a16="http://schemas.microsoft.com/office/drawing/2014/main" val="1374872946"/>
                    </a:ext>
                  </a:extLst>
                </a:gridCol>
                <a:gridCol w="3726414">
                  <a:extLst>
                    <a:ext uri="{9D8B030D-6E8A-4147-A177-3AD203B41FA5}">
                      <a16:colId xmlns:a16="http://schemas.microsoft.com/office/drawing/2014/main" val="3002782778"/>
                    </a:ext>
                  </a:extLst>
                </a:gridCol>
              </a:tblGrid>
              <a:tr h="332179">
                <a:tc>
                  <a:txBody>
                    <a:bodyPr/>
                    <a:lstStyle/>
                    <a:p>
                      <a:r>
                        <a:rPr lang="en-US" dirty="0" smtClean="0"/>
                        <a:t>Table</a:t>
                      </a:r>
                      <a:r>
                        <a:rPr lang="en-US" baseline="0" dirty="0" smtClean="0"/>
                        <a:t> Ref</a:t>
                      </a:r>
                      <a:endParaRPr lang="en-US" dirty="0"/>
                    </a:p>
                  </a:txBody>
                  <a:tcPr/>
                </a:tc>
                <a:tc>
                  <a:txBody>
                    <a:bodyPr/>
                    <a:lstStyle/>
                    <a:p>
                      <a:r>
                        <a:rPr lang="en-US" dirty="0" smtClean="0"/>
                        <a:t>Situation 1</a:t>
                      </a:r>
                      <a:endParaRPr lang="en-US" dirty="0"/>
                    </a:p>
                  </a:txBody>
                  <a:tcPr/>
                </a:tc>
                <a:tc>
                  <a:txBody>
                    <a:bodyPr/>
                    <a:lstStyle/>
                    <a:p>
                      <a:r>
                        <a:rPr lang="en-US" dirty="0" smtClean="0"/>
                        <a:t>Situation 2</a:t>
                      </a:r>
                      <a:endParaRPr lang="en-US" dirty="0"/>
                    </a:p>
                  </a:txBody>
                  <a:tcPr/>
                </a:tc>
                <a:extLst>
                  <a:ext uri="{0D108BD9-81ED-4DB2-BD59-A6C34878D82A}">
                    <a16:rowId xmlns:a16="http://schemas.microsoft.com/office/drawing/2014/main" val="2013357416"/>
                  </a:ext>
                </a:extLst>
              </a:tr>
              <a:tr h="332179">
                <a:tc>
                  <a:txBody>
                    <a:bodyPr/>
                    <a:lstStyle/>
                    <a:p>
                      <a:r>
                        <a:rPr lang="en-US" dirty="0" smtClean="0"/>
                        <a:t>7C</a:t>
                      </a:r>
                      <a:endParaRPr lang="en-US" dirty="0"/>
                    </a:p>
                  </a:txBody>
                  <a:tcPr/>
                </a:tc>
                <a:tc>
                  <a:txBody>
                    <a:bodyPr/>
                    <a:lstStyle/>
                    <a:p>
                      <a:r>
                        <a:rPr lang="en-US" dirty="0" smtClean="0"/>
                        <a:t>35000</a:t>
                      </a:r>
                      <a:endParaRPr lang="en-US" dirty="0"/>
                    </a:p>
                  </a:txBody>
                  <a:tcPr/>
                </a:tc>
                <a:tc>
                  <a:txBody>
                    <a:bodyPr/>
                    <a:lstStyle/>
                    <a:p>
                      <a:r>
                        <a:rPr lang="en-US" dirty="0" smtClean="0"/>
                        <a:t>25000</a:t>
                      </a:r>
                      <a:endParaRPr lang="en-US" dirty="0"/>
                    </a:p>
                  </a:txBody>
                  <a:tcPr/>
                </a:tc>
                <a:extLst>
                  <a:ext uri="{0D108BD9-81ED-4DB2-BD59-A6C34878D82A}">
                    <a16:rowId xmlns:a16="http://schemas.microsoft.com/office/drawing/2014/main" val="2878568381"/>
                  </a:ext>
                </a:extLst>
              </a:tr>
              <a:tr h="332179">
                <a:tc>
                  <a:txBody>
                    <a:bodyPr/>
                    <a:lstStyle/>
                    <a:p>
                      <a:r>
                        <a:rPr lang="en-US" dirty="0" smtClean="0"/>
                        <a:t>DRC-03</a:t>
                      </a:r>
                      <a:endParaRPr lang="en-US" dirty="0"/>
                    </a:p>
                  </a:txBody>
                  <a:tcPr/>
                </a:tc>
                <a:tc>
                  <a:txBody>
                    <a:bodyPr/>
                    <a:lstStyle/>
                    <a:p>
                      <a:r>
                        <a:rPr lang="en-US" dirty="0" smtClean="0"/>
                        <a:t>5000 +</a:t>
                      </a:r>
                      <a:r>
                        <a:rPr lang="en-US" baseline="0" dirty="0" smtClean="0"/>
                        <a:t> Interest</a:t>
                      </a:r>
                      <a:endParaRPr lang="en-US" dirty="0"/>
                    </a:p>
                  </a:txBody>
                  <a:tcPr/>
                </a:tc>
                <a:tc>
                  <a:txBody>
                    <a:bodyPr/>
                    <a:lstStyle/>
                    <a:p>
                      <a:r>
                        <a:rPr lang="en-US" dirty="0" smtClean="0"/>
                        <a:t>NIL</a:t>
                      </a:r>
                      <a:endParaRPr lang="en-US" dirty="0"/>
                    </a:p>
                  </a:txBody>
                  <a:tcPr/>
                </a:tc>
                <a:extLst>
                  <a:ext uri="{0D108BD9-81ED-4DB2-BD59-A6C34878D82A}">
                    <a16:rowId xmlns:a16="http://schemas.microsoft.com/office/drawing/2014/main" val="1976933360"/>
                  </a:ext>
                </a:extLst>
              </a:tr>
              <a:tr h="1380801">
                <a:tc>
                  <a:txBody>
                    <a:bodyPr/>
                    <a:lstStyle/>
                    <a:p>
                      <a:r>
                        <a:rPr lang="en-US" dirty="0" smtClean="0"/>
                        <a:t>Interest </a:t>
                      </a:r>
                      <a:endParaRPr lang="en-US" dirty="0"/>
                    </a:p>
                  </a:txBody>
                  <a:tcPr/>
                </a:tc>
                <a:tc>
                  <a:txBody>
                    <a:bodyPr/>
                    <a:lstStyle/>
                    <a:p>
                      <a:r>
                        <a:rPr lang="en-US" dirty="0" smtClean="0"/>
                        <a:t>Interest</a:t>
                      </a:r>
                      <a:r>
                        <a:rPr lang="en-US" baseline="0" dirty="0" smtClean="0"/>
                        <a:t> on 10000 from 1</a:t>
                      </a:r>
                      <a:r>
                        <a:rPr lang="en-US" baseline="30000" dirty="0" smtClean="0"/>
                        <a:t>st</a:t>
                      </a:r>
                      <a:r>
                        <a:rPr lang="en-US" baseline="0" dirty="0" smtClean="0"/>
                        <a:t> April 18 to 20</a:t>
                      </a:r>
                      <a:r>
                        <a:rPr lang="en-US" baseline="30000" dirty="0" smtClean="0"/>
                        <a:t>th</a:t>
                      </a:r>
                      <a:r>
                        <a:rPr lang="en-US" baseline="0" dirty="0" smtClean="0"/>
                        <a:t> Oct 18 @ 18% pa. </a:t>
                      </a:r>
                    </a:p>
                    <a:p>
                      <a:r>
                        <a:rPr lang="en-US" baseline="0" dirty="0" smtClean="0"/>
                        <a:t>Interest on 5000 from 1</a:t>
                      </a:r>
                      <a:r>
                        <a:rPr lang="en-US" baseline="30000" dirty="0" smtClean="0"/>
                        <a:t>st</a:t>
                      </a:r>
                      <a:r>
                        <a:rPr lang="en-US" baseline="0" dirty="0" smtClean="0"/>
                        <a:t> April 18 till the date of DRC-03 payment @ 18% </a:t>
                      </a:r>
                      <a:endParaRPr lang="en-US" dirty="0"/>
                    </a:p>
                  </a:txBody>
                  <a:tcPr/>
                </a:tc>
                <a:tc>
                  <a:txBody>
                    <a:bodyPr/>
                    <a:lstStyle/>
                    <a:p>
                      <a:r>
                        <a:rPr lang="en-US" dirty="0" smtClean="0"/>
                        <a:t>Interest</a:t>
                      </a:r>
                      <a:r>
                        <a:rPr lang="en-US" baseline="0" dirty="0" smtClean="0"/>
                        <a:t> on 5000 from 1</a:t>
                      </a:r>
                      <a:r>
                        <a:rPr lang="en-US" baseline="30000" dirty="0" smtClean="0"/>
                        <a:t>st</a:t>
                      </a:r>
                      <a:r>
                        <a:rPr lang="en-US" baseline="0" dirty="0" smtClean="0"/>
                        <a:t> April 18 to 20</a:t>
                      </a:r>
                      <a:r>
                        <a:rPr lang="en-US" baseline="30000" dirty="0" smtClean="0"/>
                        <a:t>th</a:t>
                      </a:r>
                      <a:r>
                        <a:rPr lang="en-US" baseline="0" dirty="0" smtClean="0"/>
                        <a:t> Oct 18 @ 18% pa. </a:t>
                      </a:r>
                    </a:p>
                    <a:p>
                      <a:r>
                        <a:rPr lang="en-US" baseline="0" dirty="0" smtClean="0"/>
                        <a:t>5000 either show as ITC Reversal of 1819 or it will lapse</a:t>
                      </a:r>
                    </a:p>
                  </a:txBody>
                  <a:tcPr/>
                </a:tc>
                <a:extLst>
                  <a:ext uri="{0D108BD9-81ED-4DB2-BD59-A6C34878D82A}">
                    <a16:rowId xmlns:a16="http://schemas.microsoft.com/office/drawing/2014/main" val="1100800894"/>
                  </a:ext>
                </a:extLst>
              </a:tr>
            </a:tbl>
          </a:graphicData>
        </a:graphic>
      </p:graphicFrame>
    </p:spTree>
    <p:extLst>
      <p:ext uri="{BB962C8B-B14F-4D97-AF65-F5344CB8AC3E}">
        <p14:creationId xmlns:p14="http://schemas.microsoft.com/office/powerpoint/2010/main" val="14571450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Object 24" hidden="1"/>
          <p:cNvGraphicFramePr>
            <a:graphicFrameLocks noChangeAspect="1"/>
          </p:cNvGraphicFramePr>
          <p:nvPr>
            <p:custDataLst>
              <p:tags r:id="rId2"/>
            </p:custDataLst>
            <p:extLst/>
          </p:nvPr>
        </p:nvGraphicFramePr>
        <p:xfrm>
          <a:off x="1590" y="1590"/>
          <a:ext cx="1587" cy="1587"/>
        </p:xfrm>
        <a:graphic>
          <a:graphicData uri="http://schemas.openxmlformats.org/presentationml/2006/ole">
            <mc:AlternateContent xmlns:mc="http://schemas.openxmlformats.org/markup-compatibility/2006">
              <mc:Choice xmlns:v="urn:schemas-microsoft-com:vml" Requires="v">
                <p:oleObj spid="_x0000_s1064" name="think-cell Slide" r:id="rId4" imgW="270" imgH="270" progId="TCLayout.ActiveDocument.1">
                  <p:embed/>
                </p:oleObj>
              </mc:Choice>
              <mc:Fallback>
                <p:oleObj name="think-cell Slide" r:id="rId4" imgW="270" imgH="270" progId="TCLayout.ActiveDocument.1">
                  <p:embed/>
                  <p:pic>
                    <p:nvPicPr>
                      <p:cNvPr id="25" name="Object 24" hidden="1"/>
                      <p:cNvPicPr/>
                      <p:nvPr/>
                    </p:nvPicPr>
                    <p:blipFill>
                      <a:blip r:embed="rId5"/>
                      <a:stretch>
                        <a:fillRect/>
                      </a:stretch>
                    </p:blipFill>
                    <p:spPr>
                      <a:xfrm>
                        <a:off x="1590" y="1590"/>
                        <a:ext cx="1587" cy="1587"/>
                      </a:xfrm>
                      <a:prstGeom prst="rect">
                        <a:avLst/>
                      </a:prstGeom>
                    </p:spPr>
                  </p:pic>
                </p:oleObj>
              </mc:Fallback>
            </mc:AlternateContent>
          </a:graphicData>
        </a:graphic>
      </p:graphicFrame>
      <p:grpSp>
        <p:nvGrpSpPr>
          <p:cNvPr id="76" name="Group 75"/>
          <p:cNvGrpSpPr/>
          <p:nvPr/>
        </p:nvGrpSpPr>
        <p:grpSpPr>
          <a:xfrm>
            <a:off x="539552" y="116633"/>
            <a:ext cx="3816424" cy="3312368"/>
            <a:chOff x="2425700" y="2222500"/>
            <a:chExt cx="4267200" cy="5053497"/>
          </a:xfrm>
        </p:grpSpPr>
        <p:sp>
          <p:nvSpPr>
            <p:cNvPr id="77" name="Oval 76"/>
            <p:cNvSpPr/>
            <p:nvPr/>
          </p:nvSpPr>
          <p:spPr>
            <a:xfrm>
              <a:off x="2425700" y="2222500"/>
              <a:ext cx="4267200" cy="5053497"/>
            </a:xfrm>
            <a:prstGeom prst="ellipse">
              <a:avLst/>
            </a:prstGeom>
            <a:gradFill flip="none" rotWithShape="1">
              <a:gsLst>
                <a:gs pos="0">
                  <a:schemeClr val="bg1"/>
                </a:gs>
                <a:gs pos="100000">
                  <a:schemeClr val="accent1">
                    <a:tint val="23500"/>
                    <a:satMod val="160000"/>
                    <a:alpha val="0"/>
                  </a:schemeClr>
                </a:gs>
              </a:gsLst>
              <a:path path="shap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8" name="Oval 77"/>
            <p:cNvSpPr/>
            <p:nvPr/>
          </p:nvSpPr>
          <p:spPr>
            <a:xfrm>
              <a:off x="2514600" y="4495800"/>
              <a:ext cx="2657804" cy="2114350"/>
            </a:xfrm>
            <a:prstGeom prst="ellipse">
              <a:avLst/>
            </a:prstGeom>
            <a:solidFill>
              <a:srgbClr val="47CFFF"/>
            </a:solidFill>
            <a:ln w="139700">
              <a:gradFill flip="none" rotWithShape="1">
                <a:gsLst>
                  <a:gs pos="0">
                    <a:srgbClr val="00B0F0"/>
                  </a:gs>
                  <a:gs pos="85000">
                    <a:srgbClr val="0E6193"/>
                  </a:gs>
                  <a:gs pos="100000">
                    <a:srgbClr val="0070C0"/>
                  </a:gs>
                </a:gsLst>
                <a:lin ang="16200000" scaled="1"/>
                <a:tileRect/>
              </a:gradFill>
            </a:ln>
            <a:effectLst>
              <a:outerShdw blurRad="127000" dist="38100" dir="2700000" algn="ctr">
                <a:srgbClr val="000000">
                  <a:alpha val="45000"/>
                </a:srgbClr>
              </a:outerShdw>
            </a:effectLst>
            <a:scene3d>
              <a:camera prst="perspectiveFront" fov="2700000">
                <a:rot lat="20376000" lon="1938000" rev="20112001"/>
              </a:camera>
              <a:lightRig rig="flood" dir="t"/>
            </a:scene3d>
            <a:sp3d extrusionH="234950" prstMaterial="matte">
              <a:bevelT w="819150" h="88900" prst="softRound"/>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400" b="1" dirty="0">
                <a:ln w="19050">
                  <a:noFill/>
                  <a:prstDash val="solid"/>
                </a:ln>
                <a:solidFill>
                  <a:srgbClr val="182848"/>
                </a:solidFill>
                <a:latin typeface="Impact" pitchFamily="34" charset="0"/>
              </a:endParaRPr>
            </a:p>
          </p:txBody>
        </p:sp>
        <p:sp>
          <p:nvSpPr>
            <p:cNvPr id="79" name="Oval 78"/>
            <p:cNvSpPr/>
            <p:nvPr/>
          </p:nvSpPr>
          <p:spPr>
            <a:xfrm>
              <a:off x="2794000" y="4686300"/>
              <a:ext cx="2200604" cy="1750636"/>
            </a:xfrm>
            <a:prstGeom prst="ellipse">
              <a:avLst/>
            </a:prstGeom>
            <a:gradFill>
              <a:gsLst>
                <a:gs pos="1000">
                  <a:srgbClr val="EF2525">
                    <a:alpha val="0"/>
                  </a:srgbClr>
                </a:gs>
                <a:gs pos="29000">
                  <a:schemeClr val="bg1">
                    <a:alpha val="0"/>
                  </a:schemeClr>
                </a:gs>
                <a:gs pos="100000">
                  <a:schemeClr val="bg1"/>
                </a:gs>
              </a:gsLst>
              <a:lin ang="16200000" scaled="1"/>
            </a:gradFill>
            <a:ln w="139700">
              <a:noFill/>
            </a:ln>
            <a:effectLst/>
            <a:scene3d>
              <a:camera prst="perspectiveFront" fov="2700000">
                <a:rot lat="20376000" lon="1938000" rev="20112001"/>
              </a:camera>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400" b="1" dirty="0">
                <a:ln w="19050">
                  <a:noFill/>
                  <a:prstDash val="solid"/>
                </a:ln>
                <a:solidFill>
                  <a:srgbClr val="182848"/>
                </a:solidFill>
                <a:latin typeface="Impact" pitchFamily="34" charset="0"/>
              </a:endParaRPr>
            </a:p>
          </p:txBody>
        </p:sp>
        <p:sp>
          <p:nvSpPr>
            <p:cNvPr id="80" name="Oval 79"/>
            <p:cNvSpPr/>
            <p:nvPr/>
          </p:nvSpPr>
          <p:spPr>
            <a:xfrm>
              <a:off x="2511096" y="4914900"/>
              <a:ext cx="2657804" cy="1303589"/>
            </a:xfrm>
            <a:prstGeom prst="ellipse">
              <a:avLst/>
            </a:prstGeom>
            <a:noFill/>
            <a:ln w="139700">
              <a:noFill/>
            </a:ln>
            <a:effectLst/>
            <a:scene3d>
              <a:camera prst="perspectiveFront" fov="2700000">
                <a:rot lat="20376000" lon="1938000" rev="20112001"/>
              </a:camera>
              <a:lightRig rig="flood" dir="t"/>
            </a:scene3d>
            <a:sp3d extrusionH="234950" prstMaterial="plastic">
              <a:bevelT w="819150" h="88900" prst="softRound"/>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sp3d>
                <a:bevelT w="0" h="0"/>
                <a:extrusionClr>
                  <a:schemeClr val="bg1"/>
                </a:extrusionClr>
                <a:contourClr>
                  <a:srgbClr val="FFFF00"/>
                </a:contourClr>
              </a:sp3d>
            </a:bodyPr>
            <a:lstStyle/>
            <a:p>
              <a:pPr algn="ctr"/>
              <a:r>
                <a:rPr lang="en-GB" sz="3600" b="1" dirty="0">
                  <a:ln w="19050">
                    <a:noFill/>
                    <a:prstDash val="solid"/>
                  </a:ln>
                  <a:solidFill>
                    <a:srgbClr val="002060"/>
                  </a:solidFill>
                  <a:effectLst>
                    <a:outerShdw blurRad="50800" dist="38100" dir="16200000" rotWithShape="0">
                      <a:prstClr val="black">
                        <a:alpha val="40000"/>
                      </a:prstClr>
                    </a:outerShdw>
                  </a:effectLst>
                  <a:latin typeface="Impact" pitchFamily="34" charset="0"/>
                </a:rPr>
                <a:t>AGENDA</a:t>
              </a:r>
            </a:p>
          </p:txBody>
        </p:sp>
      </p:grpSp>
      <p:sp>
        <p:nvSpPr>
          <p:cNvPr id="27" name="Freeform: Shape 18">
            <a:extLst>
              <a:ext uri="{FF2B5EF4-FFF2-40B4-BE49-F238E27FC236}">
                <a16:creationId xmlns:a16="http://schemas.microsoft.com/office/drawing/2014/main" id="{0AAC1827-BF33-42C1-89E6-8A48FD9734C6}"/>
              </a:ext>
            </a:extLst>
          </p:cNvPr>
          <p:cNvSpPr/>
          <p:nvPr/>
        </p:nvSpPr>
        <p:spPr>
          <a:xfrm>
            <a:off x="4799817" y="3861048"/>
            <a:ext cx="4020655" cy="1800200"/>
          </a:xfrm>
          <a:prstGeom prst="roundRect">
            <a:avLst/>
          </a:prstGeom>
          <a:solidFill>
            <a:schemeClr val="accent5">
              <a:lumMod val="60000"/>
              <a:lumOff val="40000"/>
            </a:schemeClr>
          </a:solidFill>
          <a:ln w="12700" cap="flat" cmpd="sng" algn="ctr">
            <a:solidFill>
              <a:schemeClr val="tx2">
                <a:lumMod val="40000"/>
                <a:lumOff val="60000"/>
              </a:schemeClr>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134639" tIns="134639" rIns="134639" bIns="134639" numCol="1" spcCol="1270" anchor="ctr" anchorCtr="0">
            <a:noAutofit/>
          </a:bodyPr>
          <a:lstStyle/>
          <a:p>
            <a:endParaRPr lang="en-US" sz="2800" dirty="0" smtClean="0">
              <a:solidFill>
                <a:schemeClr val="tx1"/>
              </a:solidFill>
              <a:latin typeface="Century Gothic" panose="020B0502020202020204" pitchFamily="34" charset="0"/>
              <a:cs typeface="Segoe UI" panose="020B0502040204020203" pitchFamily="34" charset="0"/>
            </a:endParaRPr>
          </a:p>
          <a:p>
            <a:r>
              <a:rPr lang="en-US" sz="2800" dirty="0" smtClean="0">
                <a:solidFill>
                  <a:schemeClr val="tx1"/>
                </a:solidFill>
                <a:latin typeface="Century Gothic" panose="020B0502020202020204" pitchFamily="34" charset="0"/>
                <a:cs typeface="Segoe UI" panose="020B0502040204020203" pitchFamily="34" charset="0"/>
              </a:rPr>
              <a:t>FAQs</a:t>
            </a:r>
            <a:endParaRPr lang="en-US" sz="2800" dirty="0">
              <a:solidFill>
                <a:schemeClr val="tx1"/>
              </a:solidFill>
              <a:latin typeface="Century Gothic" panose="020B0502020202020204" pitchFamily="34" charset="0"/>
              <a:cs typeface="Segoe UI" panose="020B0502040204020203" pitchFamily="34" charset="0"/>
            </a:endParaRPr>
          </a:p>
        </p:txBody>
      </p:sp>
    </p:spTree>
    <p:extLst>
      <p:ext uri="{BB962C8B-B14F-4D97-AF65-F5344CB8AC3E}">
        <p14:creationId xmlns:p14="http://schemas.microsoft.com/office/powerpoint/2010/main" val="42450287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IN" sz="3200" dirty="0" smtClean="0"/>
              <a:t>Table 6 Vs Table 8</a:t>
            </a:r>
            <a:endParaRPr lang="en-IN" sz="3200" dirty="0"/>
          </a:p>
        </p:txBody>
      </p:sp>
      <p:sp>
        <p:nvSpPr>
          <p:cNvPr id="6" name="Content Placeholder 5"/>
          <p:cNvSpPr>
            <a:spLocks noGrp="1"/>
          </p:cNvSpPr>
          <p:nvPr>
            <p:ph sz="quarter" idx="13"/>
          </p:nvPr>
        </p:nvSpPr>
        <p:spPr>
          <a:xfrm>
            <a:off x="143509" y="806450"/>
            <a:ext cx="8802977" cy="5670550"/>
          </a:xfrm>
        </p:spPr>
        <p:txBody>
          <a:bodyPr>
            <a:noAutofit/>
          </a:bodyPr>
          <a:lstStyle/>
          <a:p>
            <a:pPr marL="0" indent="0" algn="just">
              <a:buNone/>
              <a:tabLst>
                <a:tab pos="339725" algn="l"/>
              </a:tabLst>
            </a:pPr>
            <a:endParaRPr lang="en-IN" sz="2000" dirty="0"/>
          </a:p>
          <a:p>
            <a:pPr marL="0" indent="0" algn="just">
              <a:buNone/>
              <a:tabLst>
                <a:tab pos="339725" algn="l"/>
              </a:tabLst>
            </a:pPr>
            <a:endParaRPr lang="en-US" sz="2000" dirty="0"/>
          </a:p>
          <a:p>
            <a:pPr marL="0" indent="0" algn="just">
              <a:buNone/>
              <a:tabLst>
                <a:tab pos="339725" algn="l"/>
              </a:tabLst>
            </a:pPr>
            <a:endParaRPr lang="en-US" sz="2000" dirty="0"/>
          </a:p>
          <a:p>
            <a:pPr marL="0" indent="0" algn="just">
              <a:buNone/>
              <a:tabLst>
                <a:tab pos="339725" algn="l"/>
              </a:tabLst>
            </a:pPr>
            <a:r>
              <a:rPr lang="en-US" sz="2000" b="1" dirty="0" smtClean="0">
                <a:solidFill>
                  <a:srgbClr val="FF0000"/>
                </a:solidFill>
              </a:rPr>
              <a:t>	</a:t>
            </a:r>
            <a:endParaRPr lang="en-US" sz="2000" dirty="0"/>
          </a:p>
          <a:p>
            <a:endParaRPr lang="en-US" sz="2000" dirty="0"/>
          </a:p>
          <a:p>
            <a:pPr marL="712788" indent="-349250" algn="just">
              <a:buFont typeface="Wingdings" panose="05000000000000000000" pitchFamily="2" charset="2"/>
              <a:buChar char="q"/>
              <a:tabLst>
                <a:tab pos="631825" algn="l"/>
              </a:tabLst>
            </a:pPr>
            <a:endParaRPr lang="en-IN" sz="2000" dirty="0" smtClean="0"/>
          </a:p>
        </p:txBody>
      </p:sp>
      <p:sp>
        <p:nvSpPr>
          <p:cNvPr id="4" name="Slide Number Placeholder 3"/>
          <p:cNvSpPr>
            <a:spLocks noGrp="1"/>
          </p:cNvSpPr>
          <p:nvPr>
            <p:ph type="sldNum" sz="quarter" idx="18"/>
          </p:nvPr>
        </p:nvSpPr>
        <p:spPr/>
        <p:txBody>
          <a:bodyPr/>
          <a:lstStyle/>
          <a:p>
            <a:fld id="{E90EB10D-B49F-42B1-955A-1DB268FD7307}" type="slidenum">
              <a:rPr lang="en-IN" smtClean="0"/>
              <a:pPr/>
              <a:t>30</a:t>
            </a:fld>
            <a:endParaRPr lang="en-IN" dirty="0"/>
          </a:p>
        </p:txBody>
      </p:sp>
      <p:graphicFrame>
        <p:nvGraphicFramePr>
          <p:cNvPr id="2" name="Diagram 1"/>
          <p:cNvGraphicFramePr/>
          <p:nvPr>
            <p:extLst>
              <p:ext uri="{D42A27DB-BD31-4B8C-83A1-F6EECF244321}">
                <p14:modId xmlns:p14="http://schemas.microsoft.com/office/powerpoint/2010/main" val="100057030"/>
              </p:ext>
            </p:extLst>
          </p:nvPr>
        </p:nvGraphicFramePr>
        <p:xfrm>
          <a:off x="107504" y="647329"/>
          <a:ext cx="8676963" cy="4959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779244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Table 8A of GSTR-9</a:t>
            </a:r>
            <a:endParaRPr lang="en-US" sz="3200" dirty="0"/>
          </a:p>
        </p:txBody>
      </p:sp>
      <p:sp>
        <p:nvSpPr>
          <p:cNvPr id="3" name="Content Placeholder 2"/>
          <p:cNvSpPr>
            <a:spLocks noGrp="1"/>
          </p:cNvSpPr>
          <p:nvPr>
            <p:ph sz="quarter" idx="13"/>
          </p:nvPr>
        </p:nvSpPr>
        <p:spPr/>
        <p:txBody>
          <a:bodyPr>
            <a:normAutofit/>
          </a:bodyPr>
          <a:lstStyle/>
          <a:p>
            <a:pPr marL="0" indent="0">
              <a:buNone/>
            </a:pPr>
            <a:endParaRPr lang="en-US" sz="2000" dirty="0" smtClean="0"/>
          </a:p>
          <a:p>
            <a:pPr marL="0" indent="0">
              <a:buNone/>
            </a:pPr>
            <a:endParaRPr lang="en-US" sz="2000" dirty="0"/>
          </a:p>
        </p:txBody>
      </p:sp>
      <p:sp>
        <p:nvSpPr>
          <p:cNvPr id="4" name="Slide Number Placeholder 3"/>
          <p:cNvSpPr>
            <a:spLocks noGrp="1"/>
          </p:cNvSpPr>
          <p:nvPr>
            <p:ph type="sldNum" sz="quarter" idx="18"/>
          </p:nvPr>
        </p:nvSpPr>
        <p:spPr/>
        <p:txBody>
          <a:bodyPr/>
          <a:lstStyle/>
          <a:p>
            <a:fld id="{E90EB10D-B49F-42B1-955A-1DB268FD7307}" type="slidenum">
              <a:rPr lang="en-IN" smtClean="0"/>
              <a:pPr/>
              <a:t>31</a:t>
            </a:fld>
            <a:endParaRPr lang="en-IN" dirty="0"/>
          </a:p>
        </p:txBody>
      </p:sp>
      <p:graphicFrame>
        <p:nvGraphicFramePr>
          <p:cNvPr id="5" name="Table 4"/>
          <p:cNvGraphicFramePr>
            <a:graphicFrameLocks noGrp="1"/>
          </p:cNvGraphicFramePr>
          <p:nvPr>
            <p:extLst>
              <p:ext uri="{D42A27DB-BD31-4B8C-83A1-F6EECF244321}">
                <p14:modId xmlns:p14="http://schemas.microsoft.com/office/powerpoint/2010/main" val="3706509771"/>
              </p:ext>
            </p:extLst>
          </p:nvPr>
        </p:nvGraphicFramePr>
        <p:xfrm>
          <a:off x="144942" y="685800"/>
          <a:ext cx="8801544" cy="3715723"/>
        </p:xfrm>
        <a:graphic>
          <a:graphicData uri="http://schemas.openxmlformats.org/drawingml/2006/table">
            <a:tbl>
              <a:tblPr firstRow="1" bandRow="1">
                <a:tableStyleId>{616DA210-FB5B-4158-B5E0-FEB733F419BA}</a:tableStyleId>
              </a:tblPr>
              <a:tblGrid>
                <a:gridCol w="682642">
                  <a:extLst>
                    <a:ext uri="{9D8B030D-6E8A-4147-A177-3AD203B41FA5}">
                      <a16:colId xmlns:a16="http://schemas.microsoft.com/office/drawing/2014/main" val="2505045217"/>
                    </a:ext>
                  </a:extLst>
                </a:gridCol>
                <a:gridCol w="3456384">
                  <a:extLst>
                    <a:ext uri="{9D8B030D-6E8A-4147-A177-3AD203B41FA5}">
                      <a16:colId xmlns:a16="http://schemas.microsoft.com/office/drawing/2014/main" val="3308876891"/>
                    </a:ext>
                  </a:extLst>
                </a:gridCol>
                <a:gridCol w="4662518">
                  <a:extLst>
                    <a:ext uri="{9D8B030D-6E8A-4147-A177-3AD203B41FA5}">
                      <a16:colId xmlns:a16="http://schemas.microsoft.com/office/drawing/2014/main" val="111876817"/>
                    </a:ext>
                  </a:extLst>
                </a:gridCol>
              </a:tblGrid>
              <a:tr h="698203">
                <a:tc>
                  <a:txBody>
                    <a:bodyPr/>
                    <a:lstStyle/>
                    <a:p>
                      <a:r>
                        <a:rPr lang="en-IN" sz="1800" kern="1200" dirty="0" smtClean="0">
                          <a:effectLst/>
                        </a:rPr>
                        <a:t>Table Ref</a:t>
                      </a:r>
                      <a:endParaRPr lang="en-US" dirty="0"/>
                    </a:p>
                  </a:txBody>
                  <a:tcPr/>
                </a:tc>
                <a:tc>
                  <a:txBody>
                    <a:bodyPr/>
                    <a:lstStyle/>
                    <a:p>
                      <a:pPr marL="0" marR="0">
                        <a:spcBef>
                          <a:spcPts val="0"/>
                        </a:spcBef>
                        <a:spcAft>
                          <a:spcPts val="0"/>
                        </a:spcAft>
                      </a:pPr>
                      <a:r>
                        <a:rPr lang="en-IN" sz="1800">
                          <a:effectLst/>
                        </a:rPr>
                        <a:t>Head notes in Annual Return (GSTR-9)</a:t>
                      </a:r>
                      <a:endParaRPr lang="en-US" sz="20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nSpc>
                          <a:spcPct val="115000"/>
                        </a:lnSpc>
                        <a:spcBef>
                          <a:spcPts val="0"/>
                        </a:spcBef>
                        <a:spcAft>
                          <a:spcPts val="0"/>
                        </a:spcAft>
                      </a:pPr>
                      <a:r>
                        <a:rPr lang="en-IN" sz="1800" dirty="0">
                          <a:effectLst/>
                        </a:rPr>
                        <a:t>Presenter Remark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99045560"/>
                  </a:ext>
                </a:extLst>
              </a:tr>
              <a:tr h="2693069">
                <a:tc>
                  <a:txBody>
                    <a:bodyPr/>
                    <a:lstStyle/>
                    <a:p>
                      <a:pPr marL="0" marR="0">
                        <a:lnSpc>
                          <a:spcPct val="115000"/>
                        </a:lnSpc>
                        <a:spcBef>
                          <a:spcPts val="0"/>
                        </a:spcBef>
                        <a:spcAft>
                          <a:spcPts val="0"/>
                        </a:spcAft>
                      </a:pPr>
                      <a:r>
                        <a:rPr lang="en-US" sz="1800" dirty="0" smtClean="0">
                          <a:effectLst/>
                          <a:latin typeface="Calibri" panose="020F0502020204030204" pitchFamily="34" charset="0"/>
                          <a:ea typeface="Calibri" panose="020F0502020204030204" pitchFamily="34" charset="0"/>
                          <a:cs typeface="Times New Roman" panose="02020603050405020304" pitchFamily="18" charset="0"/>
                        </a:rPr>
                        <a:t>8A</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800" kern="1200" dirty="0" smtClean="0">
                          <a:solidFill>
                            <a:schemeClr val="tx1"/>
                          </a:solidFill>
                          <a:effectLst/>
                          <a:latin typeface="+mn-lt"/>
                          <a:ea typeface="+mn-ea"/>
                          <a:cs typeface="+mn-cs"/>
                        </a:rPr>
                        <a:t>ITC as per GSTR-2A (Table 3 &amp; 5 thereof) </a:t>
                      </a:r>
                      <a:endParaRPr lang="en-US" sz="1800" kern="1200" dirty="0" smtClean="0">
                        <a:solidFill>
                          <a:schemeClr val="tx1"/>
                        </a:solidFill>
                        <a:effectLst/>
                        <a:latin typeface="+mn-lt"/>
                        <a:ea typeface="+mn-ea"/>
                        <a:cs typeface="+mn-cs"/>
                      </a:endParaRPr>
                    </a:p>
                    <a:p>
                      <a:pPr marL="0" marR="0">
                        <a:spcBef>
                          <a:spcPts val="0"/>
                        </a:spcBef>
                        <a:spcAft>
                          <a:spcPts val="0"/>
                        </a:spcAft>
                      </a:pPr>
                      <a:endParaRPr lang="en-US" sz="18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285750" indent="-285750">
                        <a:buFont typeface="Arial" panose="020B0604020202020204" pitchFamily="34" charset="0"/>
                        <a:buChar char="•"/>
                      </a:pPr>
                      <a:r>
                        <a:rPr lang="en-IN" sz="1800" kern="1200" dirty="0" smtClean="0">
                          <a:solidFill>
                            <a:schemeClr val="tx1"/>
                          </a:solidFill>
                          <a:effectLst/>
                          <a:latin typeface="+mn-lt"/>
                          <a:ea typeface="+mn-ea"/>
                          <a:cs typeface="+mn-cs"/>
                        </a:rPr>
                        <a:t>Auto computed &amp; non editable</a:t>
                      </a:r>
                    </a:p>
                    <a:p>
                      <a:pPr marL="285750" indent="-285750">
                        <a:buFont typeface="Arial" panose="020B0604020202020204" pitchFamily="34" charset="0"/>
                        <a:buChar char="•"/>
                      </a:pPr>
                      <a:endParaRPr lang="en-US" sz="1800" kern="1200" dirty="0" smtClean="0">
                        <a:solidFill>
                          <a:schemeClr val="tx1"/>
                        </a:solidFill>
                        <a:effectLst/>
                        <a:latin typeface="+mn-lt"/>
                        <a:ea typeface="+mn-ea"/>
                        <a:cs typeface="+mn-cs"/>
                      </a:endParaRPr>
                    </a:p>
                    <a:p>
                      <a:pPr marL="285750" indent="-285750">
                        <a:buFont typeface="Arial" panose="020B0604020202020204" pitchFamily="34" charset="0"/>
                        <a:buChar char="•"/>
                      </a:pPr>
                      <a:r>
                        <a:rPr lang="en-IN" sz="1800" kern="1200" dirty="0" smtClean="0">
                          <a:solidFill>
                            <a:schemeClr val="tx1"/>
                          </a:solidFill>
                          <a:effectLst/>
                          <a:latin typeface="+mn-lt"/>
                          <a:ea typeface="+mn-ea"/>
                          <a:cs typeface="+mn-cs"/>
                        </a:rPr>
                        <a:t>Credit reflected in FORM GSTR-2A of FY 1718</a:t>
                      </a:r>
                    </a:p>
                    <a:p>
                      <a:pPr marL="285750" indent="-285750">
                        <a:buFont typeface="Arial" panose="020B0604020202020204" pitchFamily="34" charset="0"/>
                        <a:buChar char="•"/>
                      </a:pPr>
                      <a:endParaRPr lang="en-IN" sz="1800" kern="1200" dirty="0" smtClean="0">
                        <a:solidFill>
                          <a:schemeClr val="tx1"/>
                        </a:solidFill>
                        <a:effectLst/>
                        <a:latin typeface="+mn-lt"/>
                        <a:ea typeface="+mn-ea"/>
                        <a:cs typeface="+mn-cs"/>
                      </a:endParaRPr>
                    </a:p>
                    <a:p>
                      <a:pPr marL="285750" indent="-285750">
                        <a:buFont typeface="Arial" panose="020B0604020202020204" pitchFamily="34" charset="0"/>
                        <a:buChar char="•"/>
                      </a:pPr>
                      <a:r>
                        <a:rPr lang="en-IN" sz="1800" kern="1200" dirty="0" smtClean="0">
                          <a:solidFill>
                            <a:schemeClr val="tx1"/>
                          </a:solidFill>
                          <a:effectLst/>
                          <a:latin typeface="+mn-lt"/>
                          <a:ea typeface="+mn-ea"/>
                          <a:cs typeface="+mn-cs"/>
                        </a:rPr>
                        <a:t>ITC availed from ISD are not subject to reconciliation in Table 8.</a:t>
                      </a:r>
                      <a:endParaRPr lang="en-US" sz="1800" kern="1200" dirty="0" smtClean="0">
                        <a:solidFill>
                          <a:schemeClr val="tx1"/>
                        </a:solidFill>
                        <a:effectLst/>
                        <a:latin typeface="+mn-lt"/>
                        <a:ea typeface="+mn-ea"/>
                        <a:cs typeface="+mn-cs"/>
                      </a:endParaRPr>
                    </a:p>
                    <a:p>
                      <a:pPr marL="285750" indent="-285750">
                        <a:buFont typeface="Arial" panose="020B0604020202020204" pitchFamily="34" charset="0"/>
                        <a:buChar char="•"/>
                      </a:pPr>
                      <a:endParaRPr lang="en-US" sz="1800" kern="1200" dirty="0" smtClean="0">
                        <a:solidFill>
                          <a:schemeClr val="tx1"/>
                        </a:solidFill>
                        <a:effectLst/>
                        <a:latin typeface="+mn-lt"/>
                        <a:ea typeface="+mn-ea"/>
                        <a:cs typeface="+mn-cs"/>
                      </a:endParaRPr>
                    </a:p>
                    <a:p>
                      <a:pPr marL="285750" indent="-285750">
                        <a:buFont typeface="Arial" panose="020B0604020202020204" pitchFamily="34" charset="0"/>
                        <a:buChar char="•"/>
                      </a:pPr>
                      <a:r>
                        <a:rPr lang="en-IN" sz="1800" kern="1200" dirty="0" smtClean="0">
                          <a:solidFill>
                            <a:schemeClr val="tx1"/>
                          </a:solidFill>
                          <a:effectLst/>
                          <a:latin typeface="+mn-lt"/>
                          <a:ea typeface="+mn-ea"/>
                          <a:cs typeface="+mn-cs"/>
                        </a:rPr>
                        <a:t>IGST on RCM + Import of Goods not reflected in Table 8. </a:t>
                      </a:r>
                    </a:p>
                    <a:p>
                      <a:pPr marL="285750" indent="-285750">
                        <a:buFont typeface="Arial" panose="020B0604020202020204" pitchFamily="34" charset="0"/>
                        <a:buChar char="•"/>
                      </a:pPr>
                      <a:endParaRPr lang="en-IN" sz="1800" kern="1200" dirty="0" smtClean="0">
                        <a:solidFill>
                          <a:schemeClr val="tx1"/>
                        </a:solidFill>
                        <a:effectLst/>
                        <a:latin typeface="+mn-lt"/>
                        <a:ea typeface="+mn-ea"/>
                        <a:cs typeface="+mn-cs"/>
                      </a:endParaRPr>
                    </a:p>
                    <a:p>
                      <a:pPr marL="285750" indent="-285750">
                        <a:buFont typeface="Arial" panose="020B0604020202020204" pitchFamily="34" charset="0"/>
                        <a:buChar char="•"/>
                      </a:pPr>
                      <a:r>
                        <a:rPr lang="en-IN" sz="1800" b="1" kern="1200" dirty="0" smtClean="0">
                          <a:solidFill>
                            <a:srgbClr val="FF0000"/>
                          </a:solidFill>
                          <a:effectLst/>
                          <a:latin typeface="+mn-lt"/>
                          <a:ea typeface="+mn-ea"/>
                          <a:cs typeface="+mn-cs"/>
                        </a:rPr>
                        <a:t>Only forward charge ITC </a:t>
                      </a:r>
                      <a:endParaRPr lang="en-US" sz="18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69486504"/>
                  </a:ext>
                </a:extLst>
              </a:tr>
            </a:tbl>
          </a:graphicData>
        </a:graphic>
      </p:graphicFrame>
      <p:sp>
        <p:nvSpPr>
          <p:cNvPr id="6" name="Rectangle 5"/>
          <p:cNvSpPr/>
          <p:nvPr/>
        </p:nvSpPr>
        <p:spPr>
          <a:xfrm>
            <a:off x="143509" y="4869160"/>
            <a:ext cx="8802977" cy="160784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r>
              <a:rPr lang="en-US" b="1" dirty="0" smtClean="0">
                <a:solidFill>
                  <a:srgbClr val="0070C0"/>
                </a:solidFill>
              </a:rPr>
              <a:t>Table 3 of GSTR-2A</a:t>
            </a:r>
          </a:p>
          <a:p>
            <a:r>
              <a:rPr lang="en-US" dirty="0" smtClean="0"/>
              <a:t>Invoice details of ITC </a:t>
            </a:r>
          </a:p>
          <a:p>
            <a:endParaRPr lang="en-US" dirty="0"/>
          </a:p>
          <a:p>
            <a:endParaRPr lang="en-US" dirty="0" smtClean="0"/>
          </a:p>
          <a:p>
            <a:r>
              <a:rPr lang="en-US" b="1" dirty="0">
                <a:solidFill>
                  <a:srgbClr val="0070C0"/>
                </a:solidFill>
              </a:rPr>
              <a:t>Table 5 of GSTR-2A</a:t>
            </a:r>
          </a:p>
          <a:p>
            <a:r>
              <a:rPr lang="en-US" dirty="0" smtClean="0"/>
              <a:t>Debit Note / Credit Note details of ITC   </a:t>
            </a:r>
            <a:endParaRPr lang="en-US" dirty="0"/>
          </a:p>
        </p:txBody>
      </p:sp>
    </p:spTree>
    <p:extLst>
      <p:ext uri="{BB962C8B-B14F-4D97-AF65-F5344CB8AC3E}">
        <p14:creationId xmlns:p14="http://schemas.microsoft.com/office/powerpoint/2010/main" val="15182549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IN" sz="3200" dirty="0" smtClean="0"/>
              <a:t>Latest on Table 8A </a:t>
            </a:r>
            <a:endParaRPr lang="en-IN" sz="3200" dirty="0"/>
          </a:p>
        </p:txBody>
      </p:sp>
      <p:sp>
        <p:nvSpPr>
          <p:cNvPr id="6" name="Content Placeholder 5"/>
          <p:cNvSpPr>
            <a:spLocks noGrp="1"/>
          </p:cNvSpPr>
          <p:nvPr>
            <p:ph sz="quarter" idx="13"/>
          </p:nvPr>
        </p:nvSpPr>
        <p:spPr>
          <a:xfrm>
            <a:off x="143509" y="806450"/>
            <a:ext cx="8802977" cy="5670550"/>
          </a:xfrm>
        </p:spPr>
        <p:txBody>
          <a:bodyPr>
            <a:noAutofit/>
          </a:bodyPr>
          <a:lstStyle/>
          <a:p>
            <a:pPr marL="0" indent="0" algn="just">
              <a:buNone/>
              <a:tabLst>
                <a:tab pos="339725" algn="l"/>
              </a:tabLst>
            </a:pPr>
            <a:endParaRPr lang="en-IN" sz="2000" dirty="0" smtClean="0"/>
          </a:p>
          <a:p>
            <a:pPr marL="0" indent="0" algn="just">
              <a:buNone/>
              <a:tabLst>
                <a:tab pos="339725" algn="l"/>
              </a:tabLst>
            </a:pPr>
            <a:endParaRPr lang="en-IN" sz="2000" dirty="0" smtClean="0"/>
          </a:p>
          <a:p>
            <a:pPr marL="0" indent="0" algn="just">
              <a:buNone/>
              <a:tabLst>
                <a:tab pos="339725" algn="l"/>
              </a:tabLst>
            </a:pPr>
            <a:endParaRPr lang="en-IN" sz="2000" dirty="0"/>
          </a:p>
          <a:p>
            <a:pPr marL="0" indent="0" algn="just">
              <a:buNone/>
              <a:tabLst>
                <a:tab pos="339725" algn="l"/>
              </a:tabLst>
            </a:pPr>
            <a:endParaRPr lang="en-US" sz="2000" dirty="0"/>
          </a:p>
          <a:p>
            <a:pPr marL="0" indent="0" algn="just">
              <a:buNone/>
              <a:tabLst>
                <a:tab pos="339725" algn="l"/>
              </a:tabLst>
            </a:pPr>
            <a:endParaRPr lang="en-US" sz="2000" dirty="0"/>
          </a:p>
          <a:p>
            <a:pPr marL="0" indent="0" algn="just">
              <a:buNone/>
              <a:tabLst>
                <a:tab pos="339725" algn="l"/>
              </a:tabLst>
            </a:pPr>
            <a:r>
              <a:rPr lang="en-US" sz="2000" b="1" dirty="0" smtClean="0">
                <a:solidFill>
                  <a:srgbClr val="FF0000"/>
                </a:solidFill>
              </a:rPr>
              <a:t>	</a:t>
            </a:r>
            <a:endParaRPr lang="en-US" sz="2000" dirty="0"/>
          </a:p>
          <a:p>
            <a:endParaRPr lang="en-US" sz="2000" dirty="0"/>
          </a:p>
          <a:p>
            <a:pPr marL="712788" indent="-349250" algn="just">
              <a:buFont typeface="Wingdings" panose="05000000000000000000" pitchFamily="2" charset="2"/>
              <a:buChar char="q"/>
              <a:tabLst>
                <a:tab pos="631825" algn="l"/>
              </a:tabLst>
            </a:pPr>
            <a:endParaRPr lang="en-IN" sz="2000" dirty="0" smtClean="0"/>
          </a:p>
        </p:txBody>
      </p:sp>
      <p:sp>
        <p:nvSpPr>
          <p:cNvPr id="4" name="Slide Number Placeholder 3"/>
          <p:cNvSpPr>
            <a:spLocks noGrp="1"/>
          </p:cNvSpPr>
          <p:nvPr>
            <p:ph type="sldNum" sz="quarter" idx="18"/>
          </p:nvPr>
        </p:nvSpPr>
        <p:spPr/>
        <p:txBody>
          <a:bodyPr/>
          <a:lstStyle/>
          <a:p>
            <a:fld id="{E90EB10D-B49F-42B1-955A-1DB268FD7307}" type="slidenum">
              <a:rPr lang="en-IN" smtClean="0"/>
              <a:pPr/>
              <a:t>32</a:t>
            </a:fld>
            <a:endParaRPr lang="en-IN"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54051"/>
            <a:ext cx="9144000" cy="4791174"/>
          </a:xfrm>
          <a:prstGeom prst="rect">
            <a:avLst/>
          </a:prstGeom>
        </p:spPr>
      </p:pic>
      <p:sp>
        <p:nvSpPr>
          <p:cNvPr id="3" name="Rectangle 2"/>
          <p:cNvSpPr/>
          <p:nvPr/>
        </p:nvSpPr>
        <p:spPr>
          <a:xfrm>
            <a:off x="323528" y="2060848"/>
            <a:ext cx="8424936" cy="79208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loud Callout 6"/>
          <p:cNvSpPr/>
          <p:nvPr/>
        </p:nvSpPr>
        <p:spPr>
          <a:xfrm>
            <a:off x="6156176" y="3068960"/>
            <a:ext cx="2880320" cy="216024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As on 24</a:t>
            </a:r>
            <a:r>
              <a:rPr lang="en-US" baseline="30000" dirty="0" smtClean="0"/>
              <a:t>th</a:t>
            </a:r>
            <a:r>
              <a:rPr lang="en-US" dirty="0" smtClean="0"/>
              <a:t> May 2019, Table 8A of GSTR-9 Auto populated for Returns filed up to 30</a:t>
            </a:r>
            <a:r>
              <a:rPr lang="en-US" baseline="30000" dirty="0" smtClean="0"/>
              <a:t>th</a:t>
            </a:r>
            <a:r>
              <a:rPr lang="en-US" dirty="0" smtClean="0"/>
              <a:t> April 2019</a:t>
            </a:r>
            <a:endParaRPr lang="en-US" dirty="0"/>
          </a:p>
        </p:txBody>
      </p:sp>
    </p:spTree>
    <p:extLst>
      <p:ext uri="{BB962C8B-B14F-4D97-AF65-F5344CB8AC3E}">
        <p14:creationId xmlns:p14="http://schemas.microsoft.com/office/powerpoint/2010/main" val="20819891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IN" sz="2800" dirty="0" smtClean="0"/>
              <a:t>Key Points for GSTR-2A</a:t>
            </a:r>
            <a:endParaRPr lang="en-IN" sz="2400" dirty="0"/>
          </a:p>
        </p:txBody>
      </p:sp>
      <p:sp>
        <p:nvSpPr>
          <p:cNvPr id="6" name="Content Placeholder 5"/>
          <p:cNvSpPr>
            <a:spLocks noGrp="1"/>
          </p:cNvSpPr>
          <p:nvPr>
            <p:ph sz="quarter" idx="13"/>
          </p:nvPr>
        </p:nvSpPr>
        <p:spPr>
          <a:xfrm>
            <a:off x="143509" y="806450"/>
            <a:ext cx="8802977" cy="5670550"/>
          </a:xfrm>
        </p:spPr>
        <p:txBody>
          <a:bodyPr>
            <a:noAutofit/>
          </a:bodyPr>
          <a:lstStyle/>
          <a:p>
            <a:pPr marL="0" indent="0" algn="just">
              <a:buNone/>
              <a:tabLst>
                <a:tab pos="339725" algn="l"/>
              </a:tabLst>
            </a:pPr>
            <a:r>
              <a:rPr lang="en-IN" sz="2000" b="1" dirty="0" smtClean="0">
                <a:solidFill>
                  <a:srgbClr val="0070C0"/>
                </a:solidFill>
              </a:rPr>
              <a:t>For Final Credit Exclude</a:t>
            </a:r>
            <a:r>
              <a:rPr lang="en-IN" sz="2000" dirty="0" smtClean="0"/>
              <a:t> </a:t>
            </a:r>
          </a:p>
          <a:p>
            <a:pPr algn="just">
              <a:tabLst>
                <a:tab pos="339725" algn="l"/>
              </a:tabLst>
            </a:pPr>
            <a:r>
              <a:rPr lang="en-IN" sz="2000" dirty="0" smtClean="0"/>
              <a:t>Remove Transactions not related to tax payer</a:t>
            </a:r>
          </a:p>
          <a:p>
            <a:pPr algn="just">
              <a:tabLst>
                <a:tab pos="339725" algn="l"/>
              </a:tabLst>
            </a:pPr>
            <a:r>
              <a:rPr lang="en-IN" sz="2000" dirty="0" smtClean="0"/>
              <a:t>Ineligible Credits appearing in GSTR-2A</a:t>
            </a:r>
          </a:p>
          <a:p>
            <a:pPr algn="just">
              <a:tabLst>
                <a:tab pos="339725" algn="l"/>
              </a:tabLst>
            </a:pPr>
            <a:r>
              <a:rPr lang="en-IN" sz="2000" dirty="0"/>
              <a:t>Wrong reporting / double reporting by supplier </a:t>
            </a:r>
            <a:endParaRPr lang="en-US" sz="2000" dirty="0"/>
          </a:p>
          <a:p>
            <a:pPr algn="just">
              <a:tabLst>
                <a:tab pos="339725" algn="l"/>
              </a:tabLst>
            </a:pPr>
            <a:r>
              <a:rPr lang="en-IN" sz="2000" dirty="0" smtClean="0"/>
              <a:t>Place of Supply outside state of Registration and CGST / SGST paid in other state</a:t>
            </a:r>
          </a:p>
          <a:p>
            <a:pPr marL="0" indent="0" algn="just">
              <a:buNone/>
              <a:tabLst>
                <a:tab pos="339725" algn="l"/>
              </a:tabLst>
            </a:pPr>
            <a:endParaRPr lang="en-IN" sz="2000" dirty="0" smtClean="0"/>
          </a:p>
          <a:p>
            <a:pPr marL="0" indent="0" algn="just">
              <a:buNone/>
              <a:tabLst>
                <a:tab pos="339725" algn="l"/>
              </a:tabLst>
            </a:pPr>
            <a:r>
              <a:rPr lang="en-IN" sz="2000" b="1" dirty="0" smtClean="0">
                <a:solidFill>
                  <a:srgbClr val="0070C0"/>
                </a:solidFill>
              </a:rPr>
              <a:t>Other issues: </a:t>
            </a:r>
            <a:endParaRPr lang="en-IN" sz="2000" b="1" dirty="0">
              <a:solidFill>
                <a:srgbClr val="0070C0"/>
              </a:solidFill>
            </a:endParaRPr>
          </a:p>
          <a:p>
            <a:pPr algn="just">
              <a:tabLst>
                <a:tab pos="339725" algn="l"/>
              </a:tabLst>
            </a:pPr>
            <a:r>
              <a:rPr lang="en-IN" sz="2000" dirty="0" smtClean="0"/>
              <a:t>Invoices not uploaded by Vendors?</a:t>
            </a:r>
          </a:p>
          <a:p>
            <a:pPr algn="just">
              <a:tabLst>
                <a:tab pos="339725" algn="l"/>
              </a:tabLst>
            </a:pPr>
            <a:r>
              <a:rPr lang="en-IN" sz="2000" dirty="0"/>
              <a:t>B2B supply recorded by B2C by </a:t>
            </a:r>
            <a:r>
              <a:rPr lang="en-IN" sz="2000" dirty="0" smtClean="0"/>
              <a:t>vendor</a:t>
            </a:r>
          </a:p>
          <a:p>
            <a:pPr algn="just">
              <a:tabLst>
                <a:tab pos="339725" algn="l"/>
              </a:tabLst>
            </a:pPr>
            <a:r>
              <a:rPr lang="en-IN" sz="2000" b="1" dirty="0" smtClean="0">
                <a:solidFill>
                  <a:srgbClr val="FF0000"/>
                </a:solidFill>
              </a:rPr>
              <a:t>Reliability of GSTR-2A and Reporting in Table 8A?</a:t>
            </a:r>
          </a:p>
          <a:p>
            <a:pPr algn="just">
              <a:tabLst>
                <a:tab pos="339725" algn="l"/>
              </a:tabLst>
            </a:pPr>
            <a:r>
              <a:rPr lang="en-IN" sz="2000" dirty="0"/>
              <a:t>Press Release dated 18th October 2018, Trade Facilitation measure  &amp; </a:t>
            </a:r>
            <a:r>
              <a:rPr lang="en-US" sz="2000" dirty="0"/>
              <a:t>does not impact the ability of taxpayer to avail ITC on self-assessment basis. </a:t>
            </a:r>
            <a:endParaRPr lang="en-IN" sz="2000" dirty="0"/>
          </a:p>
          <a:p>
            <a:pPr algn="just">
              <a:tabLst>
                <a:tab pos="339725" algn="l"/>
              </a:tabLst>
            </a:pPr>
            <a:r>
              <a:rPr lang="en-IN" sz="2000" dirty="0"/>
              <a:t>Whether reflection in GSTR-2A means tax paid by Vendors?</a:t>
            </a:r>
          </a:p>
          <a:p>
            <a:pPr algn="just">
              <a:tabLst>
                <a:tab pos="339725" algn="l"/>
              </a:tabLst>
            </a:pPr>
            <a:endParaRPr lang="en-IN" sz="2000" b="1" dirty="0">
              <a:solidFill>
                <a:srgbClr val="FF0000"/>
              </a:solidFill>
            </a:endParaRPr>
          </a:p>
          <a:p>
            <a:pPr algn="just">
              <a:tabLst>
                <a:tab pos="339725" algn="l"/>
              </a:tabLst>
            </a:pPr>
            <a:r>
              <a:rPr lang="en-IN" sz="2800" b="1" dirty="0" smtClean="0">
                <a:solidFill>
                  <a:srgbClr val="FF0000"/>
                </a:solidFill>
              </a:rPr>
              <a:t>Global Rule for Table 8 : Only forward Charge ITC </a:t>
            </a:r>
            <a:endParaRPr lang="en-IN" sz="2000" b="1" dirty="0" smtClean="0">
              <a:solidFill>
                <a:srgbClr val="FF0000"/>
              </a:solidFill>
            </a:endParaRPr>
          </a:p>
          <a:p>
            <a:pPr marL="0" indent="0" algn="just">
              <a:buNone/>
              <a:tabLst>
                <a:tab pos="339725" algn="l"/>
              </a:tabLst>
            </a:pPr>
            <a:endParaRPr lang="en-IN" sz="2000" b="1" dirty="0">
              <a:solidFill>
                <a:srgbClr val="FF0000"/>
              </a:solidFill>
            </a:endParaRPr>
          </a:p>
          <a:p>
            <a:pPr marL="0" indent="0" algn="just">
              <a:buNone/>
              <a:tabLst>
                <a:tab pos="339725" algn="l"/>
              </a:tabLst>
            </a:pPr>
            <a:endParaRPr lang="en-US" sz="2000" b="1" dirty="0">
              <a:solidFill>
                <a:srgbClr val="FF0000"/>
              </a:solidFill>
            </a:endParaRPr>
          </a:p>
          <a:p>
            <a:pPr marL="0" indent="0" algn="just">
              <a:buNone/>
              <a:tabLst>
                <a:tab pos="339725" algn="l"/>
              </a:tabLst>
            </a:pPr>
            <a:endParaRPr lang="en-IN" sz="2000" dirty="0" smtClean="0"/>
          </a:p>
          <a:p>
            <a:pPr marL="0" indent="0" algn="just">
              <a:buNone/>
              <a:tabLst>
                <a:tab pos="339725" algn="l"/>
              </a:tabLst>
            </a:pPr>
            <a:endParaRPr lang="en-IN" sz="2000" dirty="0" smtClean="0"/>
          </a:p>
          <a:p>
            <a:pPr marL="0" indent="0" algn="just">
              <a:buNone/>
              <a:tabLst>
                <a:tab pos="339725" algn="l"/>
              </a:tabLst>
            </a:pPr>
            <a:endParaRPr lang="en-IN" sz="2000" dirty="0"/>
          </a:p>
          <a:p>
            <a:pPr marL="0" indent="0" algn="just">
              <a:buNone/>
              <a:tabLst>
                <a:tab pos="339725" algn="l"/>
              </a:tabLst>
            </a:pPr>
            <a:endParaRPr lang="en-US" sz="2000" dirty="0"/>
          </a:p>
          <a:p>
            <a:pPr marL="0" indent="0" algn="just">
              <a:buNone/>
              <a:tabLst>
                <a:tab pos="339725" algn="l"/>
              </a:tabLst>
            </a:pPr>
            <a:endParaRPr lang="en-US" sz="2000" dirty="0"/>
          </a:p>
          <a:p>
            <a:pPr marL="0" indent="0" algn="just">
              <a:buNone/>
              <a:tabLst>
                <a:tab pos="339725" algn="l"/>
              </a:tabLst>
            </a:pPr>
            <a:r>
              <a:rPr lang="en-US" sz="2000" b="1" dirty="0" smtClean="0">
                <a:solidFill>
                  <a:srgbClr val="FF0000"/>
                </a:solidFill>
              </a:rPr>
              <a:t>	</a:t>
            </a:r>
            <a:endParaRPr lang="en-US" sz="2000" dirty="0"/>
          </a:p>
          <a:p>
            <a:endParaRPr lang="en-US" sz="2000" dirty="0"/>
          </a:p>
          <a:p>
            <a:pPr marL="712788" indent="-349250" algn="just">
              <a:buFont typeface="Wingdings" panose="05000000000000000000" pitchFamily="2" charset="2"/>
              <a:buChar char="q"/>
              <a:tabLst>
                <a:tab pos="631825" algn="l"/>
              </a:tabLst>
            </a:pPr>
            <a:endParaRPr lang="en-IN" sz="2000" dirty="0" smtClean="0"/>
          </a:p>
        </p:txBody>
      </p:sp>
      <p:sp>
        <p:nvSpPr>
          <p:cNvPr id="4" name="Slide Number Placeholder 3"/>
          <p:cNvSpPr>
            <a:spLocks noGrp="1"/>
          </p:cNvSpPr>
          <p:nvPr>
            <p:ph type="sldNum" sz="quarter" idx="18"/>
          </p:nvPr>
        </p:nvSpPr>
        <p:spPr/>
        <p:txBody>
          <a:bodyPr/>
          <a:lstStyle/>
          <a:p>
            <a:fld id="{E90EB10D-B49F-42B1-955A-1DB268FD7307}" type="slidenum">
              <a:rPr lang="en-IN" smtClean="0"/>
              <a:pPr/>
              <a:t>33</a:t>
            </a:fld>
            <a:endParaRPr lang="en-IN" dirty="0"/>
          </a:p>
        </p:txBody>
      </p:sp>
    </p:spTree>
    <p:extLst>
      <p:ext uri="{BB962C8B-B14F-4D97-AF65-F5344CB8AC3E}">
        <p14:creationId xmlns:p14="http://schemas.microsoft.com/office/powerpoint/2010/main" val="28226969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6">
                                            <p:txEl>
                                              <p:pRg st="13" end="13"/>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6">
                                            <p:txEl>
                                              <p:pRg st="21" end="2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Table 8B-8C of GSTR-9</a:t>
            </a:r>
            <a:endParaRPr lang="en-US" sz="3200" dirty="0"/>
          </a:p>
        </p:txBody>
      </p:sp>
      <p:sp>
        <p:nvSpPr>
          <p:cNvPr id="3" name="Content Placeholder 2"/>
          <p:cNvSpPr>
            <a:spLocks noGrp="1"/>
          </p:cNvSpPr>
          <p:nvPr>
            <p:ph sz="quarter" idx="13"/>
          </p:nvPr>
        </p:nvSpPr>
        <p:spPr/>
        <p:txBody>
          <a:bodyPr>
            <a:normAutofit/>
          </a:bodyPr>
          <a:lstStyle/>
          <a:p>
            <a:pPr marL="0" indent="0">
              <a:buNone/>
            </a:pPr>
            <a:endParaRPr lang="en-US" sz="2000" dirty="0" smtClean="0"/>
          </a:p>
          <a:p>
            <a:pPr marL="0" indent="0">
              <a:buNone/>
            </a:pPr>
            <a:endParaRPr lang="en-US" sz="2000" dirty="0"/>
          </a:p>
        </p:txBody>
      </p:sp>
      <p:sp>
        <p:nvSpPr>
          <p:cNvPr id="4" name="Slide Number Placeholder 3"/>
          <p:cNvSpPr>
            <a:spLocks noGrp="1"/>
          </p:cNvSpPr>
          <p:nvPr>
            <p:ph type="sldNum" sz="quarter" idx="18"/>
          </p:nvPr>
        </p:nvSpPr>
        <p:spPr/>
        <p:txBody>
          <a:bodyPr/>
          <a:lstStyle/>
          <a:p>
            <a:fld id="{E90EB10D-B49F-42B1-955A-1DB268FD7307}" type="slidenum">
              <a:rPr lang="en-IN" smtClean="0"/>
              <a:pPr/>
              <a:t>34</a:t>
            </a:fld>
            <a:endParaRPr lang="en-IN" dirty="0"/>
          </a:p>
        </p:txBody>
      </p:sp>
      <p:graphicFrame>
        <p:nvGraphicFramePr>
          <p:cNvPr id="5" name="Table 4"/>
          <p:cNvGraphicFramePr>
            <a:graphicFrameLocks noGrp="1"/>
          </p:cNvGraphicFramePr>
          <p:nvPr>
            <p:extLst>
              <p:ext uri="{D42A27DB-BD31-4B8C-83A1-F6EECF244321}">
                <p14:modId xmlns:p14="http://schemas.microsoft.com/office/powerpoint/2010/main" val="2238298038"/>
              </p:ext>
            </p:extLst>
          </p:nvPr>
        </p:nvGraphicFramePr>
        <p:xfrm>
          <a:off x="144942" y="685801"/>
          <a:ext cx="8801544" cy="5852160"/>
        </p:xfrm>
        <a:graphic>
          <a:graphicData uri="http://schemas.openxmlformats.org/drawingml/2006/table">
            <a:tbl>
              <a:tblPr firstRow="1" bandRow="1">
                <a:tableStyleId>{616DA210-FB5B-4158-B5E0-FEB733F419BA}</a:tableStyleId>
              </a:tblPr>
              <a:tblGrid>
                <a:gridCol w="682642">
                  <a:extLst>
                    <a:ext uri="{9D8B030D-6E8A-4147-A177-3AD203B41FA5}">
                      <a16:colId xmlns:a16="http://schemas.microsoft.com/office/drawing/2014/main" val="2505045217"/>
                    </a:ext>
                  </a:extLst>
                </a:gridCol>
                <a:gridCol w="3456384">
                  <a:extLst>
                    <a:ext uri="{9D8B030D-6E8A-4147-A177-3AD203B41FA5}">
                      <a16:colId xmlns:a16="http://schemas.microsoft.com/office/drawing/2014/main" val="3308876891"/>
                    </a:ext>
                  </a:extLst>
                </a:gridCol>
                <a:gridCol w="4662518">
                  <a:extLst>
                    <a:ext uri="{9D8B030D-6E8A-4147-A177-3AD203B41FA5}">
                      <a16:colId xmlns:a16="http://schemas.microsoft.com/office/drawing/2014/main" val="111876817"/>
                    </a:ext>
                  </a:extLst>
                </a:gridCol>
              </a:tblGrid>
              <a:tr h="568263">
                <a:tc>
                  <a:txBody>
                    <a:bodyPr/>
                    <a:lstStyle/>
                    <a:p>
                      <a:r>
                        <a:rPr lang="en-IN" sz="1800" kern="1200" dirty="0" smtClean="0">
                          <a:effectLst/>
                        </a:rPr>
                        <a:t>Table Ref</a:t>
                      </a:r>
                      <a:endParaRPr lang="en-US" dirty="0"/>
                    </a:p>
                  </a:txBody>
                  <a:tcPr/>
                </a:tc>
                <a:tc>
                  <a:txBody>
                    <a:bodyPr/>
                    <a:lstStyle/>
                    <a:p>
                      <a:pPr marL="0" marR="0">
                        <a:spcBef>
                          <a:spcPts val="0"/>
                        </a:spcBef>
                        <a:spcAft>
                          <a:spcPts val="0"/>
                        </a:spcAft>
                      </a:pPr>
                      <a:r>
                        <a:rPr lang="en-IN" sz="1800">
                          <a:effectLst/>
                        </a:rPr>
                        <a:t>Head notes in Annual Return (GSTR-9)</a:t>
                      </a:r>
                      <a:endParaRPr lang="en-US" sz="20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nSpc>
                          <a:spcPct val="115000"/>
                        </a:lnSpc>
                        <a:spcBef>
                          <a:spcPts val="0"/>
                        </a:spcBef>
                        <a:spcAft>
                          <a:spcPts val="0"/>
                        </a:spcAft>
                      </a:pPr>
                      <a:r>
                        <a:rPr lang="en-IN" sz="1800" dirty="0">
                          <a:effectLst/>
                        </a:rPr>
                        <a:t>Presenter Remark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99045560"/>
                  </a:ext>
                </a:extLst>
              </a:tr>
              <a:tr h="585315">
                <a:tc>
                  <a:txBody>
                    <a:bodyPr/>
                    <a:lstStyle/>
                    <a:p>
                      <a:pPr marL="0" marR="0">
                        <a:lnSpc>
                          <a:spcPct val="115000"/>
                        </a:lnSpc>
                        <a:spcBef>
                          <a:spcPts val="0"/>
                        </a:spcBef>
                        <a:spcAft>
                          <a:spcPts val="0"/>
                        </a:spcAft>
                      </a:pPr>
                      <a:r>
                        <a:rPr lang="en-IN" sz="1800" dirty="0">
                          <a:effectLst/>
                          <a:latin typeface="Calibri" panose="020F0502020204030204" pitchFamily="34" charset="0"/>
                          <a:ea typeface="Calibri" panose="020F0502020204030204" pitchFamily="34" charset="0"/>
                          <a:cs typeface="Times New Roman" panose="02020603050405020304" pitchFamily="18" charset="0"/>
                        </a:rPr>
                        <a:t>8B</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IN" sz="18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ITC as per sum total of 6(B) and 6(H) above </a:t>
                      </a:r>
                      <a:endParaRPr lang="en-US" sz="18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p>
                      <a:pPr marL="0" marR="0">
                        <a:spcBef>
                          <a:spcPts val="0"/>
                        </a:spcBef>
                        <a:spcAft>
                          <a:spcPts val="0"/>
                        </a:spcAft>
                      </a:pPr>
                      <a:r>
                        <a:rPr lang="en-IN" sz="18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 </a:t>
                      </a:r>
                      <a:endParaRPr lang="en-US" sz="18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nSpc>
                          <a:spcPct val="115000"/>
                        </a:lnSpc>
                        <a:spcBef>
                          <a:spcPts val="0"/>
                        </a:spcBef>
                        <a:spcAft>
                          <a:spcPts val="0"/>
                        </a:spcAft>
                      </a:pPr>
                      <a:r>
                        <a:rPr lang="en-IN" sz="1800" dirty="0">
                          <a:effectLst/>
                          <a:latin typeface="Calibri" panose="020F0502020204030204" pitchFamily="34" charset="0"/>
                          <a:ea typeface="Calibri" panose="020F0502020204030204" pitchFamily="34" charset="0"/>
                          <a:cs typeface="Times New Roman" panose="02020603050405020304" pitchFamily="18" charset="0"/>
                        </a:rPr>
                        <a:t>Auto computed &amp; non </a:t>
                      </a:r>
                      <a:r>
                        <a:rPr lang="en-IN" sz="1800" dirty="0" smtClean="0">
                          <a:effectLst/>
                          <a:latin typeface="Calibri" panose="020F0502020204030204" pitchFamily="34" charset="0"/>
                          <a:ea typeface="Calibri" panose="020F0502020204030204" pitchFamily="34" charset="0"/>
                          <a:cs typeface="Times New Roman" panose="02020603050405020304" pitchFamily="18" charset="0"/>
                        </a:rPr>
                        <a:t>editable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69486504"/>
                  </a:ext>
                </a:extLst>
              </a:tr>
              <a:tr h="1258402">
                <a:tc>
                  <a:txBody>
                    <a:bodyPr/>
                    <a:lstStyle/>
                    <a:p>
                      <a:pPr marL="0" marR="0" algn="just">
                        <a:lnSpc>
                          <a:spcPct val="115000"/>
                        </a:lnSpc>
                        <a:spcBef>
                          <a:spcPts val="0"/>
                        </a:spcBef>
                        <a:spcAft>
                          <a:spcPts val="0"/>
                        </a:spcAft>
                      </a:pPr>
                      <a:r>
                        <a:rPr lang="en-IN" sz="1800">
                          <a:effectLst/>
                          <a:latin typeface="Calibri" panose="020F0502020204030204" pitchFamily="34" charset="0"/>
                          <a:ea typeface="Calibri" panose="020F0502020204030204" pitchFamily="34" charset="0"/>
                          <a:cs typeface="Times New Roman" panose="02020603050405020304" pitchFamily="18" charset="0"/>
                        </a:rPr>
                        <a:t>8C</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spcBef>
                          <a:spcPts val="0"/>
                        </a:spcBef>
                        <a:spcAft>
                          <a:spcPts val="0"/>
                        </a:spcAft>
                      </a:pPr>
                      <a:r>
                        <a:rPr lang="en-IN" sz="18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ITC on inward supplies (other than imports and inward supplies liable to reverse charge but includes services received from SEZs) received during 2017-18 but availed during April to September 2018 </a:t>
                      </a:r>
                      <a:endParaRPr lang="en-US" sz="18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indent="0">
                        <a:buFont typeface="Arial" panose="020B0604020202020204" pitchFamily="34" charset="0"/>
                        <a:buNone/>
                      </a:pPr>
                      <a:r>
                        <a:rPr lang="en-US" sz="1800" b="0" i="0" u="none" strike="noStrike" kern="1200" baseline="0" dirty="0" smtClean="0">
                          <a:solidFill>
                            <a:schemeClr val="tx1"/>
                          </a:solidFill>
                          <a:latin typeface="+mn-lt"/>
                          <a:ea typeface="+mn-ea"/>
                          <a:cs typeface="+mn-cs"/>
                        </a:rPr>
                        <a:t>Forward Charge ITC of 2017-18 availed through GSTR 3B filed for  the months of </a:t>
                      </a:r>
                      <a:r>
                        <a:rPr lang="en-US" sz="1800" b="1" i="0" u="none" strike="noStrike" kern="1200" baseline="0" dirty="0" smtClean="0">
                          <a:solidFill>
                            <a:srgbClr val="FF0000"/>
                          </a:solidFill>
                          <a:latin typeface="+mn-lt"/>
                          <a:ea typeface="+mn-ea"/>
                          <a:cs typeface="+mn-cs"/>
                        </a:rPr>
                        <a:t>April 2018 to March 2019  (Return filed by 23</a:t>
                      </a:r>
                      <a:r>
                        <a:rPr lang="en-US" sz="1800" b="1" i="0" u="none" strike="noStrike" kern="1200" baseline="30000" dirty="0" smtClean="0">
                          <a:solidFill>
                            <a:srgbClr val="FF0000"/>
                          </a:solidFill>
                          <a:latin typeface="+mn-lt"/>
                          <a:ea typeface="+mn-ea"/>
                          <a:cs typeface="+mn-cs"/>
                        </a:rPr>
                        <a:t>th</a:t>
                      </a:r>
                      <a:r>
                        <a:rPr lang="en-US" sz="1800" b="1" i="0" u="none" strike="noStrike" kern="1200" baseline="0" dirty="0" smtClean="0">
                          <a:solidFill>
                            <a:srgbClr val="FF0000"/>
                          </a:solidFill>
                          <a:latin typeface="+mn-lt"/>
                          <a:ea typeface="+mn-ea"/>
                          <a:cs typeface="+mn-cs"/>
                        </a:rPr>
                        <a:t> April 2019)</a:t>
                      </a:r>
                    </a:p>
                    <a:p>
                      <a:pPr marL="0" indent="0">
                        <a:buFont typeface="Arial" panose="020B0604020202020204" pitchFamily="34" charset="0"/>
                        <a:buNone/>
                      </a:pPr>
                      <a:endParaRPr lang="en-US" sz="1800" b="1" i="0" u="none" strike="noStrike" kern="1200" baseline="0" dirty="0" smtClean="0">
                        <a:solidFill>
                          <a:srgbClr val="FF0000"/>
                        </a:solidFill>
                        <a:effectLst/>
                        <a:latin typeface="+mn-lt"/>
                        <a:ea typeface="+mn-ea"/>
                        <a:cs typeface="+mn-cs"/>
                      </a:endParaRPr>
                    </a:p>
                    <a:p>
                      <a:pPr marL="0" indent="0">
                        <a:buFont typeface="Arial" panose="020B0604020202020204" pitchFamily="34" charset="0"/>
                        <a:buNone/>
                      </a:pPr>
                      <a:r>
                        <a:rPr lang="en-US" sz="1800" b="1" i="0" u="none" strike="noStrike" kern="1200" baseline="0" dirty="0" smtClean="0">
                          <a:solidFill>
                            <a:srgbClr val="0070C0"/>
                          </a:solidFill>
                          <a:effectLst/>
                          <a:latin typeface="+mn-lt"/>
                          <a:ea typeface="+mn-ea"/>
                          <a:cs typeface="+mn-cs"/>
                        </a:rPr>
                        <a:t>Source </a:t>
                      </a:r>
                    </a:p>
                    <a:p>
                      <a:pPr marL="0" indent="0">
                        <a:buFont typeface="Arial" panose="020B0604020202020204" pitchFamily="34" charset="0"/>
                        <a:buNone/>
                      </a:pPr>
                      <a:r>
                        <a:rPr lang="en-US" sz="1800" b="0" i="0" u="none" strike="noStrike" kern="1200" baseline="0" dirty="0" smtClean="0">
                          <a:solidFill>
                            <a:schemeClr val="tx1"/>
                          </a:solidFill>
                          <a:latin typeface="+mn-lt"/>
                          <a:ea typeface="+mn-ea"/>
                          <a:cs typeface="+mn-cs"/>
                        </a:rPr>
                        <a:t>Table 4A(5) of GSTR-3B of 1819</a:t>
                      </a:r>
                      <a:endParaRPr lang="en-US" sz="1800" b="0" i="0" u="none" strike="noStrike" kern="1200" baseline="0" dirty="0">
                        <a:solidFill>
                          <a:schemeClr val="tx1"/>
                        </a:solidFill>
                        <a:latin typeface="+mn-lt"/>
                        <a:ea typeface="+mn-ea"/>
                        <a:cs typeface="+mn-cs"/>
                      </a:endParaRPr>
                    </a:p>
                  </a:txBody>
                  <a:tcPr marL="68580" marR="68580" marT="0" marB="0"/>
                </a:tc>
                <a:extLst>
                  <a:ext uri="{0D108BD9-81ED-4DB2-BD59-A6C34878D82A}">
                    <a16:rowId xmlns:a16="http://schemas.microsoft.com/office/drawing/2014/main" val="1595172134"/>
                  </a:ext>
                </a:extLst>
              </a:tr>
              <a:tr h="1915396">
                <a:tc>
                  <a:txBody>
                    <a:bodyPr/>
                    <a:lstStyle/>
                    <a:p>
                      <a:pPr marL="0" marR="0" algn="just">
                        <a:lnSpc>
                          <a:spcPct val="115000"/>
                        </a:lnSpc>
                        <a:spcBef>
                          <a:spcPts val="0"/>
                        </a:spcBef>
                        <a:spcAft>
                          <a:spcPts val="0"/>
                        </a:spcAft>
                      </a:pPr>
                      <a:r>
                        <a:rPr lang="en-US" sz="1800" dirty="0" smtClean="0">
                          <a:effectLst/>
                          <a:latin typeface="Calibri" panose="020F0502020204030204" pitchFamily="34" charset="0"/>
                          <a:ea typeface="Calibri" panose="020F0502020204030204" pitchFamily="34" charset="0"/>
                          <a:cs typeface="Times New Roman" panose="02020603050405020304" pitchFamily="18" charset="0"/>
                        </a:rPr>
                        <a:t>8D</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tx1"/>
                          </a:solidFill>
                          <a:latin typeface="+mn-lt"/>
                          <a:ea typeface="+mn-ea"/>
                          <a:cs typeface="+mn-cs"/>
                        </a:rPr>
                        <a:t>Difference [8A-(8B+8C)] 	</a:t>
                      </a:r>
                    </a:p>
                    <a:p>
                      <a:pPr marL="0" marR="0" algn="just">
                        <a:spcBef>
                          <a:spcPts val="0"/>
                        </a:spcBef>
                        <a:spcAft>
                          <a:spcPts val="0"/>
                        </a:spcAft>
                      </a:pPr>
                      <a:endParaRPr lang="en-US" sz="1800" dirty="0" smtClean="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p>
                      <a:pPr marL="0" marR="0" algn="just">
                        <a:spcBef>
                          <a:spcPts val="0"/>
                        </a:spcBef>
                        <a:spcAft>
                          <a:spcPts val="0"/>
                        </a:spcAft>
                      </a:pPr>
                      <a:endParaRPr lang="en-US" sz="18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285750" indent="-285750">
                        <a:buFont typeface="Arial" panose="020B0604020202020204" pitchFamily="34" charset="0"/>
                        <a:buChar char="•"/>
                      </a:pPr>
                      <a:r>
                        <a:rPr lang="en-US" sz="1800" b="0" i="0" u="none" strike="noStrike" kern="1200" baseline="0" dirty="0" smtClean="0">
                          <a:solidFill>
                            <a:schemeClr val="tx1"/>
                          </a:solidFill>
                          <a:latin typeface="+mn-lt"/>
                          <a:ea typeface="+mn-ea"/>
                          <a:cs typeface="+mn-cs"/>
                        </a:rPr>
                        <a:t>Difference can be Zero, Positive or Negative </a:t>
                      </a:r>
                    </a:p>
                    <a:p>
                      <a:pPr marL="285750" indent="-285750">
                        <a:buFont typeface="Arial" panose="020B0604020202020204" pitchFamily="34" charset="0"/>
                        <a:buChar char="•"/>
                      </a:pPr>
                      <a:r>
                        <a:rPr lang="en-US" sz="1800" b="0" i="0" u="none" strike="noStrike" kern="1200" baseline="0" dirty="0" smtClean="0">
                          <a:solidFill>
                            <a:schemeClr val="tx1"/>
                          </a:solidFill>
                          <a:latin typeface="+mn-lt"/>
                          <a:ea typeface="+mn-ea"/>
                          <a:cs typeface="+mn-cs"/>
                        </a:rPr>
                        <a:t>If Difference is </a:t>
                      </a:r>
                      <a:r>
                        <a:rPr lang="en-US" sz="1800" b="1" i="0" u="none" strike="noStrike" kern="1200" baseline="0" dirty="0" smtClean="0">
                          <a:solidFill>
                            <a:srgbClr val="FF0000"/>
                          </a:solidFill>
                          <a:latin typeface="+mn-lt"/>
                          <a:ea typeface="+mn-ea"/>
                          <a:cs typeface="+mn-cs"/>
                        </a:rPr>
                        <a:t>Negative</a:t>
                      </a:r>
                      <a:r>
                        <a:rPr lang="en-US" sz="1800" b="0" i="0" u="none" strike="noStrike" kern="1200" baseline="0" dirty="0" smtClean="0">
                          <a:solidFill>
                            <a:schemeClr val="tx1"/>
                          </a:solidFill>
                          <a:latin typeface="+mn-lt"/>
                          <a:ea typeface="+mn-ea"/>
                          <a:cs typeface="+mn-cs"/>
                        </a:rPr>
                        <a:t> = Excess Credit claimed in 3B Vis a Vis GSTR-2A [ Supplier has failed to upload Invoices]</a:t>
                      </a:r>
                    </a:p>
                    <a:p>
                      <a:pPr marL="285750" indent="-285750">
                        <a:buFont typeface="Arial" panose="020B0604020202020204" pitchFamily="34" charset="0"/>
                        <a:buChar char="•"/>
                      </a:pPr>
                      <a:r>
                        <a:rPr lang="en-US" sz="1800" b="0" i="0" u="none" strike="noStrike" kern="1200" baseline="0" dirty="0" smtClean="0">
                          <a:solidFill>
                            <a:schemeClr val="tx1"/>
                          </a:solidFill>
                          <a:latin typeface="+mn-lt"/>
                          <a:ea typeface="+mn-ea"/>
                          <a:cs typeface="+mn-cs"/>
                        </a:rPr>
                        <a:t>If Difference is </a:t>
                      </a:r>
                      <a:r>
                        <a:rPr lang="en-US" sz="1800" b="1" i="0" u="none" strike="noStrike" kern="1200" baseline="0" dirty="0" smtClean="0">
                          <a:solidFill>
                            <a:srgbClr val="FF0000"/>
                          </a:solidFill>
                          <a:latin typeface="+mn-lt"/>
                          <a:ea typeface="+mn-ea"/>
                          <a:cs typeface="+mn-cs"/>
                        </a:rPr>
                        <a:t>Positive</a:t>
                      </a:r>
                      <a:r>
                        <a:rPr lang="en-US" sz="1800" b="0" i="0" u="none" strike="noStrike" kern="1200" baseline="0" dirty="0" smtClean="0">
                          <a:solidFill>
                            <a:schemeClr val="tx1"/>
                          </a:solidFill>
                          <a:latin typeface="+mn-lt"/>
                          <a:ea typeface="+mn-ea"/>
                          <a:cs typeface="+mn-cs"/>
                        </a:rPr>
                        <a:t> = blocked credits /reversed credit  appearing in 2A,</a:t>
                      </a:r>
                    </a:p>
                    <a:p>
                      <a:pPr marL="285750" indent="-285750">
                        <a:buFont typeface="Arial" panose="020B0604020202020204" pitchFamily="34" charset="0"/>
                        <a:buChar char="•"/>
                      </a:pPr>
                      <a:r>
                        <a:rPr lang="en-US" sz="1800" b="0" i="0" u="none" strike="noStrike" kern="1200" baseline="0" dirty="0" smtClean="0">
                          <a:solidFill>
                            <a:schemeClr val="tx1"/>
                          </a:solidFill>
                          <a:latin typeface="+mn-lt"/>
                          <a:ea typeface="+mn-ea"/>
                          <a:cs typeface="+mn-cs"/>
                        </a:rPr>
                        <a:t>Negative Difference = Potential case for Inquiry from department. </a:t>
                      </a:r>
                    </a:p>
                    <a:p>
                      <a:pPr marL="285750" indent="-285750">
                        <a:buFont typeface="Arial" panose="020B0604020202020204" pitchFamily="34" charset="0"/>
                        <a:buChar char="•"/>
                      </a:pPr>
                      <a:r>
                        <a:rPr lang="en-IN" sz="1800" kern="1200" dirty="0" smtClean="0">
                          <a:solidFill>
                            <a:schemeClr val="tx1"/>
                          </a:solidFill>
                          <a:effectLst/>
                          <a:latin typeface="+mn-lt"/>
                          <a:ea typeface="+mn-ea"/>
                          <a:cs typeface="+mn-cs"/>
                        </a:rPr>
                        <a:t>Copy of Invoice + payment proof + proof of receipt of goods</a:t>
                      </a:r>
                      <a:endParaRPr lang="en-US" sz="1800" b="0" i="0" u="none" strike="noStrike" kern="1200" baseline="0" dirty="0">
                        <a:solidFill>
                          <a:schemeClr val="tx1"/>
                        </a:solidFill>
                        <a:latin typeface="+mn-lt"/>
                        <a:ea typeface="+mn-ea"/>
                        <a:cs typeface="+mn-cs"/>
                      </a:endParaRPr>
                    </a:p>
                  </a:txBody>
                  <a:tcPr marL="68580" marR="68580" marT="0" marB="0"/>
                </a:tc>
                <a:extLst>
                  <a:ext uri="{0D108BD9-81ED-4DB2-BD59-A6C34878D82A}">
                    <a16:rowId xmlns:a16="http://schemas.microsoft.com/office/drawing/2014/main" val="2354667124"/>
                  </a:ext>
                </a:extLst>
              </a:tr>
            </a:tbl>
          </a:graphicData>
        </a:graphic>
      </p:graphicFrame>
      <p:sp>
        <p:nvSpPr>
          <p:cNvPr id="6" name="Cloud Callout 5"/>
          <p:cNvSpPr/>
          <p:nvPr/>
        </p:nvSpPr>
        <p:spPr>
          <a:xfrm>
            <a:off x="1115616" y="5085184"/>
            <a:ext cx="2808312" cy="792088"/>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Table 8D is not auto computed </a:t>
            </a:r>
            <a:endParaRPr lang="en-US" dirty="0"/>
          </a:p>
        </p:txBody>
      </p:sp>
    </p:spTree>
    <p:extLst>
      <p:ext uri="{BB962C8B-B14F-4D97-AF65-F5344CB8AC3E}">
        <p14:creationId xmlns:p14="http://schemas.microsoft.com/office/powerpoint/2010/main" val="35439423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Table 8B-8C of GSTR-9</a:t>
            </a:r>
            <a:endParaRPr lang="en-US" sz="3200" dirty="0"/>
          </a:p>
        </p:txBody>
      </p:sp>
      <p:sp>
        <p:nvSpPr>
          <p:cNvPr id="3" name="Content Placeholder 2"/>
          <p:cNvSpPr>
            <a:spLocks noGrp="1"/>
          </p:cNvSpPr>
          <p:nvPr>
            <p:ph sz="quarter" idx="13"/>
          </p:nvPr>
        </p:nvSpPr>
        <p:spPr/>
        <p:txBody>
          <a:bodyPr>
            <a:normAutofit/>
          </a:bodyPr>
          <a:lstStyle/>
          <a:p>
            <a:pPr marL="0" indent="0">
              <a:buNone/>
            </a:pPr>
            <a:endParaRPr lang="en-US" sz="2000" dirty="0" smtClean="0"/>
          </a:p>
          <a:p>
            <a:pPr marL="0" indent="0">
              <a:buNone/>
            </a:pPr>
            <a:endParaRPr lang="en-US" sz="2000" dirty="0"/>
          </a:p>
        </p:txBody>
      </p:sp>
      <p:sp>
        <p:nvSpPr>
          <p:cNvPr id="4" name="Slide Number Placeholder 3"/>
          <p:cNvSpPr>
            <a:spLocks noGrp="1"/>
          </p:cNvSpPr>
          <p:nvPr>
            <p:ph type="sldNum" sz="quarter" idx="18"/>
          </p:nvPr>
        </p:nvSpPr>
        <p:spPr/>
        <p:txBody>
          <a:bodyPr/>
          <a:lstStyle/>
          <a:p>
            <a:fld id="{E90EB10D-B49F-42B1-955A-1DB268FD7307}" type="slidenum">
              <a:rPr lang="en-IN" smtClean="0"/>
              <a:pPr/>
              <a:t>35</a:t>
            </a:fld>
            <a:endParaRPr lang="en-IN" dirty="0"/>
          </a:p>
        </p:txBody>
      </p:sp>
      <p:graphicFrame>
        <p:nvGraphicFramePr>
          <p:cNvPr id="5" name="Table 4"/>
          <p:cNvGraphicFramePr>
            <a:graphicFrameLocks noGrp="1"/>
          </p:cNvGraphicFramePr>
          <p:nvPr>
            <p:extLst>
              <p:ext uri="{D42A27DB-BD31-4B8C-83A1-F6EECF244321}">
                <p14:modId xmlns:p14="http://schemas.microsoft.com/office/powerpoint/2010/main" val="2243643777"/>
              </p:ext>
            </p:extLst>
          </p:nvPr>
        </p:nvGraphicFramePr>
        <p:xfrm>
          <a:off x="144942" y="685801"/>
          <a:ext cx="8801544" cy="5368630"/>
        </p:xfrm>
        <a:graphic>
          <a:graphicData uri="http://schemas.openxmlformats.org/drawingml/2006/table">
            <a:tbl>
              <a:tblPr firstRow="1" bandRow="1">
                <a:tableStyleId>{616DA210-FB5B-4158-B5E0-FEB733F419BA}</a:tableStyleId>
              </a:tblPr>
              <a:tblGrid>
                <a:gridCol w="682642">
                  <a:extLst>
                    <a:ext uri="{9D8B030D-6E8A-4147-A177-3AD203B41FA5}">
                      <a16:colId xmlns:a16="http://schemas.microsoft.com/office/drawing/2014/main" val="2505045217"/>
                    </a:ext>
                  </a:extLst>
                </a:gridCol>
                <a:gridCol w="3456384">
                  <a:extLst>
                    <a:ext uri="{9D8B030D-6E8A-4147-A177-3AD203B41FA5}">
                      <a16:colId xmlns:a16="http://schemas.microsoft.com/office/drawing/2014/main" val="3308876891"/>
                    </a:ext>
                  </a:extLst>
                </a:gridCol>
                <a:gridCol w="4662518">
                  <a:extLst>
                    <a:ext uri="{9D8B030D-6E8A-4147-A177-3AD203B41FA5}">
                      <a16:colId xmlns:a16="http://schemas.microsoft.com/office/drawing/2014/main" val="111876817"/>
                    </a:ext>
                  </a:extLst>
                </a:gridCol>
              </a:tblGrid>
              <a:tr h="568263">
                <a:tc>
                  <a:txBody>
                    <a:bodyPr/>
                    <a:lstStyle/>
                    <a:p>
                      <a:r>
                        <a:rPr lang="en-IN" sz="1800" kern="1200" dirty="0" smtClean="0">
                          <a:effectLst/>
                        </a:rPr>
                        <a:t>Table Ref</a:t>
                      </a:r>
                      <a:endParaRPr lang="en-US" dirty="0"/>
                    </a:p>
                  </a:txBody>
                  <a:tcPr/>
                </a:tc>
                <a:tc>
                  <a:txBody>
                    <a:bodyPr/>
                    <a:lstStyle/>
                    <a:p>
                      <a:pPr marL="0" marR="0">
                        <a:spcBef>
                          <a:spcPts val="0"/>
                        </a:spcBef>
                        <a:spcAft>
                          <a:spcPts val="0"/>
                        </a:spcAft>
                      </a:pPr>
                      <a:r>
                        <a:rPr lang="en-IN" sz="1800">
                          <a:effectLst/>
                        </a:rPr>
                        <a:t>Head notes in Annual Return (GSTR-9)</a:t>
                      </a:r>
                      <a:endParaRPr lang="en-US" sz="20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nSpc>
                          <a:spcPct val="115000"/>
                        </a:lnSpc>
                        <a:spcBef>
                          <a:spcPts val="0"/>
                        </a:spcBef>
                        <a:spcAft>
                          <a:spcPts val="0"/>
                        </a:spcAft>
                      </a:pPr>
                      <a:r>
                        <a:rPr lang="en-IN" sz="1800" dirty="0">
                          <a:effectLst/>
                        </a:rPr>
                        <a:t>Presenter Remark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99045560"/>
                  </a:ext>
                </a:extLst>
              </a:tr>
              <a:tr h="585315">
                <a:tc>
                  <a:txBody>
                    <a:bodyPr/>
                    <a:lstStyle/>
                    <a:p>
                      <a:pPr marL="0" marR="0">
                        <a:lnSpc>
                          <a:spcPct val="115000"/>
                        </a:lnSpc>
                        <a:spcBef>
                          <a:spcPts val="0"/>
                        </a:spcBef>
                        <a:spcAft>
                          <a:spcPts val="0"/>
                        </a:spcAft>
                      </a:pPr>
                      <a:r>
                        <a:rPr lang="en-IN" sz="1800" dirty="0" smtClean="0">
                          <a:effectLst/>
                          <a:latin typeface="Calibri" panose="020F0502020204030204" pitchFamily="34" charset="0"/>
                          <a:ea typeface="Calibri" panose="020F0502020204030204" pitchFamily="34" charset="0"/>
                          <a:cs typeface="Times New Roman" panose="02020603050405020304" pitchFamily="18" charset="0"/>
                        </a:rPr>
                        <a:t>8E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n-US" sz="1800" b="0" i="0" u="none" strike="noStrike" kern="1200" baseline="0" dirty="0" smtClean="0">
                          <a:solidFill>
                            <a:schemeClr val="tx1"/>
                          </a:solidFill>
                          <a:latin typeface="+mn-lt"/>
                          <a:ea typeface="+mn-ea"/>
                          <a:cs typeface="+mn-cs"/>
                        </a:rPr>
                        <a:t>ITC available but not availed 	</a:t>
                      </a:r>
                    </a:p>
                  </a:txBody>
                  <a:tcPr marL="68580" marR="68580" marT="0" marB="0"/>
                </a:tc>
                <a:tc>
                  <a:txBody>
                    <a:bodyPr/>
                    <a:lstStyle/>
                    <a:p>
                      <a:pPr marL="0" marR="0">
                        <a:lnSpc>
                          <a:spcPct val="115000"/>
                        </a:lnSpc>
                        <a:spcBef>
                          <a:spcPts val="0"/>
                        </a:spcBef>
                        <a:spcAft>
                          <a:spcPts val="0"/>
                        </a:spcAft>
                      </a:pPr>
                      <a:r>
                        <a:rPr lang="en-US" b="1" dirty="0" smtClean="0">
                          <a:solidFill>
                            <a:srgbClr val="0070C0"/>
                          </a:solidFill>
                        </a:rPr>
                        <a:t>Include </a:t>
                      </a:r>
                    </a:p>
                    <a:p>
                      <a:pPr marL="0" marR="0">
                        <a:lnSpc>
                          <a:spcPct val="115000"/>
                        </a:lnSpc>
                        <a:spcBef>
                          <a:spcPts val="0"/>
                        </a:spcBef>
                        <a:spcAft>
                          <a:spcPts val="0"/>
                        </a:spcAft>
                      </a:pPr>
                      <a:r>
                        <a:rPr lang="en-US" b="1" dirty="0" smtClean="0">
                          <a:solidFill>
                            <a:srgbClr val="FF0000"/>
                          </a:solidFill>
                        </a:rPr>
                        <a:t>Forward Charge ITC</a:t>
                      </a:r>
                      <a:r>
                        <a:rPr lang="en-US" b="1" baseline="0" dirty="0" smtClean="0">
                          <a:solidFill>
                            <a:srgbClr val="FF0000"/>
                          </a:solidFill>
                        </a:rPr>
                        <a:t> available </a:t>
                      </a:r>
                      <a:r>
                        <a:rPr lang="en-US" b="1" u="sng" baseline="0" dirty="0" smtClean="0">
                          <a:solidFill>
                            <a:srgbClr val="FF0000"/>
                          </a:solidFill>
                        </a:rPr>
                        <a:t>as per GSTR-2A</a:t>
                      </a:r>
                      <a:r>
                        <a:rPr lang="en-US" b="1" baseline="0" dirty="0" smtClean="0">
                          <a:solidFill>
                            <a:srgbClr val="FF0000"/>
                          </a:solidFill>
                        </a:rPr>
                        <a:t> but not availed in 3B of 1718 and 1819</a:t>
                      </a:r>
                    </a:p>
                    <a:p>
                      <a:pPr marL="0" marR="0">
                        <a:lnSpc>
                          <a:spcPct val="115000"/>
                        </a:lnSpc>
                        <a:spcBef>
                          <a:spcPts val="0"/>
                        </a:spcBef>
                        <a:spcAft>
                          <a:spcPts val="0"/>
                        </a:spcAft>
                      </a:pPr>
                      <a:endParaRPr lang="en-US" b="1" baseline="0" dirty="0" smtClean="0">
                        <a:solidFill>
                          <a:srgbClr val="FF0000"/>
                        </a:solidFill>
                      </a:endParaRPr>
                    </a:p>
                    <a:p>
                      <a:pPr marL="0" marR="0">
                        <a:lnSpc>
                          <a:spcPct val="115000"/>
                        </a:lnSpc>
                        <a:spcBef>
                          <a:spcPts val="0"/>
                        </a:spcBef>
                        <a:spcAft>
                          <a:spcPts val="0"/>
                        </a:spcAft>
                      </a:pPr>
                      <a:r>
                        <a:rPr lang="en-US" sz="1800" baseline="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Reason for Non availment </a:t>
                      </a:r>
                    </a:p>
                    <a:p>
                      <a:pPr marL="0" marR="0">
                        <a:lnSpc>
                          <a:spcPct val="115000"/>
                        </a:lnSpc>
                        <a:spcBef>
                          <a:spcPts val="0"/>
                        </a:spcBef>
                        <a:spcAft>
                          <a:spcPts val="0"/>
                        </a:spcAft>
                      </a:pPr>
                      <a:r>
                        <a:rPr lang="en-US" sz="1800" baseline="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Small credits forgone</a:t>
                      </a:r>
                    </a:p>
                    <a:p>
                      <a:pPr marL="0" marR="0">
                        <a:lnSpc>
                          <a:spcPct val="115000"/>
                        </a:lnSpc>
                        <a:spcBef>
                          <a:spcPts val="0"/>
                        </a:spcBef>
                        <a:spcAft>
                          <a:spcPts val="0"/>
                        </a:spcAft>
                      </a:pPr>
                      <a:r>
                        <a:rPr lang="en-US" sz="1800" baseline="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Time limit of 16(4) over [23</a:t>
                      </a:r>
                      <a:r>
                        <a:rPr lang="en-US" sz="1800" baseline="300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rd</a:t>
                      </a:r>
                      <a:r>
                        <a:rPr lang="en-US" sz="1800" baseline="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April 2019]</a:t>
                      </a:r>
                    </a:p>
                    <a:p>
                      <a:pPr marL="0" marR="0">
                        <a:lnSpc>
                          <a:spcPct val="115000"/>
                        </a:lnSpc>
                        <a:spcBef>
                          <a:spcPts val="0"/>
                        </a:spcBef>
                        <a:spcAft>
                          <a:spcPts val="0"/>
                        </a:spcAft>
                      </a:pPr>
                      <a:r>
                        <a:rPr lang="en-US" sz="1800" dirty="0" smtClean="0">
                          <a:effectLst/>
                          <a:latin typeface="Calibri" panose="020F0502020204030204" pitchFamily="34" charset="0"/>
                          <a:ea typeface="Calibri" panose="020F0502020204030204" pitchFamily="34" charset="0"/>
                          <a:cs typeface="Times New Roman" panose="02020603050405020304" pitchFamily="18" charset="0"/>
                        </a:rPr>
                        <a:t>Out</a:t>
                      </a:r>
                      <a:r>
                        <a:rPr lang="en-US" sz="1800" baseline="0" dirty="0" smtClean="0">
                          <a:effectLst/>
                          <a:latin typeface="Calibri" panose="020F0502020204030204" pitchFamily="34" charset="0"/>
                          <a:ea typeface="Calibri" panose="020F0502020204030204" pitchFamily="34" charset="0"/>
                          <a:cs typeface="Times New Roman" panose="02020603050405020304" pitchFamily="18" charset="0"/>
                        </a:rPr>
                        <a:t>put is exempt </a:t>
                      </a:r>
                    </a:p>
                    <a:p>
                      <a:pPr marL="0" marR="0">
                        <a:lnSpc>
                          <a:spcPct val="115000"/>
                        </a:lnSpc>
                        <a:spcBef>
                          <a:spcPts val="0"/>
                        </a:spcBef>
                        <a:spcAft>
                          <a:spcPts val="0"/>
                        </a:spcAft>
                      </a:pPr>
                      <a:endParaRPr lang="en-US" sz="1800" baseline="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800" baseline="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baseline="0" dirty="0" smtClean="0">
                          <a:effectLst/>
                          <a:latin typeface="Calibri" panose="020F0502020204030204" pitchFamily="34" charset="0"/>
                          <a:ea typeface="Calibri" panose="020F0502020204030204" pitchFamily="34" charset="0"/>
                          <a:cs typeface="Times New Roman" panose="02020603050405020304" pitchFamily="18" charset="0"/>
                        </a:rPr>
                        <a:t>Whether line wise verification of GSTR-2A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69486504"/>
                  </a:ext>
                </a:extLst>
              </a:tr>
              <a:tr h="1258402">
                <a:tc>
                  <a:txBody>
                    <a:bodyPr/>
                    <a:lstStyle/>
                    <a:p>
                      <a:pPr marL="0" marR="0" algn="just">
                        <a:lnSpc>
                          <a:spcPct val="115000"/>
                        </a:lnSpc>
                        <a:spcBef>
                          <a:spcPts val="0"/>
                        </a:spcBef>
                        <a:spcAft>
                          <a:spcPts val="0"/>
                        </a:spcAft>
                      </a:pPr>
                      <a:r>
                        <a:rPr lang="en-US" sz="1800" dirty="0" smtClean="0">
                          <a:effectLst/>
                          <a:latin typeface="Calibri" panose="020F0502020204030204" pitchFamily="34" charset="0"/>
                          <a:ea typeface="Calibri" panose="020F0502020204030204" pitchFamily="34" charset="0"/>
                          <a:cs typeface="Times New Roman" panose="02020603050405020304" pitchFamily="18" charset="0"/>
                        </a:rPr>
                        <a:t>8F</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tx1"/>
                          </a:solidFill>
                          <a:latin typeface="+mn-lt"/>
                          <a:ea typeface="+mn-ea"/>
                          <a:cs typeface="+mn-cs"/>
                        </a:rPr>
                        <a:t>ITC available but </a:t>
                      </a:r>
                      <a:r>
                        <a:rPr lang="en-US" sz="1800" b="1" i="0" u="none" strike="noStrike" kern="1200" baseline="0" dirty="0" smtClean="0">
                          <a:solidFill>
                            <a:srgbClr val="FF0000"/>
                          </a:solidFill>
                          <a:latin typeface="+mn-lt"/>
                          <a:ea typeface="+mn-ea"/>
                          <a:cs typeface="+mn-cs"/>
                        </a:rPr>
                        <a:t>ineligible </a:t>
                      </a:r>
                      <a:r>
                        <a:rPr lang="en-US" sz="1800" b="0" i="0" u="none" strike="noStrike" kern="1200" baseline="0" dirty="0" smtClean="0">
                          <a:solidFill>
                            <a:schemeClr val="tx1"/>
                          </a:solidFill>
                          <a:latin typeface="+mn-lt"/>
                          <a:ea typeface="+mn-ea"/>
                          <a:cs typeface="+mn-cs"/>
                        </a:rPr>
                        <a:t>	</a:t>
                      </a:r>
                    </a:p>
                    <a:p>
                      <a:pPr marL="0" marR="0" algn="just">
                        <a:spcBef>
                          <a:spcPts val="0"/>
                        </a:spcBef>
                        <a:spcAft>
                          <a:spcPts val="0"/>
                        </a:spcAft>
                      </a:pPr>
                      <a:endParaRPr lang="en-US" sz="18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indent="0">
                        <a:buFont typeface="Arial" panose="020B0604020202020204" pitchFamily="34" charset="0"/>
                        <a:buNone/>
                      </a:pPr>
                      <a:r>
                        <a:rPr lang="en-US" sz="1800" b="0" i="0" u="none" strike="noStrike" kern="1200" baseline="0" dirty="0" smtClean="0">
                          <a:solidFill>
                            <a:schemeClr val="tx1"/>
                          </a:solidFill>
                          <a:latin typeface="+mn-lt"/>
                          <a:ea typeface="+mn-ea"/>
                          <a:cs typeface="+mn-cs"/>
                        </a:rPr>
                        <a:t>Include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smtClean="0">
                          <a:solidFill>
                            <a:srgbClr val="FF0000"/>
                          </a:solidFill>
                        </a:rPr>
                        <a:t>Forward Charge ITC</a:t>
                      </a:r>
                      <a:r>
                        <a:rPr lang="en-US" b="1" baseline="0" dirty="0" smtClean="0">
                          <a:solidFill>
                            <a:srgbClr val="FF0000"/>
                          </a:solidFill>
                        </a:rPr>
                        <a:t> available </a:t>
                      </a:r>
                      <a:r>
                        <a:rPr lang="en-US" b="1" u="sng" baseline="0" dirty="0" smtClean="0">
                          <a:solidFill>
                            <a:srgbClr val="FF0000"/>
                          </a:solidFill>
                        </a:rPr>
                        <a:t>as per GSTR-2A</a:t>
                      </a:r>
                      <a:r>
                        <a:rPr lang="en-US" b="1" baseline="0" dirty="0" smtClean="0">
                          <a:solidFill>
                            <a:srgbClr val="FF0000"/>
                          </a:solidFill>
                        </a:rPr>
                        <a:t> but ineligible </a:t>
                      </a:r>
                    </a:p>
                    <a:p>
                      <a:pPr marL="0" indent="0">
                        <a:buFont typeface="Arial" panose="020B0604020202020204" pitchFamily="34" charset="0"/>
                        <a:buNone/>
                      </a:pPr>
                      <a:endParaRPr lang="en-US" sz="1800" b="0" i="0" u="none" strike="noStrike" kern="1200" baseline="0" dirty="0">
                        <a:solidFill>
                          <a:schemeClr val="tx1"/>
                        </a:solidFill>
                        <a:latin typeface="+mn-lt"/>
                        <a:ea typeface="+mn-ea"/>
                        <a:cs typeface="+mn-cs"/>
                      </a:endParaRPr>
                    </a:p>
                  </a:txBody>
                  <a:tcPr marL="68580" marR="68580" marT="0" marB="0"/>
                </a:tc>
                <a:extLst>
                  <a:ext uri="{0D108BD9-81ED-4DB2-BD59-A6C34878D82A}">
                    <a16:rowId xmlns:a16="http://schemas.microsoft.com/office/drawing/2014/main" val="1595172134"/>
                  </a:ext>
                </a:extLst>
              </a:tr>
            </a:tbl>
          </a:graphicData>
        </a:graphic>
      </p:graphicFrame>
    </p:spTree>
    <p:extLst>
      <p:ext uri="{BB962C8B-B14F-4D97-AF65-F5344CB8AC3E}">
        <p14:creationId xmlns:p14="http://schemas.microsoft.com/office/powerpoint/2010/main" val="756624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IN" sz="2800" dirty="0" smtClean="0"/>
              <a:t>Meaning of Ineligible ITC  </a:t>
            </a:r>
            <a:r>
              <a:rPr lang="en-IN" sz="2400" dirty="0" smtClean="0"/>
              <a:t>  </a:t>
            </a:r>
            <a:endParaRPr lang="en-IN" sz="2400" dirty="0"/>
          </a:p>
        </p:txBody>
      </p:sp>
      <p:sp>
        <p:nvSpPr>
          <p:cNvPr id="6" name="Content Placeholder 5"/>
          <p:cNvSpPr>
            <a:spLocks noGrp="1"/>
          </p:cNvSpPr>
          <p:nvPr>
            <p:ph sz="quarter" idx="13"/>
          </p:nvPr>
        </p:nvSpPr>
        <p:spPr>
          <a:xfrm>
            <a:off x="143509" y="806450"/>
            <a:ext cx="8802977" cy="5670550"/>
          </a:xfrm>
        </p:spPr>
        <p:txBody>
          <a:bodyPr>
            <a:noAutofit/>
          </a:bodyPr>
          <a:lstStyle/>
          <a:p>
            <a:pPr marL="0" indent="0">
              <a:buNone/>
            </a:pPr>
            <a:r>
              <a:rPr lang="en-US" sz="2000" dirty="0" smtClean="0"/>
              <a:t>Ineligible ITC includes </a:t>
            </a:r>
          </a:p>
          <a:p>
            <a:r>
              <a:rPr lang="en-US" sz="2000" dirty="0" smtClean="0"/>
              <a:t>Blocked Credit 17(5) </a:t>
            </a:r>
          </a:p>
          <a:p>
            <a:r>
              <a:rPr lang="en-US" sz="2000" dirty="0" smtClean="0"/>
              <a:t>ITC if not used for business</a:t>
            </a:r>
          </a:p>
          <a:p>
            <a:r>
              <a:rPr lang="en-US" sz="2000" dirty="0" smtClean="0"/>
              <a:t>ITC used for Exempt Outward supply </a:t>
            </a:r>
          </a:p>
          <a:p>
            <a:r>
              <a:rPr lang="en-US" sz="2000" dirty="0" smtClean="0"/>
              <a:t>Conditions of 16(2) not fulfilled. </a:t>
            </a:r>
          </a:p>
          <a:p>
            <a:r>
              <a:rPr lang="en-US" sz="2000" dirty="0" smtClean="0"/>
              <a:t>ITC Reversed on account of CGST Rule 37, 39 </a:t>
            </a:r>
          </a:p>
          <a:p>
            <a:pPr marL="0" indent="0">
              <a:buNone/>
            </a:pPr>
            <a:endParaRPr lang="en-US" sz="2000" dirty="0" smtClean="0"/>
          </a:p>
          <a:p>
            <a:pPr marL="0" indent="0">
              <a:buNone/>
            </a:pPr>
            <a:endParaRPr lang="en-US" sz="2000" dirty="0"/>
          </a:p>
          <a:p>
            <a:pPr marL="0" indent="0">
              <a:buNone/>
            </a:pPr>
            <a:r>
              <a:rPr lang="en-US" sz="2000" b="1" dirty="0" smtClean="0">
                <a:solidFill>
                  <a:srgbClr val="FF0000"/>
                </a:solidFill>
              </a:rPr>
              <a:t>Ideally if 8D is positive, 8E + 8F = 8D</a:t>
            </a:r>
            <a:endParaRPr lang="en-US" sz="2000" b="1" dirty="0">
              <a:solidFill>
                <a:srgbClr val="FF0000"/>
              </a:solidFill>
            </a:endParaRPr>
          </a:p>
          <a:p>
            <a:pPr marL="0" indent="0">
              <a:buNone/>
            </a:pPr>
            <a:r>
              <a:rPr lang="en-US" sz="2000" dirty="0" smtClean="0"/>
              <a:t>8E and 8F = ITC appearing in GSTR-2A but lapsed</a:t>
            </a:r>
          </a:p>
          <a:p>
            <a:pPr marL="0" indent="0">
              <a:buNone/>
            </a:pPr>
            <a:r>
              <a:rPr lang="en-US" sz="2000" dirty="0" smtClean="0"/>
              <a:t>8E = Lapsed Voluntary </a:t>
            </a:r>
          </a:p>
          <a:p>
            <a:pPr marL="0" indent="0">
              <a:buNone/>
            </a:pPr>
            <a:r>
              <a:rPr lang="en-US" sz="2000" dirty="0" smtClean="0"/>
              <a:t>8F = Lapsed due to statutory restrictions</a:t>
            </a:r>
          </a:p>
          <a:p>
            <a:pPr marL="0" indent="0">
              <a:buNone/>
            </a:pPr>
            <a:endParaRPr lang="en-US" sz="2000" dirty="0"/>
          </a:p>
        </p:txBody>
      </p:sp>
      <p:sp>
        <p:nvSpPr>
          <p:cNvPr id="4" name="Slide Number Placeholder 3"/>
          <p:cNvSpPr>
            <a:spLocks noGrp="1"/>
          </p:cNvSpPr>
          <p:nvPr>
            <p:ph type="sldNum" sz="quarter" idx="18"/>
          </p:nvPr>
        </p:nvSpPr>
        <p:spPr/>
        <p:txBody>
          <a:bodyPr/>
          <a:lstStyle/>
          <a:p>
            <a:fld id="{E90EB10D-B49F-42B1-955A-1DB268FD7307}" type="slidenum">
              <a:rPr lang="en-IN" smtClean="0"/>
              <a:pPr/>
              <a:t>36</a:t>
            </a:fld>
            <a:endParaRPr lang="en-IN" dirty="0"/>
          </a:p>
        </p:txBody>
      </p:sp>
    </p:spTree>
    <p:extLst>
      <p:ext uri="{BB962C8B-B14F-4D97-AF65-F5344CB8AC3E}">
        <p14:creationId xmlns:p14="http://schemas.microsoft.com/office/powerpoint/2010/main" val="10541116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Table 8G-8K of GSTR-9</a:t>
            </a:r>
            <a:endParaRPr lang="en-US" sz="3200" dirty="0"/>
          </a:p>
        </p:txBody>
      </p:sp>
      <p:sp>
        <p:nvSpPr>
          <p:cNvPr id="3" name="Content Placeholder 2"/>
          <p:cNvSpPr>
            <a:spLocks noGrp="1"/>
          </p:cNvSpPr>
          <p:nvPr>
            <p:ph sz="quarter" idx="13"/>
          </p:nvPr>
        </p:nvSpPr>
        <p:spPr/>
        <p:txBody>
          <a:bodyPr>
            <a:normAutofit/>
          </a:bodyPr>
          <a:lstStyle/>
          <a:p>
            <a:pPr marL="0" indent="0">
              <a:buNone/>
            </a:pPr>
            <a:endParaRPr lang="en-US" sz="2000" dirty="0" smtClean="0"/>
          </a:p>
          <a:p>
            <a:pPr marL="0" indent="0">
              <a:buNone/>
            </a:pPr>
            <a:endParaRPr lang="en-US" sz="2000" dirty="0"/>
          </a:p>
        </p:txBody>
      </p:sp>
      <p:sp>
        <p:nvSpPr>
          <p:cNvPr id="4" name="Slide Number Placeholder 3"/>
          <p:cNvSpPr>
            <a:spLocks noGrp="1"/>
          </p:cNvSpPr>
          <p:nvPr>
            <p:ph type="sldNum" sz="quarter" idx="18"/>
          </p:nvPr>
        </p:nvSpPr>
        <p:spPr/>
        <p:txBody>
          <a:bodyPr/>
          <a:lstStyle/>
          <a:p>
            <a:fld id="{E90EB10D-B49F-42B1-955A-1DB268FD7307}" type="slidenum">
              <a:rPr lang="en-IN" smtClean="0"/>
              <a:pPr/>
              <a:t>37</a:t>
            </a:fld>
            <a:endParaRPr lang="en-IN" dirty="0"/>
          </a:p>
        </p:txBody>
      </p:sp>
      <p:graphicFrame>
        <p:nvGraphicFramePr>
          <p:cNvPr id="5" name="Table 4"/>
          <p:cNvGraphicFramePr>
            <a:graphicFrameLocks noGrp="1"/>
          </p:cNvGraphicFramePr>
          <p:nvPr>
            <p:extLst>
              <p:ext uri="{D42A27DB-BD31-4B8C-83A1-F6EECF244321}">
                <p14:modId xmlns:p14="http://schemas.microsoft.com/office/powerpoint/2010/main" val="2365366225"/>
              </p:ext>
            </p:extLst>
          </p:nvPr>
        </p:nvGraphicFramePr>
        <p:xfrm>
          <a:off x="144942" y="685801"/>
          <a:ext cx="8801544" cy="5706972"/>
        </p:xfrm>
        <a:graphic>
          <a:graphicData uri="http://schemas.openxmlformats.org/drawingml/2006/table">
            <a:tbl>
              <a:tblPr firstRow="1" bandRow="1">
                <a:tableStyleId>{616DA210-FB5B-4158-B5E0-FEB733F419BA}</a:tableStyleId>
              </a:tblPr>
              <a:tblGrid>
                <a:gridCol w="682642">
                  <a:extLst>
                    <a:ext uri="{9D8B030D-6E8A-4147-A177-3AD203B41FA5}">
                      <a16:colId xmlns:a16="http://schemas.microsoft.com/office/drawing/2014/main" val="2505045217"/>
                    </a:ext>
                  </a:extLst>
                </a:gridCol>
                <a:gridCol w="3456384">
                  <a:extLst>
                    <a:ext uri="{9D8B030D-6E8A-4147-A177-3AD203B41FA5}">
                      <a16:colId xmlns:a16="http://schemas.microsoft.com/office/drawing/2014/main" val="3308876891"/>
                    </a:ext>
                  </a:extLst>
                </a:gridCol>
                <a:gridCol w="4662518">
                  <a:extLst>
                    <a:ext uri="{9D8B030D-6E8A-4147-A177-3AD203B41FA5}">
                      <a16:colId xmlns:a16="http://schemas.microsoft.com/office/drawing/2014/main" val="111876817"/>
                    </a:ext>
                  </a:extLst>
                </a:gridCol>
              </a:tblGrid>
              <a:tr h="568263">
                <a:tc>
                  <a:txBody>
                    <a:bodyPr/>
                    <a:lstStyle/>
                    <a:p>
                      <a:r>
                        <a:rPr lang="en-IN" sz="1800" kern="1200" dirty="0" smtClean="0">
                          <a:effectLst/>
                        </a:rPr>
                        <a:t>Table Ref</a:t>
                      </a:r>
                      <a:endParaRPr lang="en-US" dirty="0"/>
                    </a:p>
                  </a:txBody>
                  <a:tcPr/>
                </a:tc>
                <a:tc>
                  <a:txBody>
                    <a:bodyPr/>
                    <a:lstStyle/>
                    <a:p>
                      <a:pPr marL="0" marR="0">
                        <a:spcBef>
                          <a:spcPts val="0"/>
                        </a:spcBef>
                        <a:spcAft>
                          <a:spcPts val="0"/>
                        </a:spcAft>
                      </a:pPr>
                      <a:r>
                        <a:rPr lang="en-IN" sz="1800">
                          <a:effectLst/>
                        </a:rPr>
                        <a:t>Head notes in Annual Return (GSTR-9)</a:t>
                      </a:r>
                      <a:endParaRPr lang="en-US" sz="200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marR="0">
                        <a:lnSpc>
                          <a:spcPct val="115000"/>
                        </a:lnSpc>
                        <a:spcBef>
                          <a:spcPts val="0"/>
                        </a:spcBef>
                        <a:spcAft>
                          <a:spcPts val="0"/>
                        </a:spcAft>
                      </a:pPr>
                      <a:r>
                        <a:rPr lang="en-IN" sz="1800" dirty="0">
                          <a:effectLst/>
                        </a:rPr>
                        <a:t>Presenter Remark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99045560"/>
                  </a:ext>
                </a:extLst>
              </a:tr>
              <a:tr h="585315">
                <a:tc>
                  <a:txBody>
                    <a:bodyPr/>
                    <a:lstStyle/>
                    <a:p>
                      <a:pPr marL="0" marR="0">
                        <a:lnSpc>
                          <a:spcPct val="115000"/>
                        </a:lnSpc>
                        <a:spcBef>
                          <a:spcPts val="0"/>
                        </a:spcBef>
                        <a:spcAft>
                          <a:spcPts val="0"/>
                        </a:spcAft>
                      </a:pPr>
                      <a:r>
                        <a:rPr lang="en-IN" sz="1800" dirty="0" smtClean="0">
                          <a:effectLst/>
                          <a:latin typeface="Calibri" panose="020F0502020204030204" pitchFamily="34" charset="0"/>
                          <a:ea typeface="Calibri" panose="020F0502020204030204" pitchFamily="34" charset="0"/>
                          <a:cs typeface="Times New Roman" panose="02020603050405020304" pitchFamily="18" charset="0"/>
                        </a:rPr>
                        <a:t>8G</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tx1"/>
                          </a:solidFill>
                          <a:latin typeface="+mn-lt"/>
                          <a:ea typeface="+mn-ea"/>
                          <a:cs typeface="+mn-cs"/>
                        </a:rPr>
                        <a:t>IGST paid on import of goods (including supplies from SEZ)	</a:t>
                      </a:r>
                    </a:p>
                  </a:txBody>
                  <a:tcPr marL="68580" marR="68580" marT="0" marB="0"/>
                </a:tc>
                <a:tc>
                  <a:txBody>
                    <a:bodyPr/>
                    <a:lstStyle/>
                    <a:p>
                      <a:pPr marL="0" marR="0">
                        <a:lnSpc>
                          <a:spcPct val="115000"/>
                        </a:lnSpc>
                        <a:spcBef>
                          <a:spcPts val="0"/>
                        </a:spcBef>
                        <a:spcAft>
                          <a:spcPts val="0"/>
                        </a:spcAft>
                      </a:pPr>
                      <a:r>
                        <a:rPr lang="en-US" sz="1800" b="1"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Include</a:t>
                      </a:r>
                    </a:p>
                    <a:p>
                      <a:pPr marL="0" marR="0">
                        <a:lnSpc>
                          <a:spcPct val="115000"/>
                        </a:lnSpc>
                        <a:spcBef>
                          <a:spcPts val="0"/>
                        </a:spcBef>
                        <a:spcAft>
                          <a:spcPts val="0"/>
                        </a:spcAft>
                      </a:pPr>
                      <a:r>
                        <a:rPr lang="en-US" sz="1800" dirty="0" smtClean="0">
                          <a:effectLst/>
                          <a:latin typeface="Calibri" panose="020F0502020204030204" pitchFamily="34" charset="0"/>
                          <a:ea typeface="Calibri" panose="020F0502020204030204" pitchFamily="34" charset="0"/>
                          <a:cs typeface="Times New Roman" panose="02020603050405020304" pitchFamily="18" charset="0"/>
                        </a:rPr>
                        <a:t>Actual IGST</a:t>
                      </a:r>
                      <a:r>
                        <a:rPr lang="en-US" sz="1800" baseline="0" dirty="0" smtClean="0">
                          <a:effectLst/>
                          <a:latin typeface="Calibri" panose="020F0502020204030204" pitchFamily="34" charset="0"/>
                          <a:ea typeface="Calibri" panose="020F0502020204030204" pitchFamily="34" charset="0"/>
                          <a:cs typeface="Times New Roman" panose="02020603050405020304" pitchFamily="18" charset="0"/>
                        </a:rPr>
                        <a:t> paid filing Bill of Entry during FY 1718 , irrespective of whether eligible for credit or not, whether availed or not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69486504"/>
                  </a:ext>
                </a:extLst>
              </a:tr>
              <a:tr h="1258402">
                <a:tc>
                  <a:txBody>
                    <a:bodyPr/>
                    <a:lstStyle/>
                    <a:p>
                      <a:pPr marL="0" marR="0" algn="just">
                        <a:lnSpc>
                          <a:spcPct val="115000"/>
                        </a:lnSpc>
                        <a:spcBef>
                          <a:spcPts val="0"/>
                        </a:spcBef>
                        <a:spcAft>
                          <a:spcPts val="0"/>
                        </a:spcAft>
                      </a:pPr>
                      <a:r>
                        <a:rPr lang="en-US" sz="1800" dirty="0" smtClean="0">
                          <a:effectLst/>
                          <a:latin typeface="Calibri" panose="020F0502020204030204" pitchFamily="34" charset="0"/>
                          <a:ea typeface="Calibri" panose="020F0502020204030204" pitchFamily="34" charset="0"/>
                          <a:cs typeface="Times New Roman" panose="02020603050405020304" pitchFamily="18" charset="0"/>
                        </a:rPr>
                        <a:t>8H</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tx1"/>
                          </a:solidFill>
                          <a:latin typeface="+mn-lt"/>
                          <a:ea typeface="+mn-ea"/>
                          <a:cs typeface="+mn-cs"/>
                        </a:rPr>
                        <a:t>IGST credit availed on import of goods (as per 6(E) above) 	</a:t>
                      </a:r>
                    </a:p>
                    <a:p>
                      <a:pPr marL="0" marR="0" algn="just">
                        <a:spcBef>
                          <a:spcPts val="0"/>
                        </a:spcBef>
                        <a:spcAft>
                          <a:spcPts val="0"/>
                        </a:spcAft>
                      </a:pPr>
                      <a:endParaRPr lang="en-US" sz="18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0" indent="0">
                        <a:buFont typeface="Arial" panose="020B0604020202020204" pitchFamily="34" charset="0"/>
                        <a:buNone/>
                      </a:pPr>
                      <a:r>
                        <a:rPr lang="en-US" sz="1800" b="0" i="0" u="none" strike="noStrike" kern="1200" baseline="0" dirty="0" smtClean="0">
                          <a:solidFill>
                            <a:schemeClr val="tx1"/>
                          </a:solidFill>
                          <a:latin typeface="+mn-lt"/>
                          <a:ea typeface="+mn-ea"/>
                          <a:cs typeface="+mn-cs"/>
                        </a:rPr>
                        <a:t>Auto </a:t>
                      </a:r>
                    </a:p>
                    <a:p>
                      <a:pPr marL="0" indent="0">
                        <a:buFont typeface="Arial" panose="020B0604020202020204" pitchFamily="34" charset="0"/>
                        <a:buNone/>
                      </a:pPr>
                      <a:r>
                        <a:rPr lang="en-US" sz="1800" b="0" i="0" u="none" strike="noStrike" kern="1200" baseline="0" dirty="0" smtClean="0">
                          <a:solidFill>
                            <a:schemeClr val="tx1"/>
                          </a:solidFill>
                          <a:latin typeface="+mn-lt"/>
                          <a:ea typeface="+mn-ea"/>
                          <a:cs typeface="+mn-cs"/>
                        </a:rPr>
                        <a:t>As per Table 6E</a:t>
                      </a:r>
                      <a:endParaRPr lang="en-US" sz="1800" b="0" i="0" u="none" strike="noStrike" kern="1200" baseline="0" dirty="0">
                        <a:solidFill>
                          <a:schemeClr val="tx1"/>
                        </a:solidFill>
                        <a:latin typeface="+mn-lt"/>
                        <a:ea typeface="+mn-ea"/>
                        <a:cs typeface="+mn-cs"/>
                      </a:endParaRPr>
                    </a:p>
                  </a:txBody>
                  <a:tcPr marL="68580" marR="68580" marT="0" marB="0"/>
                </a:tc>
                <a:extLst>
                  <a:ext uri="{0D108BD9-81ED-4DB2-BD59-A6C34878D82A}">
                    <a16:rowId xmlns:a16="http://schemas.microsoft.com/office/drawing/2014/main" val="1595172134"/>
                  </a:ext>
                </a:extLst>
              </a:tr>
              <a:tr h="1258402">
                <a:tc>
                  <a:txBody>
                    <a:bodyPr/>
                    <a:lstStyle/>
                    <a:p>
                      <a:pPr marL="0" marR="0" algn="just">
                        <a:lnSpc>
                          <a:spcPct val="115000"/>
                        </a:lnSpc>
                        <a:spcBef>
                          <a:spcPts val="0"/>
                        </a:spcBef>
                        <a:spcAft>
                          <a:spcPts val="0"/>
                        </a:spcAft>
                      </a:pPr>
                      <a:r>
                        <a:rPr lang="en-US" sz="1800" dirty="0" smtClean="0">
                          <a:effectLst/>
                          <a:latin typeface="Calibri" panose="020F0502020204030204" pitchFamily="34" charset="0"/>
                          <a:ea typeface="Calibri" panose="020F0502020204030204" pitchFamily="34" charset="0"/>
                          <a:cs typeface="Times New Roman" panose="02020603050405020304" pitchFamily="18" charset="0"/>
                        </a:rPr>
                        <a:t>8I</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spcBef>
                          <a:spcPts val="0"/>
                        </a:spcBef>
                        <a:spcAft>
                          <a:spcPts val="0"/>
                        </a:spcAft>
                      </a:pPr>
                      <a:r>
                        <a:rPr lang="en-US" sz="1800" dirty="0" smtClean="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Difference</a:t>
                      </a:r>
                      <a:r>
                        <a:rPr lang="en-US" sz="1800" baseline="0" dirty="0" smtClean="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 (8G-8H)</a:t>
                      </a:r>
                      <a:endParaRPr lang="en-US" sz="18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285750" indent="-285750">
                        <a:buFont typeface="Arial" panose="020B0604020202020204" pitchFamily="34" charset="0"/>
                        <a:buChar char="•"/>
                      </a:pPr>
                      <a:r>
                        <a:rPr lang="en-US" sz="1800" b="0" i="0" u="none" strike="noStrike" kern="1200" baseline="0" dirty="0" smtClean="0">
                          <a:solidFill>
                            <a:schemeClr val="tx1"/>
                          </a:solidFill>
                          <a:latin typeface="+mn-lt"/>
                          <a:ea typeface="+mn-ea"/>
                          <a:cs typeface="+mn-cs"/>
                        </a:rPr>
                        <a:t>Could be Zero, Positive, Negative </a:t>
                      </a:r>
                    </a:p>
                    <a:p>
                      <a:pPr marL="285750" indent="-285750">
                        <a:buFont typeface="Arial" panose="020B0604020202020204" pitchFamily="34" charset="0"/>
                        <a:buChar char="•"/>
                      </a:pPr>
                      <a:r>
                        <a:rPr lang="en-US" sz="1800" b="0" i="0" u="none" strike="noStrike" kern="1200" baseline="0" dirty="0" smtClean="0">
                          <a:solidFill>
                            <a:schemeClr val="tx1"/>
                          </a:solidFill>
                          <a:latin typeface="+mn-lt"/>
                          <a:ea typeface="+mn-ea"/>
                          <a:cs typeface="+mn-cs"/>
                        </a:rPr>
                        <a:t>Positive Difference = ITC either not availed or ineligible </a:t>
                      </a:r>
                    </a:p>
                    <a:p>
                      <a:pPr marL="285750" indent="-285750">
                        <a:buFont typeface="Arial" panose="020B0604020202020204" pitchFamily="34" charset="0"/>
                        <a:buChar char="•"/>
                      </a:pPr>
                      <a:r>
                        <a:rPr lang="en-US" sz="1800" b="0" i="0" u="none" strike="noStrike" kern="1200" baseline="0" dirty="0" smtClean="0">
                          <a:solidFill>
                            <a:schemeClr val="tx1"/>
                          </a:solidFill>
                          <a:latin typeface="+mn-lt"/>
                          <a:ea typeface="+mn-ea"/>
                          <a:cs typeface="+mn-cs"/>
                        </a:rPr>
                        <a:t>Negative Difference = Notice likely from Department </a:t>
                      </a:r>
                      <a:endParaRPr lang="en-US" sz="1800" b="0" i="0" u="none" strike="noStrike" kern="1200" baseline="0" dirty="0">
                        <a:solidFill>
                          <a:schemeClr val="tx1"/>
                        </a:solidFill>
                        <a:latin typeface="+mn-lt"/>
                        <a:ea typeface="+mn-ea"/>
                        <a:cs typeface="+mn-cs"/>
                      </a:endParaRPr>
                    </a:p>
                  </a:txBody>
                  <a:tcPr marL="68580" marR="68580" marT="0" marB="0"/>
                </a:tc>
                <a:extLst>
                  <a:ext uri="{0D108BD9-81ED-4DB2-BD59-A6C34878D82A}">
                    <a16:rowId xmlns:a16="http://schemas.microsoft.com/office/drawing/2014/main" val="3672775572"/>
                  </a:ext>
                </a:extLst>
              </a:tr>
              <a:tr h="587509">
                <a:tc>
                  <a:txBody>
                    <a:bodyPr/>
                    <a:lstStyle/>
                    <a:p>
                      <a:pPr marL="0" marR="0" algn="just">
                        <a:lnSpc>
                          <a:spcPct val="115000"/>
                        </a:lnSpc>
                        <a:spcBef>
                          <a:spcPts val="0"/>
                        </a:spcBef>
                        <a:spcAft>
                          <a:spcPts val="0"/>
                        </a:spcAft>
                      </a:pPr>
                      <a:r>
                        <a:rPr lang="en-US" sz="1800" dirty="0" smtClean="0">
                          <a:effectLst/>
                          <a:latin typeface="Calibri" panose="020F0502020204030204" pitchFamily="34" charset="0"/>
                          <a:ea typeface="Calibri" panose="020F0502020204030204" pitchFamily="34" charset="0"/>
                          <a:cs typeface="Times New Roman" panose="02020603050405020304" pitchFamily="18" charset="0"/>
                        </a:rPr>
                        <a:t>8J</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tx1"/>
                          </a:solidFill>
                          <a:latin typeface="+mn-lt"/>
                          <a:ea typeface="+mn-ea"/>
                          <a:cs typeface="+mn-cs"/>
                        </a:rPr>
                        <a:t>ITC available but not availed on import of goods (Equal to I) 	</a:t>
                      </a:r>
                      <a:endParaRPr lang="en-US" sz="18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285750" indent="-285750">
                        <a:buFont typeface="Arial" panose="020B0604020202020204" pitchFamily="34" charset="0"/>
                        <a:buChar char="•"/>
                      </a:pPr>
                      <a:r>
                        <a:rPr lang="en-US" sz="1800" b="0" i="0" u="none" strike="noStrike" kern="1200" baseline="0" dirty="0" smtClean="0">
                          <a:solidFill>
                            <a:schemeClr val="tx1"/>
                          </a:solidFill>
                          <a:latin typeface="+mn-lt"/>
                          <a:ea typeface="+mn-ea"/>
                          <a:cs typeface="+mn-cs"/>
                        </a:rPr>
                        <a:t>Equal to 8I</a:t>
                      </a:r>
                      <a:endParaRPr lang="en-US" sz="1800" b="0" i="0" u="none" strike="noStrike" kern="1200" baseline="0" dirty="0">
                        <a:solidFill>
                          <a:schemeClr val="tx1"/>
                        </a:solidFill>
                        <a:latin typeface="+mn-lt"/>
                        <a:ea typeface="+mn-ea"/>
                        <a:cs typeface="+mn-cs"/>
                      </a:endParaRPr>
                    </a:p>
                  </a:txBody>
                  <a:tcPr marL="68580" marR="68580" marT="0" marB="0"/>
                </a:tc>
                <a:extLst>
                  <a:ext uri="{0D108BD9-81ED-4DB2-BD59-A6C34878D82A}">
                    <a16:rowId xmlns:a16="http://schemas.microsoft.com/office/drawing/2014/main" val="3426937442"/>
                  </a:ext>
                </a:extLst>
              </a:tr>
              <a:tr h="587509">
                <a:tc>
                  <a:txBody>
                    <a:bodyPr/>
                    <a:lstStyle/>
                    <a:p>
                      <a:pPr marL="0" marR="0" algn="just">
                        <a:lnSpc>
                          <a:spcPct val="115000"/>
                        </a:lnSpc>
                        <a:spcBef>
                          <a:spcPts val="0"/>
                        </a:spcBef>
                        <a:spcAft>
                          <a:spcPts val="0"/>
                        </a:spcAft>
                      </a:pPr>
                      <a:r>
                        <a:rPr lang="en-US" sz="1800" dirty="0" smtClean="0">
                          <a:effectLst/>
                          <a:latin typeface="Calibri" panose="020F0502020204030204" pitchFamily="34" charset="0"/>
                          <a:ea typeface="Calibri" panose="020F0502020204030204" pitchFamily="34" charset="0"/>
                          <a:cs typeface="Times New Roman" panose="02020603050405020304" pitchFamily="18" charset="0"/>
                        </a:rPr>
                        <a:t>8K</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tx1"/>
                          </a:solidFill>
                          <a:latin typeface="+mn-lt"/>
                          <a:ea typeface="+mn-ea"/>
                          <a:cs typeface="+mn-cs"/>
                        </a:rPr>
                        <a:t>Total ITC to be lapsed in current financial year (E + F + J) 	</a:t>
                      </a:r>
                      <a:endParaRPr lang="en-US" sz="18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pPr marL="285750" indent="-285750">
                        <a:buFont typeface="Arial" panose="020B0604020202020204" pitchFamily="34" charset="0"/>
                        <a:buChar char="•"/>
                      </a:pPr>
                      <a:r>
                        <a:rPr lang="en-US" sz="1800" b="0" i="0" u="none" strike="noStrike" kern="1200" baseline="0" dirty="0" smtClean="0">
                          <a:solidFill>
                            <a:schemeClr val="tx1"/>
                          </a:solidFill>
                          <a:latin typeface="+mn-lt"/>
                          <a:ea typeface="+mn-ea"/>
                          <a:cs typeface="+mn-cs"/>
                        </a:rPr>
                        <a:t>Auto </a:t>
                      </a:r>
                      <a:endParaRPr lang="en-US" sz="1800" b="0" i="0" u="none" strike="noStrike" kern="1200" baseline="0" dirty="0">
                        <a:solidFill>
                          <a:schemeClr val="tx1"/>
                        </a:solidFill>
                        <a:latin typeface="+mn-lt"/>
                        <a:ea typeface="+mn-ea"/>
                        <a:cs typeface="+mn-cs"/>
                      </a:endParaRPr>
                    </a:p>
                  </a:txBody>
                  <a:tcPr marL="68580" marR="68580" marT="0" marB="0"/>
                </a:tc>
                <a:extLst>
                  <a:ext uri="{0D108BD9-81ED-4DB2-BD59-A6C34878D82A}">
                    <a16:rowId xmlns:a16="http://schemas.microsoft.com/office/drawing/2014/main" val="334090427"/>
                  </a:ext>
                </a:extLst>
              </a:tr>
            </a:tbl>
          </a:graphicData>
        </a:graphic>
      </p:graphicFrame>
    </p:spTree>
    <p:extLst>
      <p:ext uri="{BB962C8B-B14F-4D97-AF65-F5344CB8AC3E}">
        <p14:creationId xmlns:p14="http://schemas.microsoft.com/office/powerpoint/2010/main" val="39193051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IN" sz="3200" dirty="0" smtClean="0"/>
              <a:t>Decoding Table 6E </a:t>
            </a:r>
            <a:r>
              <a:rPr lang="en-IN" sz="3200" dirty="0"/>
              <a:t>vs 8G Vs 8H </a:t>
            </a:r>
            <a:endParaRPr lang="en-US" sz="3200" dirty="0"/>
          </a:p>
        </p:txBody>
      </p:sp>
      <p:sp>
        <p:nvSpPr>
          <p:cNvPr id="6" name="Content Placeholder 5"/>
          <p:cNvSpPr>
            <a:spLocks noGrp="1"/>
          </p:cNvSpPr>
          <p:nvPr>
            <p:ph sz="quarter" idx="13"/>
          </p:nvPr>
        </p:nvSpPr>
        <p:spPr>
          <a:xfrm>
            <a:off x="143509" y="806450"/>
            <a:ext cx="8802977" cy="5670550"/>
          </a:xfrm>
        </p:spPr>
        <p:style>
          <a:lnRef idx="1">
            <a:schemeClr val="accent1"/>
          </a:lnRef>
          <a:fillRef idx="2">
            <a:schemeClr val="accent1"/>
          </a:fillRef>
          <a:effectRef idx="1">
            <a:schemeClr val="accent1"/>
          </a:effectRef>
          <a:fontRef idx="minor">
            <a:schemeClr val="dk1"/>
          </a:fontRef>
        </p:style>
        <p:txBody>
          <a:bodyPr>
            <a:noAutofit/>
          </a:bodyPr>
          <a:lstStyle/>
          <a:p>
            <a:pPr marL="0" indent="0" algn="just">
              <a:buNone/>
              <a:tabLst>
                <a:tab pos="339725" algn="l"/>
              </a:tabLst>
            </a:pPr>
            <a:endParaRPr lang="en-IN" sz="2000" dirty="0"/>
          </a:p>
          <a:p>
            <a:pPr marL="0" indent="0" algn="just">
              <a:buNone/>
              <a:tabLst>
                <a:tab pos="339725" algn="l"/>
              </a:tabLst>
            </a:pPr>
            <a:endParaRPr lang="en-US" sz="2000" dirty="0"/>
          </a:p>
          <a:p>
            <a:pPr marL="0" indent="0" algn="just">
              <a:buNone/>
              <a:tabLst>
                <a:tab pos="339725" algn="l"/>
              </a:tabLst>
            </a:pPr>
            <a:endParaRPr lang="en-US" sz="2000" dirty="0" smtClean="0"/>
          </a:p>
          <a:p>
            <a:pPr marL="0" indent="0" algn="just">
              <a:buNone/>
              <a:tabLst>
                <a:tab pos="339725" algn="l"/>
              </a:tabLst>
            </a:pPr>
            <a:r>
              <a:rPr lang="en-US" sz="2000" b="1" dirty="0" smtClean="0">
                <a:solidFill>
                  <a:srgbClr val="FF0000"/>
                </a:solidFill>
              </a:rPr>
              <a:t>	</a:t>
            </a:r>
            <a:endParaRPr lang="en-US" sz="2000" dirty="0"/>
          </a:p>
          <a:p>
            <a:endParaRPr lang="en-US" sz="2000" dirty="0"/>
          </a:p>
          <a:p>
            <a:pPr marL="712788" indent="-349250" algn="just">
              <a:buFont typeface="Wingdings" panose="05000000000000000000" pitchFamily="2" charset="2"/>
              <a:buChar char="q"/>
              <a:tabLst>
                <a:tab pos="631825" algn="l"/>
              </a:tabLst>
            </a:pPr>
            <a:endParaRPr lang="en-IN" sz="2000" dirty="0" smtClean="0"/>
          </a:p>
        </p:txBody>
      </p:sp>
      <p:sp>
        <p:nvSpPr>
          <p:cNvPr id="4" name="Slide Number Placeholder 3"/>
          <p:cNvSpPr>
            <a:spLocks noGrp="1"/>
          </p:cNvSpPr>
          <p:nvPr>
            <p:ph type="sldNum" sz="quarter" idx="18"/>
          </p:nvPr>
        </p:nvSpPr>
        <p:spPr/>
        <p:txBody>
          <a:bodyPr/>
          <a:lstStyle/>
          <a:p>
            <a:fld id="{E90EB10D-B49F-42B1-955A-1DB268FD7307}" type="slidenum">
              <a:rPr lang="en-IN" smtClean="0"/>
              <a:pPr/>
              <a:t>38</a:t>
            </a:fld>
            <a:endParaRPr lang="en-IN" dirty="0"/>
          </a:p>
        </p:txBody>
      </p:sp>
      <p:sp>
        <p:nvSpPr>
          <p:cNvPr id="12" name="Rectangle 11"/>
          <p:cNvSpPr/>
          <p:nvPr/>
        </p:nvSpPr>
        <p:spPr>
          <a:xfrm>
            <a:off x="323528" y="908720"/>
            <a:ext cx="8491264" cy="540060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endParaRPr lang="en-IN" dirty="0"/>
          </a:p>
          <a:p>
            <a:endParaRPr lang="en-IN" dirty="0" smtClean="0"/>
          </a:p>
          <a:p>
            <a:endParaRPr lang="en-IN" dirty="0"/>
          </a:p>
        </p:txBody>
      </p:sp>
      <p:graphicFrame>
        <p:nvGraphicFramePr>
          <p:cNvPr id="2" name="Table 1"/>
          <p:cNvGraphicFramePr>
            <a:graphicFrameLocks noGrp="1"/>
          </p:cNvGraphicFramePr>
          <p:nvPr>
            <p:extLst>
              <p:ext uri="{D42A27DB-BD31-4B8C-83A1-F6EECF244321}">
                <p14:modId xmlns:p14="http://schemas.microsoft.com/office/powerpoint/2010/main" val="2966305605"/>
              </p:ext>
            </p:extLst>
          </p:nvPr>
        </p:nvGraphicFramePr>
        <p:xfrm>
          <a:off x="322449" y="1499840"/>
          <a:ext cx="8290120" cy="1854200"/>
        </p:xfrm>
        <a:graphic>
          <a:graphicData uri="http://schemas.openxmlformats.org/drawingml/2006/table">
            <a:tbl>
              <a:tblPr firstRow="1" bandRow="1">
                <a:tableStyleId>{073A0DAA-6AF3-43AB-8588-CEC1D06C72B9}</a:tableStyleId>
              </a:tblPr>
              <a:tblGrid>
                <a:gridCol w="785479">
                  <a:extLst>
                    <a:ext uri="{9D8B030D-6E8A-4147-A177-3AD203B41FA5}">
                      <a16:colId xmlns:a16="http://schemas.microsoft.com/office/drawing/2014/main" val="3919461052"/>
                    </a:ext>
                  </a:extLst>
                </a:gridCol>
                <a:gridCol w="6127289">
                  <a:extLst>
                    <a:ext uri="{9D8B030D-6E8A-4147-A177-3AD203B41FA5}">
                      <a16:colId xmlns:a16="http://schemas.microsoft.com/office/drawing/2014/main" val="73477030"/>
                    </a:ext>
                  </a:extLst>
                </a:gridCol>
                <a:gridCol w="1377352">
                  <a:extLst>
                    <a:ext uri="{9D8B030D-6E8A-4147-A177-3AD203B41FA5}">
                      <a16:colId xmlns:a16="http://schemas.microsoft.com/office/drawing/2014/main" val="3294745241"/>
                    </a:ext>
                  </a:extLst>
                </a:gridCol>
              </a:tblGrid>
              <a:tr h="370840">
                <a:tc>
                  <a:txBody>
                    <a:bodyPr/>
                    <a:lstStyle/>
                    <a:p>
                      <a:r>
                        <a:rPr lang="en-US" dirty="0" smtClean="0"/>
                        <a:t>SN</a:t>
                      </a:r>
                      <a:r>
                        <a:rPr lang="en-US" baseline="0" dirty="0" smtClean="0"/>
                        <a:t> </a:t>
                      </a:r>
                      <a:endParaRPr lang="en-US" dirty="0"/>
                    </a:p>
                  </a:txBody>
                  <a:tcPr/>
                </a:tc>
                <a:tc>
                  <a:txBody>
                    <a:bodyPr/>
                    <a:lstStyle/>
                    <a:p>
                      <a:r>
                        <a:rPr lang="en-US" dirty="0" smtClean="0"/>
                        <a:t>Description </a:t>
                      </a:r>
                      <a:endParaRPr lang="en-US" dirty="0"/>
                    </a:p>
                  </a:txBody>
                  <a:tcPr/>
                </a:tc>
                <a:tc>
                  <a:txBody>
                    <a:bodyPr/>
                    <a:lstStyle/>
                    <a:p>
                      <a:r>
                        <a:rPr lang="en-US" dirty="0" smtClean="0"/>
                        <a:t>Amount </a:t>
                      </a:r>
                      <a:endParaRPr lang="en-US" dirty="0"/>
                    </a:p>
                  </a:txBody>
                  <a:tcPr/>
                </a:tc>
                <a:extLst>
                  <a:ext uri="{0D108BD9-81ED-4DB2-BD59-A6C34878D82A}">
                    <a16:rowId xmlns:a16="http://schemas.microsoft.com/office/drawing/2014/main" val="1386084563"/>
                  </a:ext>
                </a:extLst>
              </a:tr>
              <a:tr h="370840">
                <a:tc>
                  <a:txBody>
                    <a:bodyPr/>
                    <a:lstStyle/>
                    <a:p>
                      <a:r>
                        <a:rPr lang="en-US" dirty="0" smtClean="0"/>
                        <a:t>1</a:t>
                      </a:r>
                      <a:endParaRPr lang="en-US" dirty="0"/>
                    </a:p>
                  </a:txBody>
                  <a:tcPr/>
                </a:tc>
                <a:tc>
                  <a:txBody>
                    <a:bodyPr/>
                    <a:lstStyle/>
                    <a:p>
                      <a:r>
                        <a:rPr lang="en-IN" dirty="0" smtClean="0"/>
                        <a:t>IGST paid on Import of Goods  during FY 1718 [8G</a:t>
                      </a:r>
                      <a:endParaRPr lang="en-US" dirty="0"/>
                    </a:p>
                  </a:txBody>
                  <a:tcPr/>
                </a:tc>
                <a:tc>
                  <a:txBody>
                    <a:bodyPr/>
                    <a:lstStyle/>
                    <a:p>
                      <a:r>
                        <a:rPr lang="en-US" dirty="0" smtClean="0"/>
                        <a:t>5 lakhs</a:t>
                      </a:r>
                      <a:endParaRPr lang="en-US" dirty="0"/>
                    </a:p>
                  </a:txBody>
                  <a:tcPr/>
                </a:tc>
                <a:extLst>
                  <a:ext uri="{0D108BD9-81ED-4DB2-BD59-A6C34878D82A}">
                    <a16:rowId xmlns:a16="http://schemas.microsoft.com/office/drawing/2014/main" val="1779331461"/>
                  </a:ext>
                </a:extLst>
              </a:tr>
              <a:tr h="370840">
                <a:tc>
                  <a:txBody>
                    <a:bodyPr/>
                    <a:lstStyle/>
                    <a:p>
                      <a:r>
                        <a:rPr lang="en-US" dirty="0" smtClean="0"/>
                        <a:t>2</a:t>
                      </a:r>
                      <a:endParaRPr lang="en-US" dirty="0"/>
                    </a:p>
                  </a:txBody>
                  <a:tcPr/>
                </a:tc>
                <a:tc>
                  <a:txBody>
                    <a:bodyPr/>
                    <a:lstStyle/>
                    <a:p>
                      <a:r>
                        <a:rPr lang="en-IN" dirty="0" smtClean="0"/>
                        <a:t>IGST Credit claimed in GSTR-3B of FY 1718 </a:t>
                      </a:r>
                      <a:endParaRPr lang="en-US" dirty="0"/>
                    </a:p>
                  </a:txBody>
                  <a:tcPr/>
                </a:tc>
                <a:tc>
                  <a:txBody>
                    <a:bodyPr/>
                    <a:lstStyle/>
                    <a:p>
                      <a:r>
                        <a:rPr lang="en-US" dirty="0" smtClean="0"/>
                        <a:t>4 Lakhs</a:t>
                      </a:r>
                      <a:endParaRPr lang="en-US" dirty="0"/>
                    </a:p>
                  </a:txBody>
                  <a:tcPr/>
                </a:tc>
                <a:extLst>
                  <a:ext uri="{0D108BD9-81ED-4DB2-BD59-A6C34878D82A}">
                    <a16:rowId xmlns:a16="http://schemas.microsoft.com/office/drawing/2014/main" val="3682431450"/>
                  </a:ext>
                </a:extLst>
              </a:tr>
              <a:tr h="370840">
                <a:tc>
                  <a:txBody>
                    <a:bodyPr/>
                    <a:lstStyle/>
                    <a:p>
                      <a:r>
                        <a:rPr lang="en-US" dirty="0" smtClean="0"/>
                        <a:t>3</a:t>
                      </a:r>
                      <a:endParaRPr lang="en-US" dirty="0"/>
                    </a:p>
                  </a:txBody>
                  <a:tcPr/>
                </a:tc>
                <a:tc>
                  <a:txBody>
                    <a:bodyPr/>
                    <a:lstStyle/>
                    <a:p>
                      <a:r>
                        <a:rPr lang="en-US" dirty="0" smtClean="0"/>
                        <a:t>IGST</a:t>
                      </a:r>
                      <a:r>
                        <a:rPr lang="en-US" baseline="0" dirty="0" smtClean="0"/>
                        <a:t> Credit claimed in GSTR-3B of FY 1819</a:t>
                      </a:r>
                      <a:endParaRPr lang="en-US" dirty="0"/>
                    </a:p>
                  </a:txBody>
                  <a:tcPr/>
                </a:tc>
                <a:tc>
                  <a:txBody>
                    <a:bodyPr/>
                    <a:lstStyle/>
                    <a:p>
                      <a:r>
                        <a:rPr lang="en-US" dirty="0" smtClean="0"/>
                        <a:t>1 Lakh</a:t>
                      </a:r>
                      <a:endParaRPr lang="en-US" dirty="0"/>
                    </a:p>
                  </a:txBody>
                  <a:tcPr/>
                </a:tc>
                <a:extLst>
                  <a:ext uri="{0D108BD9-81ED-4DB2-BD59-A6C34878D82A}">
                    <a16:rowId xmlns:a16="http://schemas.microsoft.com/office/drawing/2014/main" val="1652738960"/>
                  </a:ext>
                </a:extLst>
              </a:tr>
              <a:tr h="370840">
                <a:tc gridSpan="3">
                  <a:txBody>
                    <a:bodyPr/>
                    <a:lstStyle/>
                    <a:p>
                      <a:r>
                        <a:rPr lang="en-US" b="1" dirty="0" smtClean="0"/>
                        <a:t>Based on above facts disclose aforesaid</a:t>
                      </a:r>
                      <a:r>
                        <a:rPr lang="en-US" b="1" baseline="0" dirty="0" smtClean="0"/>
                        <a:t> details in GSTR-9</a:t>
                      </a:r>
                      <a:endParaRPr lang="en-US" b="1"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2607171299"/>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2027559333"/>
              </p:ext>
            </p:extLst>
          </p:nvPr>
        </p:nvGraphicFramePr>
        <p:xfrm>
          <a:off x="322449" y="3574320"/>
          <a:ext cx="8290120" cy="2552144"/>
        </p:xfrm>
        <a:graphic>
          <a:graphicData uri="http://schemas.openxmlformats.org/drawingml/2006/table">
            <a:tbl>
              <a:tblPr firstRow="1" bandRow="1">
                <a:tableStyleId>{7DF18680-E054-41AD-8BC1-D1AEF772440D}</a:tableStyleId>
              </a:tblPr>
              <a:tblGrid>
                <a:gridCol w="780096">
                  <a:extLst>
                    <a:ext uri="{9D8B030D-6E8A-4147-A177-3AD203B41FA5}">
                      <a16:colId xmlns:a16="http://schemas.microsoft.com/office/drawing/2014/main" val="2385489439"/>
                    </a:ext>
                  </a:extLst>
                </a:gridCol>
                <a:gridCol w="6132672">
                  <a:extLst>
                    <a:ext uri="{9D8B030D-6E8A-4147-A177-3AD203B41FA5}">
                      <a16:colId xmlns:a16="http://schemas.microsoft.com/office/drawing/2014/main" val="970302527"/>
                    </a:ext>
                  </a:extLst>
                </a:gridCol>
                <a:gridCol w="1377352">
                  <a:extLst>
                    <a:ext uri="{9D8B030D-6E8A-4147-A177-3AD203B41FA5}">
                      <a16:colId xmlns:a16="http://schemas.microsoft.com/office/drawing/2014/main" val="4208450268"/>
                    </a:ext>
                  </a:extLst>
                </a:gridCol>
              </a:tblGrid>
              <a:tr h="357584">
                <a:tc>
                  <a:txBody>
                    <a:bodyPr/>
                    <a:lstStyle/>
                    <a:p>
                      <a:pPr marL="0" marR="0">
                        <a:lnSpc>
                          <a:spcPct val="115000"/>
                        </a:lnSpc>
                        <a:spcBef>
                          <a:spcPts val="0"/>
                        </a:spcBef>
                        <a:spcAft>
                          <a:spcPts val="0"/>
                        </a:spcAft>
                      </a:pPr>
                      <a:r>
                        <a:rPr lang="en-IN" sz="1800" dirty="0" smtClean="0">
                          <a:effectLst/>
                        </a:rPr>
                        <a:t>8G</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u="none" strike="noStrike" kern="1200" baseline="0" dirty="0" smtClean="0"/>
                        <a:t>IGST paid on import of goods (including supplies from SEZ)	</a:t>
                      </a:r>
                      <a:endParaRPr lang="en-US" sz="1800" b="0" i="0" u="none" strike="noStrike" kern="1200" baseline="0" dirty="0" smtClean="0">
                        <a:solidFill>
                          <a:schemeClr val="tx1"/>
                        </a:solidFill>
                        <a:latin typeface="+mn-lt"/>
                        <a:ea typeface="+mn-ea"/>
                        <a:cs typeface="+mn-cs"/>
                      </a:endParaRPr>
                    </a:p>
                  </a:txBody>
                  <a:tcPr marL="68580" marR="68580" marT="0" marB="0"/>
                </a:tc>
                <a:tc>
                  <a:txBody>
                    <a:bodyPr/>
                    <a:lstStyle/>
                    <a:p>
                      <a:r>
                        <a:rPr lang="en-US" dirty="0" smtClean="0"/>
                        <a:t>5</a:t>
                      </a:r>
                      <a:r>
                        <a:rPr lang="en-US" baseline="0" dirty="0" smtClean="0"/>
                        <a:t> Lakhs</a:t>
                      </a:r>
                      <a:endParaRPr lang="en-US" dirty="0"/>
                    </a:p>
                  </a:txBody>
                  <a:tcPr/>
                </a:tc>
                <a:extLst>
                  <a:ext uri="{0D108BD9-81ED-4DB2-BD59-A6C34878D82A}">
                    <a16:rowId xmlns:a16="http://schemas.microsoft.com/office/drawing/2014/main" val="2635331294"/>
                  </a:ext>
                </a:extLst>
              </a:tr>
              <a:tr h="357584">
                <a:tc>
                  <a:txBody>
                    <a:bodyPr/>
                    <a:lstStyle/>
                    <a:p>
                      <a:pPr marL="0" marR="0" algn="just">
                        <a:lnSpc>
                          <a:spcPct val="115000"/>
                        </a:lnSpc>
                        <a:spcBef>
                          <a:spcPts val="0"/>
                        </a:spcBef>
                        <a:spcAft>
                          <a:spcPts val="0"/>
                        </a:spcAft>
                      </a:pPr>
                      <a:r>
                        <a:rPr lang="en-US" sz="1800" dirty="0" smtClean="0">
                          <a:effectLst/>
                        </a:rPr>
                        <a:t>8H</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u="none" strike="noStrike" kern="1200" baseline="0" dirty="0" smtClean="0"/>
                        <a:t>IGST credit availed on import of goods (as per 6(E)) 	</a:t>
                      </a:r>
                      <a:endParaRPr lang="en-US" sz="1800" b="0" i="0" u="none" strike="noStrike" kern="1200" baseline="0" dirty="0" smtClean="0">
                        <a:solidFill>
                          <a:schemeClr val="tx1"/>
                        </a:solidFill>
                        <a:latin typeface="+mn-lt"/>
                        <a:ea typeface="+mn-ea"/>
                        <a:cs typeface="+mn-cs"/>
                      </a:endParaRPr>
                    </a:p>
                  </a:txBody>
                  <a:tcPr marL="68580" marR="68580" marT="0" marB="0"/>
                </a:tc>
                <a:tc>
                  <a:txBody>
                    <a:bodyPr/>
                    <a:lstStyle/>
                    <a:p>
                      <a:r>
                        <a:rPr lang="en-US" dirty="0" smtClean="0"/>
                        <a:t>4 Lakhs</a:t>
                      </a:r>
                      <a:endParaRPr lang="en-US" dirty="0"/>
                    </a:p>
                  </a:txBody>
                  <a:tcPr/>
                </a:tc>
                <a:extLst>
                  <a:ext uri="{0D108BD9-81ED-4DB2-BD59-A6C34878D82A}">
                    <a16:rowId xmlns:a16="http://schemas.microsoft.com/office/drawing/2014/main" val="2212980043"/>
                  </a:ext>
                </a:extLst>
              </a:tr>
              <a:tr h="357584">
                <a:tc>
                  <a:txBody>
                    <a:bodyPr/>
                    <a:lstStyle/>
                    <a:p>
                      <a:pPr marL="0" marR="0" algn="just">
                        <a:lnSpc>
                          <a:spcPct val="115000"/>
                        </a:lnSpc>
                        <a:spcBef>
                          <a:spcPts val="0"/>
                        </a:spcBef>
                        <a:spcAft>
                          <a:spcPts val="0"/>
                        </a:spcAft>
                      </a:pPr>
                      <a:r>
                        <a:rPr lang="en-US" sz="1800" dirty="0" smtClean="0">
                          <a:effectLst/>
                        </a:rPr>
                        <a:t>8I</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spcBef>
                          <a:spcPts val="0"/>
                        </a:spcBef>
                        <a:spcAft>
                          <a:spcPts val="0"/>
                        </a:spcAft>
                      </a:pPr>
                      <a:r>
                        <a:rPr lang="en-US" sz="1800" dirty="0" smtClean="0">
                          <a:effectLst/>
                        </a:rPr>
                        <a:t>Difference</a:t>
                      </a:r>
                      <a:r>
                        <a:rPr lang="en-US" sz="1800" baseline="0" dirty="0" smtClean="0">
                          <a:effectLst/>
                        </a:rPr>
                        <a:t> (8G-8H)</a:t>
                      </a:r>
                      <a:endParaRPr lang="en-US" sz="18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r>
                        <a:rPr lang="en-US" dirty="0" smtClean="0"/>
                        <a:t>1 Lakh</a:t>
                      </a:r>
                      <a:endParaRPr lang="en-US" dirty="0"/>
                    </a:p>
                  </a:txBody>
                  <a:tcPr/>
                </a:tc>
                <a:extLst>
                  <a:ext uri="{0D108BD9-81ED-4DB2-BD59-A6C34878D82A}">
                    <a16:rowId xmlns:a16="http://schemas.microsoft.com/office/drawing/2014/main" val="248518143"/>
                  </a:ext>
                </a:extLst>
              </a:tr>
              <a:tr h="357584">
                <a:tc>
                  <a:txBody>
                    <a:bodyPr/>
                    <a:lstStyle/>
                    <a:p>
                      <a:pPr marL="0" marR="0" algn="just">
                        <a:lnSpc>
                          <a:spcPct val="115000"/>
                        </a:lnSpc>
                        <a:spcBef>
                          <a:spcPts val="0"/>
                        </a:spcBef>
                        <a:spcAft>
                          <a:spcPts val="0"/>
                        </a:spcAft>
                      </a:pPr>
                      <a:r>
                        <a:rPr lang="en-US" sz="1800" dirty="0" smtClean="0">
                          <a:effectLst/>
                        </a:rPr>
                        <a:t>8J</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u="none" strike="noStrike" kern="1200" baseline="0" dirty="0" smtClean="0"/>
                        <a:t>ITC available but not availed on import of goods (Equal to I) 	</a:t>
                      </a:r>
                      <a:endParaRPr lang="en-US" sz="1800"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r>
                        <a:rPr lang="en-US" dirty="0" smtClean="0"/>
                        <a:t>1 Lakh</a:t>
                      </a:r>
                      <a:endParaRPr lang="en-US" dirty="0"/>
                    </a:p>
                  </a:txBody>
                  <a:tcPr/>
                </a:tc>
                <a:extLst>
                  <a:ext uri="{0D108BD9-81ED-4DB2-BD59-A6C34878D82A}">
                    <a16:rowId xmlns:a16="http://schemas.microsoft.com/office/drawing/2014/main" val="84266270"/>
                  </a:ext>
                </a:extLst>
              </a:tr>
              <a:tr h="357584">
                <a:tc>
                  <a:txBody>
                    <a:bodyPr/>
                    <a:lstStyle/>
                    <a:p>
                      <a:pPr marL="0" marR="0" algn="just">
                        <a:lnSpc>
                          <a:spcPct val="115000"/>
                        </a:lnSpc>
                        <a:spcBef>
                          <a:spcPts val="0"/>
                        </a:spcBef>
                        <a:spcAft>
                          <a:spcPts val="0"/>
                        </a:spcAft>
                      </a:pPr>
                      <a:r>
                        <a:rPr lang="en-US" sz="1800" dirty="0" smtClean="0">
                          <a:solidFill>
                            <a:srgbClr val="FF0000"/>
                          </a:solidFill>
                          <a:effectLst/>
                        </a:rPr>
                        <a:t>8K</a:t>
                      </a:r>
                      <a:endParaRPr lang="en-US" sz="18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u="none" strike="noStrike" kern="1200" baseline="0" dirty="0" smtClean="0">
                          <a:solidFill>
                            <a:srgbClr val="FF0000"/>
                          </a:solidFill>
                        </a:rPr>
                        <a:t>Total ITC to be lapsed in current financial year (E + F + J) 	</a:t>
                      </a:r>
                      <a:endParaRPr lang="en-US" sz="1800" b="1" dirty="0">
                        <a:solidFill>
                          <a:srgbClr val="FF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a:txBody>
                    <a:bodyPr/>
                    <a:lstStyle/>
                    <a:p>
                      <a:r>
                        <a:rPr lang="en-US" dirty="0" smtClean="0"/>
                        <a:t>1 Lakh</a:t>
                      </a:r>
                      <a:endParaRPr lang="en-US" b="1" dirty="0">
                        <a:solidFill>
                          <a:srgbClr val="FF0000"/>
                        </a:solidFill>
                      </a:endParaRPr>
                    </a:p>
                  </a:txBody>
                  <a:tcPr/>
                </a:tc>
                <a:extLst>
                  <a:ext uri="{0D108BD9-81ED-4DB2-BD59-A6C34878D82A}">
                    <a16:rowId xmlns:a16="http://schemas.microsoft.com/office/drawing/2014/main" val="2636732405"/>
                  </a:ext>
                </a:extLst>
              </a:tr>
              <a:tr h="357584">
                <a:tc gridSpan="3">
                  <a:txBody>
                    <a:bodyPr/>
                    <a:lstStyle/>
                    <a:p>
                      <a:pPr marL="0" marR="0" algn="just">
                        <a:lnSpc>
                          <a:spcPct val="115000"/>
                        </a:lnSpc>
                        <a:spcBef>
                          <a:spcPts val="0"/>
                        </a:spcBef>
                        <a:spcAft>
                          <a:spcPts val="0"/>
                        </a:spcAft>
                      </a:pPr>
                      <a:r>
                        <a:rPr lang="en-US" sz="1800" dirty="0" smtClean="0">
                          <a:solidFill>
                            <a:srgbClr val="FF0000"/>
                          </a:solidFill>
                          <a:effectLst/>
                        </a:rPr>
                        <a:t>Expecting</a:t>
                      </a:r>
                      <a:r>
                        <a:rPr lang="en-US" sz="1800" baseline="0" dirty="0" smtClean="0">
                          <a:solidFill>
                            <a:srgbClr val="FF0000"/>
                          </a:solidFill>
                          <a:effectLst/>
                        </a:rPr>
                        <a:t> clarification from department on such proposed lapsed credits</a:t>
                      </a:r>
                      <a:endParaRPr lang="en-US" sz="18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lang="en-US" sz="1800" b="1" dirty="0">
                        <a:solidFill>
                          <a:srgbClr val="FF0000"/>
                        </a:solidFill>
                        <a:effectLst/>
                        <a:latin typeface="Arial Narrow" panose="020B0606020202030204" pitchFamily="34" charset="0"/>
                        <a:ea typeface="Calibri" panose="020F0502020204030204" pitchFamily="34" charset="0"/>
                        <a:cs typeface="Arial Narrow" panose="020B0606020202030204" pitchFamily="34" charset="0"/>
                      </a:endParaRPr>
                    </a:p>
                  </a:txBody>
                  <a:tcPr marL="68580" marR="68580" marT="0" marB="0"/>
                </a:tc>
                <a:tc hMerge="1">
                  <a:txBody>
                    <a:bodyPr/>
                    <a:lstStyle/>
                    <a:p>
                      <a:endParaRPr lang="en-US" b="1" dirty="0">
                        <a:solidFill>
                          <a:srgbClr val="FF0000"/>
                        </a:solidFill>
                      </a:endParaRPr>
                    </a:p>
                  </a:txBody>
                  <a:tcPr/>
                </a:tc>
                <a:extLst>
                  <a:ext uri="{0D108BD9-81ED-4DB2-BD59-A6C34878D82A}">
                    <a16:rowId xmlns:a16="http://schemas.microsoft.com/office/drawing/2014/main" val="1355995384"/>
                  </a:ext>
                </a:extLst>
              </a:tr>
            </a:tbl>
          </a:graphicData>
        </a:graphic>
      </p:graphicFrame>
      <p:sp>
        <p:nvSpPr>
          <p:cNvPr id="14" name="Rectangle 13"/>
          <p:cNvSpPr/>
          <p:nvPr/>
        </p:nvSpPr>
        <p:spPr>
          <a:xfrm>
            <a:off x="322450" y="980728"/>
            <a:ext cx="8290120" cy="432048"/>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r>
              <a:rPr lang="en-US" sz="2400" dirty="0" smtClean="0"/>
              <a:t>Case Study</a:t>
            </a:r>
            <a:r>
              <a:rPr lang="en-US" dirty="0" smtClean="0"/>
              <a:t> </a:t>
            </a:r>
            <a:endParaRPr lang="en-US" dirty="0"/>
          </a:p>
        </p:txBody>
      </p:sp>
    </p:spTree>
    <p:extLst>
      <p:ext uri="{BB962C8B-B14F-4D97-AF65-F5344CB8AC3E}">
        <p14:creationId xmlns:p14="http://schemas.microsoft.com/office/powerpoint/2010/main" val="9614339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5188FF-16FD-49BB-A005-A7C8AFE72D72}"/>
              </a:ext>
            </a:extLst>
          </p:cNvPr>
          <p:cNvSpPr>
            <a:spLocks noGrp="1"/>
          </p:cNvSpPr>
          <p:nvPr>
            <p:ph type="title"/>
          </p:nvPr>
        </p:nvSpPr>
        <p:spPr/>
        <p:txBody>
          <a:bodyPr>
            <a:normAutofit fontScale="90000"/>
          </a:bodyPr>
          <a:lstStyle/>
          <a:p>
            <a:r>
              <a:rPr lang="en-IN" dirty="0"/>
              <a:t>Relationship between various forms for ITC availed</a:t>
            </a:r>
          </a:p>
        </p:txBody>
      </p:sp>
      <p:sp>
        <p:nvSpPr>
          <p:cNvPr id="5" name="Rectangle: Single Corner Snipped 4">
            <a:extLst>
              <a:ext uri="{FF2B5EF4-FFF2-40B4-BE49-F238E27FC236}">
                <a16:creationId xmlns:a16="http://schemas.microsoft.com/office/drawing/2014/main" id="{DA121669-2911-4F4C-A217-B3464495F090}"/>
              </a:ext>
            </a:extLst>
          </p:cNvPr>
          <p:cNvSpPr/>
          <p:nvPr/>
        </p:nvSpPr>
        <p:spPr>
          <a:xfrm>
            <a:off x="395536" y="2335161"/>
            <a:ext cx="1226677" cy="771832"/>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4A</a:t>
            </a:r>
          </a:p>
        </p:txBody>
      </p:sp>
      <p:sp>
        <p:nvSpPr>
          <p:cNvPr id="6" name="Rectangle: Single Corner Snipped 5">
            <a:extLst>
              <a:ext uri="{FF2B5EF4-FFF2-40B4-BE49-F238E27FC236}">
                <a16:creationId xmlns:a16="http://schemas.microsoft.com/office/drawing/2014/main" id="{FA6F95BE-06DB-4AE3-8532-57340E2BB140}"/>
              </a:ext>
            </a:extLst>
          </p:cNvPr>
          <p:cNvSpPr/>
          <p:nvPr/>
        </p:nvSpPr>
        <p:spPr>
          <a:xfrm>
            <a:off x="2516952" y="2340077"/>
            <a:ext cx="1681316" cy="757084"/>
          </a:xfrm>
          <a:prstGeom prst="snip1Rect">
            <a:avLst/>
          </a:prstGeom>
          <a:solidFill>
            <a:srgbClr val="9AC23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6A</a:t>
            </a:r>
          </a:p>
        </p:txBody>
      </p:sp>
      <p:sp>
        <p:nvSpPr>
          <p:cNvPr id="7" name="Rectangle: Single Corner Snipped 6">
            <a:extLst>
              <a:ext uri="{FF2B5EF4-FFF2-40B4-BE49-F238E27FC236}">
                <a16:creationId xmlns:a16="http://schemas.microsoft.com/office/drawing/2014/main" id="{59DA3D35-8333-4FBC-B4F0-F8E403DEC100}"/>
              </a:ext>
            </a:extLst>
          </p:cNvPr>
          <p:cNvSpPr/>
          <p:nvPr/>
        </p:nvSpPr>
        <p:spPr>
          <a:xfrm>
            <a:off x="2516952" y="3275649"/>
            <a:ext cx="1681316" cy="757084"/>
          </a:xfrm>
          <a:prstGeom prst="snip1Rect">
            <a:avLst/>
          </a:prstGeom>
          <a:solidFill>
            <a:srgbClr val="9AC23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6B</a:t>
            </a:r>
          </a:p>
        </p:txBody>
      </p:sp>
      <p:sp>
        <p:nvSpPr>
          <p:cNvPr id="8" name="Rectangle: Single Corner Snipped 7">
            <a:extLst>
              <a:ext uri="{FF2B5EF4-FFF2-40B4-BE49-F238E27FC236}">
                <a16:creationId xmlns:a16="http://schemas.microsoft.com/office/drawing/2014/main" id="{9D2404C8-4443-4EC3-A2C5-AC78A8F41FB2}"/>
              </a:ext>
            </a:extLst>
          </p:cNvPr>
          <p:cNvSpPr/>
          <p:nvPr/>
        </p:nvSpPr>
        <p:spPr>
          <a:xfrm>
            <a:off x="2520536" y="4114130"/>
            <a:ext cx="1681316" cy="757084"/>
          </a:xfrm>
          <a:prstGeom prst="snip1Rect">
            <a:avLst/>
          </a:prstGeom>
          <a:solidFill>
            <a:srgbClr val="9AC23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6H</a:t>
            </a:r>
          </a:p>
        </p:txBody>
      </p:sp>
      <p:sp>
        <p:nvSpPr>
          <p:cNvPr id="9" name="Rectangle: Single Corner Snipped 8">
            <a:extLst>
              <a:ext uri="{FF2B5EF4-FFF2-40B4-BE49-F238E27FC236}">
                <a16:creationId xmlns:a16="http://schemas.microsoft.com/office/drawing/2014/main" id="{62102B59-A321-49FD-8085-113DB14846FB}"/>
              </a:ext>
            </a:extLst>
          </p:cNvPr>
          <p:cNvSpPr/>
          <p:nvPr/>
        </p:nvSpPr>
        <p:spPr>
          <a:xfrm>
            <a:off x="2516952" y="5584727"/>
            <a:ext cx="1681316" cy="757084"/>
          </a:xfrm>
          <a:prstGeom prst="snip1Rect">
            <a:avLst/>
          </a:prstGeom>
          <a:solidFill>
            <a:srgbClr val="9AC23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6E</a:t>
            </a:r>
          </a:p>
        </p:txBody>
      </p:sp>
      <p:sp>
        <p:nvSpPr>
          <p:cNvPr id="10" name="Rectangle: Single Corner Snipped 9">
            <a:extLst>
              <a:ext uri="{FF2B5EF4-FFF2-40B4-BE49-F238E27FC236}">
                <a16:creationId xmlns:a16="http://schemas.microsoft.com/office/drawing/2014/main" id="{F6E78468-D683-42E2-BEA5-A048989CE9E3}"/>
              </a:ext>
            </a:extLst>
          </p:cNvPr>
          <p:cNvSpPr/>
          <p:nvPr/>
        </p:nvSpPr>
        <p:spPr>
          <a:xfrm>
            <a:off x="4852114" y="2340077"/>
            <a:ext cx="1681316" cy="757084"/>
          </a:xfrm>
          <a:prstGeom prst="snip1Rect">
            <a:avLst/>
          </a:prstGeom>
          <a:solidFill>
            <a:srgbClr val="45456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8A</a:t>
            </a:r>
          </a:p>
        </p:txBody>
      </p:sp>
      <p:sp>
        <p:nvSpPr>
          <p:cNvPr id="11" name="Rectangle: Single Corner Snipped 10">
            <a:extLst>
              <a:ext uri="{FF2B5EF4-FFF2-40B4-BE49-F238E27FC236}">
                <a16:creationId xmlns:a16="http://schemas.microsoft.com/office/drawing/2014/main" id="{2A72454C-3149-4AD4-969C-6AE21B4982FF}"/>
              </a:ext>
            </a:extLst>
          </p:cNvPr>
          <p:cNvSpPr/>
          <p:nvPr/>
        </p:nvSpPr>
        <p:spPr>
          <a:xfrm>
            <a:off x="4852114" y="3631677"/>
            <a:ext cx="1681316" cy="757084"/>
          </a:xfrm>
          <a:prstGeom prst="snip1Rect">
            <a:avLst/>
          </a:prstGeom>
          <a:solidFill>
            <a:srgbClr val="45456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8B</a:t>
            </a:r>
          </a:p>
        </p:txBody>
      </p:sp>
      <p:sp>
        <p:nvSpPr>
          <p:cNvPr id="12" name="Rectangle: Single Corner Snipped 11">
            <a:extLst>
              <a:ext uri="{FF2B5EF4-FFF2-40B4-BE49-F238E27FC236}">
                <a16:creationId xmlns:a16="http://schemas.microsoft.com/office/drawing/2014/main" id="{C7C8B7DD-87AD-43B7-B520-528B3198A383}"/>
              </a:ext>
            </a:extLst>
          </p:cNvPr>
          <p:cNvSpPr/>
          <p:nvPr/>
        </p:nvSpPr>
        <p:spPr>
          <a:xfrm>
            <a:off x="4852114" y="4640828"/>
            <a:ext cx="1681316" cy="757084"/>
          </a:xfrm>
          <a:prstGeom prst="snip1Rect">
            <a:avLst/>
          </a:prstGeom>
          <a:solidFill>
            <a:srgbClr val="45456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8C</a:t>
            </a:r>
          </a:p>
        </p:txBody>
      </p:sp>
      <p:sp>
        <p:nvSpPr>
          <p:cNvPr id="13" name="Rectangle: Single Corner Snipped 12">
            <a:extLst>
              <a:ext uri="{FF2B5EF4-FFF2-40B4-BE49-F238E27FC236}">
                <a16:creationId xmlns:a16="http://schemas.microsoft.com/office/drawing/2014/main" id="{2571BA25-E6D1-4585-B781-5C56D791A765}"/>
              </a:ext>
            </a:extLst>
          </p:cNvPr>
          <p:cNvSpPr/>
          <p:nvPr/>
        </p:nvSpPr>
        <p:spPr>
          <a:xfrm>
            <a:off x="4852114" y="5584727"/>
            <a:ext cx="1681316" cy="757084"/>
          </a:xfrm>
          <a:prstGeom prst="snip1Rect">
            <a:avLst/>
          </a:prstGeom>
          <a:solidFill>
            <a:srgbClr val="45456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8H</a:t>
            </a:r>
          </a:p>
        </p:txBody>
      </p:sp>
      <p:cxnSp>
        <p:nvCxnSpPr>
          <p:cNvPr id="15" name="Straight Connector 14">
            <a:extLst>
              <a:ext uri="{FF2B5EF4-FFF2-40B4-BE49-F238E27FC236}">
                <a16:creationId xmlns:a16="http://schemas.microsoft.com/office/drawing/2014/main" id="{627079CE-C141-4A9E-AFF9-C6AA18A77ECD}"/>
              </a:ext>
            </a:extLst>
          </p:cNvPr>
          <p:cNvCxnSpPr/>
          <p:nvPr/>
        </p:nvCxnSpPr>
        <p:spPr>
          <a:xfrm>
            <a:off x="2064773" y="1557071"/>
            <a:ext cx="0" cy="4906297"/>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7" name="Straight Connector 16">
            <a:extLst>
              <a:ext uri="{FF2B5EF4-FFF2-40B4-BE49-F238E27FC236}">
                <a16:creationId xmlns:a16="http://schemas.microsoft.com/office/drawing/2014/main" id="{83DA06D9-35F7-44DE-B359-4366F803EEE0}"/>
              </a:ext>
            </a:extLst>
          </p:cNvPr>
          <p:cNvCxnSpPr>
            <a:cxnSpLocks/>
          </p:cNvCxnSpPr>
          <p:nvPr/>
        </p:nvCxnSpPr>
        <p:spPr>
          <a:xfrm>
            <a:off x="7074312" y="1563329"/>
            <a:ext cx="0" cy="2369574"/>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9" name="Straight Connector 18">
            <a:extLst>
              <a:ext uri="{FF2B5EF4-FFF2-40B4-BE49-F238E27FC236}">
                <a16:creationId xmlns:a16="http://schemas.microsoft.com/office/drawing/2014/main" id="{CF6D8AB2-BD1A-41BB-9803-194F0F32EE55}"/>
              </a:ext>
            </a:extLst>
          </p:cNvPr>
          <p:cNvCxnSpPr>
            <a:cxnSpLocks/>
          </p:cNvCxnSpPr>
          <p:nvPr/>
        </p:nvCxnSpPr>
        <p:spPr>
          <a:xfrm>
            <a:off x="7074312" y="3932903"/>
            <a:ext cx="1661655"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0" name="Rectangle: Single Corner Snipped 19">
            <a:extLst>
              <a:ext uri="{FF2B5EF4-FFF2-40B4-BE49-F238E27FC236}">
                <a16:creationId xmlns:a16="http://schemas.microsoft.com/office/drawing/2014/main" id="{1803DDD9-92C1-41E1-9550-E3591B526A83}"/>
              </a:ext>
            </a:extLst>
          </p:cNvPr>
          <p:cNvSpPr/>
          <p:nvPr/>
        </p:nvSpPr>
        <p:spPr>
          <a:xfrm>
            <a:off x="7428279" y="2356390"/>
            <a:ext cx="1307688" cy="724458"/>
          </a:xfrm>
          <a:prstGeom prst="snip1Rect">
            <a:avLst/>
          </a:prstGeom>
          <a:solidFill>
            <a:srgbClr val="8788A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latin typeface="Product Sans" panose="020B0403030502040203" pitchFamily="34" charset="0"/>
              </a:rPr>
              <a:t>Table 3&amp;5</a:t>
            </a:r>
          </a:p>
        </p:txBody>
      </p:sp>
      <p:sp>
        <p:nvSpPr>
          <p:cNvPr id="21" name="Rectangle: Single Corner Snipped 20">
            <a:extLst>
              <a:ext uri="{FF2B5EF4-FFF2-40B4-BE49-F238E27FC236}">
                <a16:creationId xmlns:a16="http://schemas.microsoft.com/office/drawing/2014/main" id="{E00A9397-A30C-46E0-AA19-03620CA81C82}"/>
              </a:ext>
            </a:extLst>
          </p:cNvPr>
          <p:cNvSpPr/>
          <p:nvPr/>
        </p:nvSpPr>
        <p:spPr>
          <a:xfrm>
            <a:off x="7428279" y="4657141"/>
            <a:ext cx="1307688" cy="724458"/>
          </a:xfrm>
          <a:prstGeom prst="snip1Rect">
            <a:avLst/>
          </a:prstGeom>
          <a:solidFill>
            <a:srgbClr val="00ABD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13</a:t>
            </a:r>
          </a:p>
        </p:txBody>
      </p:sp>
      <p:sp>
        <p:nvSpPr>
          <p:cNvPr id="22" name="Rectangle 21">
            <a:extLst>
              <a:ext uri="{FF2B5EF4-FFF2-40B4-BE49-F238E27FC236}">
                <a16:creationId xmlns:a16="http://schemas.microsoft.com/office/drawing/2014/main" id="{E597AA4E-364C-402A-AD0F-D153B65C6F7C}"/>
              </a:ext>
            </a:extLst>
          </p:cNvPr>
          <p:cNvSpPr/>
          <p:nvPr/>
        </p:nvSpPr>
        <p:spPr>
          <a:xfrm>
            <a:off x="395536" y="1561989"/>
            <a:ext cx="1340002" cy="461665"/>
          </a:xfrm>
          <a:prstGeom prst="rect">
            <a:avLst/>
          </a:prstGeom>
        </p:spPr>
        <p:txBody>
          <a:bodyPr wrap="square">
            <a:spAutoFit/>
          </a:bodyPr>
          <a:lstStyle/>
          <a:p>
            <a:pPr algn="ctr"/>
            <a:r>
              <a:rPr lang="en-IN" sz="2400" dirty="0">
                <a:latin typeface="Product Sans" panose="020B0403030502040203" pitchFamily="34" charset="0"/>
              </a:rPr>
              <a:t>Form 3B</a:t>
            </a:r>
          </a:p>
        </p:txBody>
      </p:sp>
      <p:sp>
        <p:nvSpPr>
          <p:cNvPr id="24" name="Rectangle 23">
            <a:extLst>
              <a:ext uri="{FF2B5EF4-FFF2-40B4-BE49-F238E27FC236}">
                <a16:creationId xmlns:a16="http://schemas.microsoft.com/office/drawing/2014/main" id="{746962CB-8182-4ACF-A829-EEE62BBC8506}"/>
              </a:ext>
            </a:extLst>
          </p:cNvPr>
          <p:cNvSpPr/>
          <p:nvPr/>
        </p:nvSpPr>
        <p:spPr>
          <a:xfrm>
            <a:off x="3731342" y="1557071"/>
            <a:ext cx="1681316" cy="461665"/>
          </a:xfrm>
          <a:prstGeom prst="rect">
            <a:avLst/>
          </a:prstGeom>
        </p:spPr>
        <p:txBody>
          <a:bodyPr wrap="square">
            <a:spAutoFit/>
          </a:bodyPr>
          <a:lstStyle/>
          <a:p>
            <a:pPr algn="ctr"/>
            <a:r>
              <a:rPr lang="en-IN" sz="2400" dirty="0">
                <a:latin typeface="Product Sans" panose="020B0403030502040203" pitchFamily="34" charset="0"/>
              </a:rPr>
              <a:t>Form R-9</a:t>
            </a:r>
          </a:p>
        </p:txBody>
      </p:sp>
      <p:cxnSp>
        <p:nvCxnSpPr>
          <p:cNvPr id="26" name="Straight Arrow Connector 25">
            <a:extLst>
              <a:ext uri="{FF2B5EF4-FFF2-40B4-BE49-F238E27FC236}">
                <a16:creationId xmlns:a16="http://schemas.microsoft.com/office/drawing/2014/main" id="{D034A1D0-49E9-4412-A727-22D067A5FA4A}"/>
              </a:ext>
            </a:extLst>
          </p:cNvPr>
          <p:cNvCxnSpPr>
            <a:stCxn id="5" idx="0"/>
            <a:endCxn id="6" idx="2"/>
          </p:cNvCxnSpPr>
          <p:nvPr/>
        </p:nvCxnSpPr>
        <p:spPr>
          <a:xfrm flipV="1">
            <a:off x="1622213" y="2718619"/>
            <a:ext cx="894739" cy="245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7" name="Right Brace 26">
            <a:extLst>
              <a:ext uri="{FF2B5EF4-FFF2-40B4-BE49-F238E27FC236}">
                <a16:creationId xmlns:a16="http://schemas.microsoft.com/office/drawing/2014/main" id="{8BAAD9BE-6951-4F0F-A7C1-1E8B1573920D}"/>
              </a:ext>
            </a:extLst>
          </p:cNvPr>
          <p:cNvSpPr/>
          <p:nvPr/>
        </p:nvSpPr>
        <p:spPr>
          <a:xfrm>
            <a:off x="4198267" y="3631677"/>
            <a:ext cx="597181" cy="1025464"/>
          </a:xfrm>
          <a:prstGeom prst="rightBrace">
            <a:avLst>
              <a:gd name="adj1" fmla="val 8333"/>
              <a:gd name="adj2" fmla="val 44247"/>
            </a:avLst>
          </a:prstGeom>
          <a:ln/>
        </p:spPr>
        <p:style>
          <a:lnRef idx="3">
            <a:schemeClr val="dk1"/>
          </a:lnRef>
          <a:fillRef idx="0">
            <a:schemeClr val="dk1"/>
          </a:fillRef>
          <a:effectRef idx="2">
            <a:schemeClr val="dk1"/>
          </a:effectRef>
          <a:fontRef idx="minor">
            <a:schemeClr val="tx1"/>
          </a:fontRef>
        </p:style>
        <p:txBody>
          <a:bodyPr rtlCol="0" anchor="ctr"/>
          <a:lstStyle/>
          <a:p>
            <a:pPr algn="ctr"/>
            <a:endParaRPr lang="en-IN"/>
          </a:p>
        </p:txBody>
      </p:sp>
      <p:cxnSp>
        <p:nvCxnSpPr>
          <p:cNvPr id="33" name="Straight Arrow Connector 32">
            <a:extLst>
              <a:ext uri="{FF2B5EF4-FFF2-40B4-BE49-F238E27FC236}">
                <a16:creationId xmlns:a16="http://schemas.microsoft.com/office/drawing/2014/main" id="{FFF3BCE3-B3D4-44A0-90A8-BC4D72E7CAEC}"/>
              </a:ext>
            </a:extLst>
          </p:cNvPr>
          <p:cNvCxnSpPr>
            <a:stCxn id="9" idx="0"/>
            <a:endCxn id="13" idx="2"/>
          </p:cNvCxnSpPr>
          <p:nvPr/>
        </p:nvCxnSpPr>
        <p:spPr>
          <a:xfrm>
            <a:off x="4198268" y="5963269"/>
            <a:ext cx="653846"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7" name="Straight Arrow Connector 36">
            <a:extLst>
              <a:ext uri="{FF2B5EF4-FFF2-40B4-BE49-F238E27FC236}">
                <a16:creationId xmlns:a16="http://schemas.microsoft.com/office/drawing/2014/main" id="{699AAF63-E3A3-4127-AB9B-9A90BD35A0F6}"/>
              </a:ext>
            </a:extLst>
          </p:cNvPr>
          <p:cNvCxnSpPr>
            <a:endCxn id="21" idx="2"/>
          </p:cNvCxnSpPr>
          <p:nvPr/>
        </p:nvCxnSpPr>
        <p:spPr>
          <a:xfrm>
            <a:off x="6533430" y="5019370"/>
            <a:ext cx="894849" cy="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
        <p:nvSpPr>
          <p:cNvPr id="38" name="Rectangle 37">
            <a:extLst>
              <a:ext uri="{FF2B5EF4-FFF2-40B4-BE49-F238E27FC236}">
                <a16:creationId xmlns:a16="http://schemas.microsoft.com/office/drawing/2014/main" id="{609FA9A8-5F73-4169-964A-3B52F2B16EE7}"/>
              </a:ext>
            </a:extLst>
          </p:cNvPr>
          <p:cNvSpPr/>
          <p:nvPr/>
        </p:nvSpPr>
        <p:spPr>
          <a:xfrm>
            <a:off x="7221793" y="1560874"/>
            <a:ext cx="1681316" cy="461665"/>
          </a:xfrm>
          <a:prstGeom prst="rect">
            <a:avLst/>
          </a:prstGeom>
        </p:spPr>
        <p:txBody>
          <a:bodyPr wrap="square">
            <a:spAutoFit/>
          </a:bodyPr>
          <a:lstStyle/>
          <a:p>
            <a:pPr algn="ctr"/>
            <a:r>
              <a:rPr lang="en-IN" sz="2400" dirty="0">
                <a:latin typeface="Product Sans" panose="020B0403030502040203" pitchFamily="34" charset="0"/>
              </a:rPr>
              <a:t>Form 2-A</a:t>
            </a:r>
          </a:p>
        </p:txBody>
      </p:sp>
      <p:sp>
        <p:nvSpPr>
          <p:cNvPr id="39" name="Rectangle 38">
            <a:extLst>
              <a:ext uri="{FF2B5EF4-FFF2-40B4-BE49-F238E27FC236}">
                <a16:creationId xmlns:a16="http://schemas.microsoft.com/office/drawing/2014/main" id="{FE1FF758-64FA-4EFC-9495-D044236F4597}"/>
              </a:ext>
            </a:extLst>
          </p:cNvPr>
          <p:cNvSpPr/>
          <p:nvPr/>
        </p:nvSpPr>
        <p:spPr>
          <a:xfrm>
            <a:off x="7253750" y="5512995"/>
            <a:ext cx="1681316" cy="461665"/>
          </a:xfrm>
          <a:prstGeom prst="rect">
            <a:avLst/>
          </a:prstGeom>
        </p:spPr>
        <p:txBody>
          <a:bodyPr wrap="square">
            <a:spAutoFit/>
          </a:bodyPr>
          <a:lstStyle/>
          <a:p>
            <a:pPr algn="ctr"/>
            <a:r>
              <a:rPr lang="en-IN" sz="2400" dirty="0">
                <a:latin typeface="Product Sans" panose="020B0403030502040203" pitchFamily="34" charset="0"/>
              </a:rPr>
              <a:t>Form R-9</a:t>
            </a:r>
          </a:p>
        </p:txBody>
      </p:sp>
      <p:cxnSp>
        <p:nvCxnSpPr>
          <p:cNvPr id="41" name="Straight Arrow Connector 40">
            <a:extLst>
              <a:ext uri="{FF2B5EF4-FFF2-40B4-BE49-F238E27FC236}">
                <a16:creationId xmlns:a16="http://schemas.microsoft.com/office/drawing/2014/main" id="{5166B5D6-AA52-460A-8EEF-F1E262BD224D}"/>
              </a:ext>
            </a:extLst>
          </p:cNvPr>
          <p:cNvCxnSpPr>
            <a:stCxn id="20" idx="2"/>
            <a:endCxn id="10" idx="0"/>
          </p:cNvCxnSpPr>
          <p:nvPr/>
        </p:nvCxnSpPr>
        <p:spPr>
          <a:xfrm flipH="1">
            <a:off x="6533430" y="2718619"/>
            <a:ext cx="894849"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43" name="Rectangle 42">
            <a:extLst>
              <a:ext uri="{FF2B5EF4-FFF2-40B4-BE49-F238E27FC236}">
                <a16:creationId xmlns:a16="http://schemas.microsoft.com/office/drawing/2014/main" id="{40F0F180-01D6-4462-8B7A-368F9D4D58F6}"/>
              </a:ext>
            </a:extLst>
          </p:cNvPr>
          <p:cNvSpPr/>
          <p:nvPr/>
        </p:nvSpPr>
        <p:spPr>
          <a:xfrm>
            <a:off x="1557181" y="2471117"/>
            <a:ext cx="517210" cy="276999"/>
          </a:xfrm>
          <a:prstGeom prst="rect">
            <a:avLst/>
          </a:prstGeom>
        </p:spPr>
        <p:txBody>
          <a:bodyPr wrap="square">
            <a:spAutoFit/>
          </a:bodyPr>
          <a:lstStyle/>
          <a:p>
            <a:pPr algn="ctr"/>
            <a:r>
              <a:rPr lang="en-IN" sz="1200" dirty="0">
                <a:latin typeface="Product Sans" panose="020B0403030502040203" pitchFamily="34" charset="0"/>
              </a:rPr>
              <a:t>Auto</a:t>
            </a:r>
          </a:p>
        </p:txBody>
      </p:sp>
      <p:sp>
        <p:nvSpPr>
          <p:cNvPr id="44" name="Rectangle 43">
            <a:extLst>
              <a:ext uri="{FF2B5EF4-FFF2-40B4-BE49-F238E27FC236}">
                <a16:creationId xmlns:a16="http://schemas.microsoft.com/office/drawing/2014/main" id="{19C93E03-F6AD-461E-AA38-12ED3BABEF99}"/>
              </a:ext>
            </a:extLst>
          </p:cNvPr>
          <p:cNvSpPr/>
          <p:nvPr/>
        </p:nvSpPr>
        <p:spPr>
          <a:xfrm>
            <a:off x="6566719" y="2471117"/>
            <a:ext cx="517210" cy="276999"/>
          </a:xfrm>
          <a:prstGeom prst="rect">
            <a:avLst/>
          </a:prstGeom>
        </p:spPr>
        <p:txBody>
          <a:bodyPr wrap="square">
            <a:spAutoFit/>
          </a:bodyPr>
          <a:lstStyle/>
          <a:p>
            <a:pPr algn="ctr"/>
            <a:r>
              <a:rPr lang="en-IN" sz="1200" dirty="0">
                <a:latin typeface="Product Sans" panose="020B0403030502040203" pitchFamily="34" charset="0"/>
              </a:rPr>
              <a:t>Auto</a:t>
            </a:r>
          </a:p>
        </p:txBody>
      </p:sp>
      <p:sp>
        <p:nvSpPr>
          <p:cNvPr id="45" name="Rectangle 44">
            <a:extLst>
              <a:ext uri="{FF2B5EF4-FFF2-40B4-BE49-F238E27FC236}">
                <a16:creationId xmlns:a16="http://schemas.microsoft.com/office/drawing/2014/main" id="{3C5B6E66-788F-4E06-9F90-2A589EBE368A}"/>
              </a:ext>
            </a:extLst>
          </p:cNvPr>
          <p:cNvSpPr/>
          <p:nvPr/>
        </p:nvSpPr>
        <p:spPr>
          <a:xfrm>
            <a:off x="4415521" y="4107872"/>
            <a:ext cx="517210" cy="276999"/>
          </a:xfrm>
          <a:prstGeom prst="rect">
            <a:avLst/>
          </a:prstGeom>
        </p:spPr>
        <p:txBody>
          <a:bodyPr wrap="square">
            <a:spAutoFit/>
          </a:bodyPr>
          <a:lstStyle/>
          <a:p>
            <a:pPr algn="ctr"/>
            <a:r>
              <a:rPr lang="en-IN" sz="1200" dirty="0">
                <a:latin typeface="Product Sans" panose="020B0403030502040203" pitchFamily="34" charset="0"/>
              </a:rPr>
              <a:t>Auto</a:t>
            </a:r>
          </a:p>
        </p:txBody>
      </p:sp>
      <p:sp>
        <p:nvSpPr>
          <p:cNvPr id="46" name="Rectangle 45">
            <a:extLst>
              <a:ext uri="{FF2B5EF4-FFF2-40B4-BE49-F238E27FC236}">
                <a16:creationId xmlns:a16="http://schemas.microsoft.com/office/drawing/2014/main" id="{5B7D941D-C968-4838-AC0C-E7A199976F05}"/>
              </a:ext>
            </a:extLst>
          </p:cNvPr>
          <p:cNvSpPr/>
          <p:nvPr/>
        </p:nvSpPr>
        <p:spPr>
          <a:xfrm>
            <a:off x="4238252" y="5705621"/>
            <a:ext cx="517210" cy="276999"/>
          </a:xfrm>
          <a:prstGeom prst="rect">
            <a:avLst/>
          </a:prstGeom>
        </p:spPr>
        <p:txBody>
          <a:bodyPr wrap="square">
            <a:spAutoFit/>
          </a:bodyPr>
          <a:lstStyle/>
          <a:p>
            <a:pPr algn="ctr"/>
            <a:r>
              <a:rPr lang="en-IN" sz="1200" dirty="0">
                <a:latin typeface="Product Sans" panose="020B0403030502040203" pitchFamily="34" charset="0"/>
              </a:rPr>
              <a:t>Auto</a:t>
            </a:r>
          </a:p>
        </p:txBody>
      </p:sp>
    </p:spTree>
    <p:extLst>
      <p:ext uri="{BB962C8B-B14F-4D97-AF65-F5344CB8AC3E}">
        <p14:creationId xmlns:p14="http://schemas.microsoft.com/office/powerpoint/2010/main" val="5226463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IN" sz="2800" dirty="0"/>
              <a:t>FAQs – GST Annual Return</a:t>
            </a:r>
            <a:endParaRPr lang="en-IN" sz="2400" dirty="0"/>
          </a:p>
        </p:txBody>
      </p:sp>
      <p:sp>
        <p:nvSpPr>
          <p:cNvPr id="6" name="Content Placeholder 5"/>
          <p:cNvSpPr>
            <a:spLocks noGrp="1"/>
          </p:cNvSpPr>
          <p:nvPr>
            <p:ph sz="quarter" idx="13"/>
          </p:nvPr>
        </p:nvSpPr>
        <p:spPr>
          <a:xfrm>
            <a:off x="143509" y="806450"/>
            <a:ext cx="8802977" cy="5670550"/>
          </a:xfrm>
        </p:spPr>
        <p:txBody>
          <a:bodyPr>
            <a:noAutofit/>
          </a:bodyPr>
          <a:lstStyle/>
          <a:p>
            <a:pPr>
              <a:buFont typeface="Wingdings" panose="05000000000000000000" pitchFamily="2" charset="2"/>
              <a:buChar char="q"/>
            </a:pPr>
            <a:r>
              <a:rPr lang="en-US" sz="2000" b="1" dirty="0">
                <a:solidFill>
                  <a:srgbClr val="002060"/>
                </a:solidFill>
              </a:rPr>
              <a:t>Which tables in Form GSTR-9 has auto-populated data from filed </a:t>
            </a:r>
            <a:r>
              <a:rPr lang="en-US" sz="2000" b="1" dirty="0">
                <a:solidFill>
                  <a:srgbClr val="FF0000"/>
                </a:solidFill>
              </a:rPr>
              <a:t>Form </a:t>
            </a:r>
            <a:r>
              <a:rPr lang="en-US" sz="2000" b="1" dirty="0" smtClean="0">
                <a:solidFill>
                  <a:srgbClr val="FF0000"/>
                </a:solidFill>
              </a:rPr>
              <a:t>GSTR-1 and </a:t>
            </a:r>
            <a:r>
              <a:rPr lang="en-US" sz="2000" b="1" dirty="0">
                <a:solidFill>
                  <a:srgbClr val="FF0000"/>
                </a:solidFill>
              </a:rPr>
              <a:t>Form </a:t>
            </a:r>
            <a:r>
              <a:rPr lang="en-US" sz="2000" b="1" dirty="0" smtClean="0">
                <a:solidFill>
                  <a:srgbClr val="FF0000"/>
                </a:solidFill>
              </a:rPr>
              <a:t>GSTR-3B</a:t>
            </a:r>
          </a:p>
          <a:p>
            <a:pPr>
              <a:buFont typeface="Wingdings" panose="05000000000000000000" pitchFamily="2" charset="2"/>
              <a:buChar char="q"/>
            </a:pPr>
            <a:endParaRPr lang="en-IN" sz="2000" b="1" dirty="0">
              <a:solidFill>
                <a:srgbClr val="002060"/>
              </a:solidFill>
            </a:endParaRPr>
          </a:p>
        </p:txBody>
      </p:sp>
      <p:sp>
        <p:nvSpPr>
          <p:cNvPr id="4" name="Slide Number Placeholder 3"/>
          <p:cNvSpPr>
            <a:spLocks noGrp="1"/>
          </p:cNvSpPr>
          <p:nvPr>
            <p:ph type="sldNum" sz="quarter" idx="18"/>
          </p:nvPr>
        </p:nvSpPr>
        <p:spPr/>
        <p:txBody>
          <a:bodyPr/>
          <a:lstStyle/>
          <a:p>
            <a:fld id="{E90EB10D-B49F-42B1-955A-1DB268FD7307}" type="slidenum">
              <a:rPr lang="en-IN" smtClean="0"/>
              <a:pPr/>
              <a:t>4</a:t>
            </a:fld>
            <a:endParaRPr lang="en-IN" dirty="0"/>
          </a:p>
        </p:txBody>
      </p:sp>
      <p:graphicFrame>
        <p:nvGraphicFramePr>
          <p:cNvPr id="2" name="Table 1"/>
          <p:cNvGraphicFramePr>
            <a:graphicFrameLocks noGrp="1"/>
          </p:cNvGraphicFramePr>
          <p:nvPr>
            <p:extLst>
              <p:ext uri="{D42A27DB-BD31-4B8C-83A1-F6EECF244321}">
                <p14:modId xmlns:p14="http://schemas.microsoft.com/office/powerpoint/2010/main" val="3803522337"/>
              </p:ext>
            </p:extLst>
          </p:nvPr>
        </p:nvGraphicFramePr>
        <p:xfrm>
          <a:off x="467544" y="1484784"/>
          <a:ext cx="8208912" cy="4523322"/>
        </p:xfrm>
        <a:graphic>
          <a:graphicData uri="http://schemas.openxmlformats.org/drawingml/2006/table">
            <a:tbl>
              <a:tblPr firstRow="1" bandRow="1">
                <a:tableStyleId>{616DA210-FB5B-4158-B5E0-FEB733F419BA}</a:tableStyleId>
              </a:tblPr>
              <a:tblGrid>
                <a:gridCol w="936104">
                  <a:extLst>
                    <a:ext uri="{9D8B030D-6E8A-4147-A177-3AD203B41FA5}">
                      <a16:colId xmlns:a16="http://schemas.microsoft.com/office/drawing/2014/main" val="627729083"/>
                    </a:ext>
                  </a:extLst>
                </a:gridCol>
                <a:gridCol w="7272808">
                  <a:extLst>
                    <a:ext uri="{9D8B030D-6E8A-4147-A177-3AD203B41FA5}">
                      <a16:colId xmlns:a16="http://schemas.microsoft.com/office/drawing/2014/main" val="3125069073"/>
                    </a:ext>
                  </a:extLst>
                </a:gridCol>
              </a:tblGrid>
              <a:tr h="676439">
                <a:tc>
                  <a:txBody>
                    <a:bodyPr/>
                    <a:lstStyle/>
                    <a:p>
                      <a:r>
                        <a:rPr lang="en-US" dirty="0" smtClean="0"/>
                        <a:t>Table</a:t>
                      </a:r>
                      <a:endParaRPr lang="en-US" dirty="0"/>
                    </a:p>
                  </a:txBody>
                  <a:tcPr/>
                </a:tc>
                <a:tc>
                  <a:txBody>
                    <a:bodyPr/>
                    <a:lstStyle/>
                    <a:p>
                      <a:r>
                        <a:rPr lang="en-US" dirty="0" smtClean="0"/>
                        <a:t>Description</a:t>
                      </a:r>
                      <a:endParaRPr lang="en-US" dirty="0"/>
                    </a:p>
                  </a:txBody>
                  <a:tcPr/>
                </a:tc>
                <a:extLst>
                  <a:ext uri="{0D108BD9-81ED-4DB2-BD59-A6C34878D82A}">
                    <a16:rowId xmlns:a16="http://schemas.microsoft.com/office/drawing/2014/main" val="884437890"/>
                  </a:ext>
                </a:extLst>
              </a:tr>
              <a:tr h="676439">
                <a:tc>
                  <a:txBody>
                    <a:bodyPr/>
                    <a:lstStyle/>
                    <a:p>
                      <a:r>
                        <a:rPr lang="en-US" sz="1800" u="none" strike="noStrike" kern="1200" baseline="0" dirty="0" smtClean="0"/>
                        <a:t>4</a:t>
                      </a:r>
                      <a:endParaRPr lang="en-US" dirty="0"/>
                    </a:p>
                  </a:txBody>
                  <a:tcPr/>
                </a:tc>
                <a:tc>
                  <a:txBody>
                    <a:bodyPr/>
                    <a:lstStyle/>
                    <a:p>
                      <a:r>
                        <a:rPr lang="en-US" sz="1800" u="none" strike="noStrike" kern="1200" baseline="0" dirty="0" smtClean="0"/>
                        <a:t>Details of advances, inward and outward supplies made during the financial year on which tax is payable</a:t>
                      </a:r>
                      <a:endParaRPr lang="en-US" dirty="0"/>
                    </a:p>
                  </a:txBody>
                  <a:tcPr/>
                </a:tc>
                <a:extLst>
                  <a:ext uri="{0D108BD9-81ED-4DB2-BD59-A6C34878D82A}">
                    <a16:rowId xmlns:a16="http://schemas.microsoft.com/office/drawing/2014/main" val="2611245012"/>
                  </a:ext>
                </a:extLst>
              </a:tr>
              <a:tr h="601287">
                <a:tc>
                  <a:txBody>
                    <a:bodyPr/>
                    <a:lstStyle/>
                    <a:p>
                      <a:r>
                        <a:rPr lang="en-US" sz="1800" u="none" strike="noStrike" kern="1200" baseline="0" dirty="0" smtClean="0"/>
                        <a:t>5</a:t>
                      </a:r>
                      <a:endParaRPr lang="en-US" dirty="0"/>
                    </a:p>
                  </a:txBody>
                  <a:tcPr/>
                </a:tc>
                <a:tc>
                  <a:txBody>
                    <a:bodyPr/>
                    <a:lstStyle/>
                    <a:p>
                      <a:r>
                        <a:rPr lang="en-US" sz="1800" u="none" strike="noStrike" kern="1200" baseline="0" dirty="0" smtClean="0"/>
                        <a:t>Details of Outward supplies made during the financial year on which tax is not payable</a:t>
                      </a:r>
                      <a:endParaRPr lang="en-US" dirty="0"/>
                    </a:p>
                  </a:txBody>
                  <a:tcPr/>
                </a:tc>
                <a:extLst>
                  <a:ext uri="{0D108BD9-81ED-4DB2-BD59-A6C34878D82A}">
                    <a16:rowId xmlns:a16="http://schemas.microsoft.com/office/drawing/2014/main" val="3371559248"/>
                  </a:ext>
                </a:extLst>
              </a:tr>
              <a:tr h="676439">
                <a:tc>
                  <a:txBody>
                    <a:bodyPr/>
                    <a:lstStyle/>
                    <a:p>
                      <a:r>
                        <a:rPr lang="en-US" sz="1800" u="none" strike="noStrike" kern="1200" baseline="0" dirty="0" smtClean="0"/>
                        <a:t>6A</a:t>
                      </a:r>
                      <a:endParaRPr lang="en-US" dirty="0"/>
                    </a:p>
                  </a:txBody>
                  <a:tcPr/>
                </a:tc>
                <a:tc>
                  <a:txBody>
                    <a:bodyPr/>
                    <a:lstStyle/>
                    <a:p>
                      <a:r>
                        <a:rPr lang="en-US" sz="1800" u="none" strike="noStrike" kern="1200" baseline="0" dirty="0" smtClean="0"/>
                        <a:t>Total amount of input tax credit availed through FORM GSTR-3B (sum total of Table 4A of FORM GSTR-3B)</a:t>
                      </a:r>
                      <a:endParaRPr lang="en-US" dirty="0"/>
                    </a:p>
                  </a:txBody>
                  <a:tcPr/>
                </a:tc>
                <a:extLst>
                  <a:ext uri="{0D108BD9-81ED-4DB2-BD59-A6C34878D82A}">
                    <a16:rowId xmlns:a16="http://schemas.microsoft.com/office/drawing/2014/main" val="4260085427"/>
                  </a:ext>
                </a:extLst>
              </a:tr>
              <a:tr h="345727">
                <a:tc>
                  <a:txBody>
                    <a:bodyPr/>
                    <a:lstStyle/>
                    <a:p>
                      <a:r>
                        <a:rPr lang="en-US" sz="1800" u="none" strike="noStrike" kern="1200" baseline="0" dirty="0" smtClean="0"/>
                        <a:t>6G</a:t>
                      </a:r>
                      <a:endParaRPr lang="en-US" dirty="0"/>
                    </a:p>
                  </a:txBody>
                  <a:tcPr/>
                </a:tc>
                <a:tc>
                  <a:txBody>
                    <a:bodyPr/>
                    <a:lstStyle/>
                    <a:p>
                      <a:r>
                        <a:rPr lang="en-US" sz="1800" u="none" strike="noStrike" kern="1200" baseline="0" dirty="0" smtClean="0"/>
                        <a:t>Input Tax credit received from ISD</a:t>
                      </a:r>
                      <a:endParaRPr lang="en-US" dirty="0"/>
                    </a:p>
                  </a:txBody>
                  <a:tcPr/>
                </a:tc>
                <a:extLst>
                  <a:ext uri="{0D108BD9-81ED-4DB2-BD59-A6C34878D82A}">
                    <a16:rowId xmlns:a16="http://schemas.microsoft.com/office/drawing/2014/main" val="3101190006"/>
                  </a:ext>
                </a:extLst>
              </a:tr>
              <a:tr h="405863">
                <a:tc>
                  <a:txBody>
                    <a:bodyPr/>
                    <a:lstStyle/>
                    <a:p>
                      <a:r>
                        <a:rPr lang="en-US" sz="1800" u="none" strike="noStrike" kern="1200" baseline="0" dirty="0" smtClean="0"/>
                        <a:t>6K-</a:t>
                      </a:r>
                      <a:endParaRPr lang="en-US" dirty="0"/>
                    </a:p>
                  </a:txBody>
                  <a:tcPr/>
                </a:tc>
                <a:tc>
                  <a:txBody>
                    <a:bodyPr/>
                    <a:lstStyle/>
                    <a:p>
                      <a:r>
                        <a:rPr lang="en-US" sz="1800" u="none" strike="noStrike" kern="1200" baseline="0" dirty="0" smtClean="0"/>
                        <a:t>Transition Credit through TRAN-I (including revisions if any)</a:t>
                      </a:r>
                      <a:endParaRPr lang="en-US" dirty="0"/>
                    </a:p>
                  </a:txBody>
                  <a:tcPr/>
                </a:tc>
                <a:extLst>
                  <a:ext uri="{0D108BD9-81ED-4DB2-BD59-A6C34878D82A}">
                    <a16:rowId xmlns:a16="http://schemas.microsoft.com/office/drawing/2014/main" val="2646288561"/>
                  </a:ext>
                </a:extLst>
              </a:tr>
              <a:tr h="405863">
                <a:tc>
                  <a:txBody>
                    <a:bodyPr/>
                    <a:lstStyle/>
                    <a:p>
                      <a:r>
                        <a:rPr lang="en-US" sz="1800" u="none" strike="noStrike" kern="1200" baseline="0" dirty="0" smtClean="0"/>
                        <a:t>6L</a:t>
                      </a:r>
                      <a:endParaRPr lang="en-US" dirty="0"/>
                    </a:p>
                  </a:txBody>
                  <a:tcPr/>
                </a:tc>
                <a:tc>
                  <a:txBody>
                    <a:bodyPr/>
                    <a:lstStyle/>
                    <a:p>
                      <a:r>
                        <a:rPr lang="en-US" sz="1800" u="none" strike="noStrike" kern="1200" baseline="0" dirty="0" smtClean="0"/>
                        <a:t>Transition Credit through TRAN-II</a:t>
                      </a:r>
                      <a:endParaRPr lang="en-US" dirty="0"/>
                    </a:p>
                  </a:txBody>
                  <a:tcPr/>
                </a:tc>
                <a:extLst>
                  <a:ext uri="{0D108BD9-81ED-4DB2-BD59-A6C34878D82A}">
                    <a16:rowId xmlns:a16="http://schemas.microsoft.com/office/drawing/2014/main" val="1031508437"/>
                  </a:ext>
                </a:extLst>
              </a:tr>
              <a:tr h="676439">
                <a:tc>
                  <a:txBody>
                    <a:bodyPr/>
                    <a:lstStyle/>
                    <a:p>
                      <a:r>
                        <a:rPr lang="en-US" sz="1800" u="none" strike="noStrike" kern="1200" baseline="0" dirty="0" smtClean="0"/>
                        <a:t>9</a:t>
                      </a:r>
                      <a:endParaRPr lang="en-US" dirty="0"/>
                    </a:p>
                  </a:txBody>
                  <a:tcPr/>
                </a:tc>
                <a:tc>
                  <a:txBody>
                    <a:bodyPr/>
                    <a:lstStyle/>
                    <a:p>
                      <a:r>
                        <a:rPr lang="en-US" sz="1800" u="none" strike="noStrike" kern="1200" baseline="0" dirty="0" smtClean="0"/>
                        <a:t>Details of tax paid as declared in returns filed during the financial year</a:t>
                      </a:r>
                      <a:endParaRPr lang="en-US" dirty="0"/>
                    </a:p>
                  </a:txBody>
                  <a:tcPr/>
                </a:tc>
                <a:extLst>
                  <a:ext uri="{0D108BD9-81ED-4DB2-BD59-A6C34878D82A}">
                    <a16:rowId xmlns:a16="http://schemas.microsoft.com/office/drawing/2014/main" val="3475942665"/>
                  </a:ext>
                </a:extLst>
              </a:tr>
            </a:tbl>
          </a:graphicData>
        </a:graphic>
      </p:graphicFrame>
    </p:spTree>
    <p:extLst>
      <p:ext uri="{BB962C8B-B14F-4D97-AF65-F5344CB8AC3E}">
        <p14:creationId xmlns:p14="http://schemas.microsoft.com/office/powerpoint/2010/main" val="2953709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IN" sz="2800" dirty="0" smtClean="0"/>
              <a:t>Table 13 : ITC Availed    </a:t>
            </a:r>
            <a:r>
              <a:rPr lang="en-IN" sz="2400" dirty="0" smtClean="0"/>
              <a:t>  </a:t>
            </a:r>
            <a:endParaRPr lang="en-IN" sz="2400" dirty="0"/>
          </a:p>
        </p:txBody>
      </p:sp>
      <p:sp>
        <p:nvSpPr>
          <p:cNvPr id="4" name="Slide Number Placeholder 3"/>
          <p:cNvSpPr>
            <a:spLocks noGrp="1"/>
          </p:cNvSpPr>
          <p:nvPr>
            <p:ph type="sldNum" sz="quarter" idx="18"/>
          </p:nvPr>
        </p:nvSpPr>
        <p:spPr/>
        <p:txBody>
          <a:bodyPr/>
          <a:lstStyle/>
          <a:p>
            <a:fld id="{E90EB10D-B49F-42B1-955A-1DB268FD7307}" type="slidenum">
              <a:rPr lang="en-IN" smtClean="0"/>
              <a:pPr/>
              <a:t>40</a:t>
            </a:fld>
            <a:endParaRPr lang="en-IN" dirty="0"/>
          </a:p>
        </p:txBody>
      </p:sp>
      <p:sp>
        <p:nvSpPr>
          <p:cNvPr id="2" name="Rectangle 1"/>
          <p:cNvSpPr/>
          <p:nvPr/>
        </p:nvSpPr>
        <p:spPr>
          <a:xfrm>
            <a:off x="208336" y="704391"/>
            <a:ext cx="2203424" cy="47608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dirty="0" smtClean="0"/>
              <a:t>6B-Forward ITC  </a:t>
            </a:r>
            <a:endParaRPr lang="en-US" dirty="0"/>
          </a:p>
        </p:txBody>
      </p:sp>
      <p:sp>
        <p:nvSpPr>
          <p:cNvPr id="7" name="Rectangle 6"/>
          <p:cNvSpPr/>
          <p:nvPr/>
        </p:nvSpPr>
        <p:spPr>
          <a:xfrm>
            <a:off x="200573" y="1340768"/>
            <a:ext cx="2203424" cy="47608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dirty="0" smtClean="0"/>
              <a:t>6C-RCM URD </a:t>
            </a:r>
            <a:endParaRPr lang="en-US" dirty="0"/>
          </a:p>
        </p:txBody>
      </p:sp>
      <p:sp>
        <p:nvSpPr>
          <p:cNvPr id="8" name="Rectangle 7"/>
          <p:cNvSpPr/>
          <p:nvPr/>
        </p:nvSpPr>
        <p:spPr>
          <a:xfrm>
            <a:off x="208336" y="1988840"/>
            <a:ext cx="2203424" cy="47608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dirty="0" smtClean="0"/>
              <a:t>6D-RCM RD</a:t>
            </a:r>
            <a:endParaRPr lang="en-US" dirty="0"/>
          </a:p>
        </p:txBody>
      </p:sp>
      <p:sp>
        <p:nvSpPr>
          <p:cNvPr id="9" name="Rectangle 8"/>
          <p:cNvSpPr/>
          <p:nvPr/>
        </p:nvSpPr>
        <p:spPr>
          <a:xfrm>
            <a:off x="208336" y="4581128"/>
            <a:ext cx="2203424" cy="47608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dirty="0" smtClean="0"/>
              <a:t>6H-Other ITC</a:t>
            </a:r>
            <a:endParaRPr lang="en-US" dirty="0"/>
          </a:p>
        </p:txBody>
      </p:sp>
      <p:sp>
        <p:nvSpPr>
          <p:cNvPr id="10" name="Rectangle 9"/>
          <p:cNvSpPr/>
          <p:nvPr/>
        </p:nvSpPr>
        <p:spPr>
          <a:xfrm>
            <a:off x="196317" y="3933056"/>
            <a:ext cx="2203424" cy="47608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dirty="0" smtClean="0"/>
              <a:t>6G-ISD Credit </a:t>
            </a:r>
            <a:endParaRPr lang="en-US" dirty="0"/>
          </a:p>
        </p:txBody>
      </p:sp>
      <p:sp>
        <p:nvSpPr>
          <p:cNvPr id="11" name="Rectangle 10"/>
          <p:cNvSpPr/>
          <p:nvPr/>
        </p:nvSpPr>
        <p:spPr>
          <a:xfrm>
            <a:off x="208336" y="3284984"/>
            <a:ext cx="2203424" cy="47608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dirty="0" smtClean="0"/>
              <a:t>6F-Import of Services </a:t>
            </a:r>
            <a:endParaRPr lang="en-US" dirty="0"/>
          </a:p>
        </p:txBody>
      </p:sp>
      <p:sp>
        <p:nvSpPr>
          <p:cNvPr id="12" name="Rectangle 11"/>
          <p:cNvSpPr/>
          <p:nvPr/>
        </p:nvSpPr>
        <p:spPr>
          <a:xfrm>
            <a:off x="208336" y="2636912"/>
            <a:ext cx="2203424" cy="47608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dirty="0" smtClean="0"/>
              <a:t>6E-Import of Goods</a:t>
            </a:r>
            <a:endParaRPr lang="en-US" dirty="0"/>
          </a:p>
        </p:txBody>
      </p:sp>
      <p:sp>
        <p:nvSpPr>
          <p:cNvPr id="13" name="Right Brace 12"/>
          <p:cNvSpPr/>
          <p:nvPr/>
        </p:nvSpPr>
        <p:spPr>
          <a:xfrm>
            <a:off x="2051720" y="764704"/>
            <a:ext cx="1872208" cy="388843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ounded Rectangle 14"/>
          <p:cNvSpPr/>
          <p:nvPr/>
        </p:nvSpPr>
        <p:spPr>
          <a:xfrm>
            <a:off x="3563888" y="1628800"/>
            <a:ext cx="2016224" cy="122413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If ITC of 1718 vailed  in 3B of 17 18</a:t>
            </a:r>
            <a:endParaRPr lang="en-US" dirty="0"/>
          </a:p>
        </p:txBody>
      </p:sp>
      <p:sp>
        <p:nvSpPr>
          <p:cNvPr id="16" name="Rounded Rectangle 15"/>
          <p:cNvSpPr/>
          <p:nvPr/>
        </p:nvSpPr>
        <p:spPr>
          <a:xfrm>
            <a:off x="3536885" y="3489313"/>
            <a:ext cx="2016224" cy="122413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If ITC of 1718  availed in 3B of 1819</a:t>
            </a:r>
            <a:endParaRPr lang="en-US" dirty="0"/>
          </a:p>
        </p:txBody>
      </p:sp>
      <p:sp>
        <p:nvSpPr>
          <p:cNvPr id="17" name="Rounded Rectangle 16"/>
          <p:cNvSpPr/>
          <p:nvPr/>
        </p:nvSpPr>
        <p:spPr>
          <a:xfrm>
            <a:off x="6516216" y="3489313"/>
            <a:ext cx="2016224" cy="122413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Disclosure in Table 13 </a:t>
            </a:r>
            <a:endParaRPr lang="en-US" dirty="0"/>
          </a:p>
        </p:txBody>
      </p:sp>
      <p:sp>
        <p:nvSpPr>
          <p:cNvPr id="20" name="Right Arrow 19"/>
          <p:cNvSpPr/>
          <p:nvPr/>
        </p:nvSpPr>
        <p:spPr>
          <a:xfrm>
            <a:off x="5830055" y="3933056"/>
            <a:ext cx="432048" cy="388010"/>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18" name="Rounded Rectangle 17"/>
          <p:cNvSpPr/>
          <p:nvPr/>
        </p:nvSpPr>
        <p:spPr>
          <a:xfrm>
            <a:off x="6516216" y="5252864"/>
            <a:ext cx="2016224" cy="122413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If forward charge ITC  </a:t>
            </a:r>
          </a:p>
          <a:p>
            <a:pPr algn="ctr"/>
            <a:r>
              <a:rPr lang="en-US" dirty="0" smtClean="0"/>
              <a:t>Disclosure in Table 8C</a:t>
            </a:r>
            <a:endParaRPr lang="en-US" dirty="0"/>
          </a:p>
        </p:txBody>
      </p:sp>
    </p:spTree>
    <p:extLst>
      <p:ext uri="{BB962C8B-B14F-4D97-AF65-F5344CB8AC3E}">
        <p14:creationId xmlns:p14="http://schemas.microsoft.com/office/powerpoint/2010/main" val="42348531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IN" sz="2800" dirty="0" smtClean="0"/>
              <a:t>Table 12 : ITC Reversal   </a:t>
            </a:r>
            <a:r>
              <a:rPr lang="en-IN" sz="2400" dirty="0" smtClean="0"/>
              <a:t>  </a:t>
            </a:r>
            <a:endParaRPr lang="en-IN" sz="2400" dirty="0"/>
          </a:p>
        </p:txBody>
      </p:sp>
      <p:sp>
        <p:nvSpPr>
          <p:cNvPr id="4" name="Slide Number Placeholder 3"/>
          <p:cNvSpPr>
            <a:spLocks noGrp="1"/>
          </p:cNvSpPr>
          <p:nvPr>
            <p:ph type="sldNum" sz="quarter" idx="18"/>
          </p:nvPr>
        </p:nvSpPr>
        <p:spPr/>
        <p:txBody>
          <a:bodyPr/>
          <a:lstStyle/>
          <a:p>
            <a:fld id="{E90EB10D-B49F-42B1-955A-1DB268FD7307}" type="slidenum">
              <a:rPr lang="en-IN" smtClean="0"/>
              <a:pPr/>
              <a:t>41</a:t>
            </a:fld>
            <a:endParaRPr lang="en-IN" dirty="0"/>
          </a:p>
        </p:txBody>
      </p:sp>
      <p:sp>
        <p:nvSpPr>
          <p:cNvPr id="2" name="Rectangle 1"/>
          <p:cNvSpPr/>
          <p:nvPr/>
        </p:nvSpPr>
        <p:spPr>
          <a:xfrm>
            <a:off x="241115" y="717773"/>
            <a:ext cx="1821010" cy="57606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dirty="0" smtClean="0"/>
              <a:t>7A-Rule 37 </a:t>
            </a:r>
            <a:endParaRPr lang="en-US" dirty="0"/>
          </a:p>
        </p:txBody>
      </p:sp>
      <p:sp>
        <p:nvSpPr>
          <p:cNvPr id="7" name="Rectangle 6"/>
          <p:cNvSpPr/>
          <p:nvPr/>
        </p:nvSpPr>
        <p:spPr>
          <a:xfrm>
            <a:off x="233352" y="1463005"/>
            <a:ext cx="1821010" cy="57606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dirty="0" smtClean="0"/>
              <a:t>7B-Rule 39 </a:t>
            </a:r>
            <a:endParaRPr lang="en-US" dirty="0"/>
          </a:p>
        </p:txBody>
      </p:sp>
      <p:sp>
        <p:nvSpPr>
          <p:cNvPr id="8" name="Rectangle 7"/>
          <p:cNvSpPr/>
          <p:nvPr/>
        </p:nvSpPr>
        <p:spPr>
          <a:xfrm>
            <a:off x="241115" y="2174701"/>
            <a:ext cx="1821010" cy="57606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dirty="0" smtClean="0"/>
              <a:t>7C-Rule 42 </a:t>
            </a:r>
            <a:endParaRPr lang="en-US" dirty="0"/>
          </a:p>
        </p:txBody>
      </p:sp>
      <p:sp>
        <p:nvSpPr>
          <p:cNvPr id="9" name="Rectangle 8"/>
          <p:cNvSpPr/>
          <p:nvPr/>
        </p:nvSpPr>
        <p:spPr>
          <a:xfrm>
            <a:off x="241115" y="5286863"/>
            <a:ext cx="1821010" cy="57606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dirty="0" smtClean="0"/>
              <a:t>7G-Tran II</a:t>
            </a:r>
            <a:endParaRPr lang="en-US" dirty="0"/>
          </a:p>
        </p:txBody>
      </p:sp>
      <p:sp>
        <p:nvSpPr>
          <p:cNvPr id="10" name="Rectangle 9"/>
          <p:cNvSpPr/>
          <p:nvPr/>
        </p:nvSpPr>
        <p:spPr>
          <a:xfrm>
            <a:off x="229096" y="4535544"/>
            <a:ext cx="1821010" cy="57606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dirty="0" smtClean="0"/>
              <a:t>7F-Tran I </a:t>
            </a:r>
            <a:endParaRPr lang="en-US" dirty="0"/>
          </a:p>
        </p:txBody>
      </p:sp>
      <p:sp>
        <p:nvSpPr>
          <p:cNvPr id="11" name="Rectangle 10"/>
          <p:cNvSpPr/>
          <p:nvPr/>
        </p:nvSpPr>
        <p:spPr>
          <a:xfrm>
            <a:off x="241115" y="3734705"/>
            <a:ext cx="1821010" cy="57606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dirty="0" smtClean="0"/>
              <a:t>7E-Sec 17(5) </a:t>
            </a:r>
            <a:endParaRPr lang="en-US" dirty="0"/>
          </a:p>
        </p:txBody>
      </p:sp>
      <p:sp>
        <p:nvSpPr>
          <p:cNvPr id="12" name="Rectangle 11"/>
          <p:cNvSpPr/>
          <p:nvPr/>
        </p:nvSpPr>
        <p:spPr>
          <a:xfrm>
            <a:off x="241115" y="2933866"/>
            <a:ext cx="1821010" cy="57606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dirty="0" smtClean="0"/>
              <a:t>7D-Rule 43 </a:t>
            </a:r>
            <a:endParaRPr lang="en-US" dirty="0"/>
          </a:p>
        </p:txBody>
      </p:sp>
      <p:sp>
        <p:nvSpPr>
          <p:cNvPr id="13" name="Right Brace 12"/>
          <p:cNvSpPr/>
          <p:nvPr/>
        </p:nvSpPr>
        <p:spPr>
          <a:xfrm>
            <a:off x="2195736" y="1052736"/>
            <a:ext cx="1872208" cy="525658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ounded Rectangle 14"/>
          <p:cNvSpPr/>
          <p:nvPr/>
        </p:nvSpPr>
        <p:spPr>
          <a:xfrm>
            <a:off x="3563888" y="1628800"/>
            <a:ext cx="2016224" cy="122413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If ITC Reversal  of 1718 shown in 3B of 1718 or not at all shown </a:t>
            </a:r>
            <a:endParaRPr lang="en-US" dirty="0"/>
          </a:p>
        </p:txBody>
      </p:sp>
      <p:sp>
        <p:nvSpPr>
          <p:cNvPr id="16" name="Rounded Rectangle 15"/>
          <p:cNvSpPr/>
          <p:nvPr/>
        </p:nvSpPr>
        <p:spPr>
          <a:xfrm>
            <a:off x="3563888" y="4546471"/>
            <a:ext cx="2016224" cy="122413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If ITC Reversal  of 1718  shown in 3B of 1819</a:t>
            </a:r>
            <a:endParaRPr lang="en-US" dirty="0"/>
          </a:p>
        </p:txBody>
      </p:sp>
      <p:sp>
        <p:nvSpPr>
          <p:cNvPr id="17" name="Rounded Rectangle 16"/>
          <p:cNvSpPr/>
          <p:nvPr/>
        </p:nvSpPr>
        <p:spPr>
          <a:xfrm>
            <a:off x="6444208" y="4546471"/>
            <a:ext cx="2016224" cy="122413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Disclosure in 12 </a:t>
            </a:r>
            <a:endParaRPr lang="en-US" dirty="0"/>
          </a:p>
        </p:txBody>
      </p:sp>
      <p:sp>
        <p:nvSpPr>
          <p:cNvPr id="18" name="Rectangle 17"/>
          <p:cNvSpPr/>
          <p:nvPr/>
        </p:nvSpPr>
        <p:spPr>
          <a:xfrm>
            <a:off x="229096" y="6069014"/>
            <a:ext cx="1821010" cy="57606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dirty="0" smtClean="0"/>
              <a:t>7H -Others</a:t>
            </a:r>
            <a:endParaRPr lang="en-US" dirty="0"/>
          </a:p>
        </p:txBody>
      </p:sp>
      <p:sp>
        <p:nvSpPr>
          <p:cNvPr id="3" name="Right Arrow 2"/>
          <p:cNvSpPr/>
          <p:nvPr/>
        </p:nvSpPr>
        <p:spPr>
          <a:xfrm>
            <a:off x="5796136" y="5013176"/>
            <a:ext cx="504056" cy="504056"/>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1065735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l"/>
            <a:r>
              <a:rPr lang="en-IN" sz="2800" dirty="0" smtClean="0"/>
              <a:t>ITC Case </a:t>
            </a:r>
            <a:r>
              <a:rPr lang="en-IN" sz="2800" dirty="0"/>
              <a:t>Study # </a:t>
            </a:r>
            <a:r>
              <a:rPr lang="en-IN" sz="2800" dirty="0" smtClean="0"/>
              <a:t>1</a:t>
            </a:r>
            <a:endParaRPr lang="en-IN" sz="2400" dirty="0"/>
          </a:p>
        </p:txBody>
      </p:sp>
      <p:graphicFrame>
        <p:nvGraphicFramePr>
          <p:cNvPr id="2" name="Content Placeholder 1"/>
          <p:cNvGraphicFramePr>
            <a:graphicFrameLocks noGrp="1"/>
          </p:cNvGraphicFramePr>
          <p:nvPr>
            <p:ph sz="quarter" idx="13"/>
            <p:extLst>
              <p:ext uri="{D42A27DB-BD31-4B8C-83A1-F6EECF244321}">
                <p14:modId xmlns:p14="http://schemas.microsoft.com/office/powerpoint/2010/main" val="2476184430"/>
              </p:ext>
            </p:extLst>
          </p:nvPr>
        </p:nvGraphicFramePr>
        <p:xfrm>
          <a:off x="323530" y="806450"/>
          <a:ext cx="8290117" cy="1386058"/>
        </p:xfrm>
        <a:graphic>
          <a:graphicData uri="http://schemas.openxmlformats.org/drawingml/2006/table">
            <a:tbl>
              <a:tblPr firstRow="1" bandRow="1">
                <a:tableStyleId>{616DA210-FB5B-4158-B5E0-FEB733F419BA}</a:tableStyleId>
              </a:tblPr>
              <a:tblGrid>
                <a:gridCol w="2023997">
                  <a:extLst>
                    <a:ext uri="{9D8B030D-6E8A-4147-A177-3AD203B41FA5}">
                      <a16:colId xmlns:a16="http://schemas.microsoft.com/office/drawing/2014/main" val="3457438352"/>
                    </a:ext>
                  </a:extLst>
                </a:gridCol>
                <a:gridCol w="2072885">
                  <a:extLst>
                    <a:ext uri="{9D8B030D-6E8A-4147-A177-3AD203B41FA5}">
                      <a16:colId xmlns:a16="http://schemas.microsoft.com/office/drawing/2014/main" val="1301109483"/>
                    </a:ext>
                  </a:extLst>
                </a:gridCol>
                <a:gridCol w="2048441">
                  <a:extLst>
                    <a:ext uri="{9D8B030D-6E8A-4147-A177-3AD203B41FA5}">
                      <a16:colId xmlns:a16="http://schemas.microsoft.com/office/drawing/2014/main" val="440699644"/>
                    </a:ext>
                  </a:extLst>
                </a:gridCol>
                <a:gridCol w="2144794">
                  <a:extLst>
                    <a:ext uri="{9D8B030D-6E8A-4147-A177-3AD203B41FA5}">
                      <a16:colId xmlns:a16="http://schemas.microsoft.com/office/drawing/2014/main" val="2603057450"/>
                    </a:ext>
                  </a:extLst>
                </a:gridCol>
              </a:tblGrid>
              <a:tr h="372989">
                <a:tc>
                  <a:txBody>
                    <a:bodyPr/>
                    <a:lstStyle/>
                    <a:p>
                      <a:r>
                        <a:rPr lang="en-US" dirty="0" smtClean="0"/>
                        <a:t>FY</a:t>
                      </a:r>
                      <a:endParaRPr lang="en-US" dirty="0"/>
                    </a:p>
                  </a:txBody>
                  <a:tcPr/>
                </a:tc>
                <a:tc>
                  <a:txBody>
                    <a:bodyPr/>
                    <a:lstStyle/>
                    <a:p>
                      <a:pPr algn="ctr"/>
                      <a:r>
                        <a:rPr lang="en-US" dirty="0" smtClean="0"/>
                        <a:t>Books</a:t>
                      </a:r>
                      <a:endParaRPr lang="en-US" dirty="0"/>
                    </a:p>
                  </a:txBody>
                  <a:tcPr/>
                </a:tc>
                <a:tc>
                  <a:txBody>
                    <a:bodyPr/>
                    <a:lstStyle/>
                    <a:p>
                      <a:pPr algn="ctr"/>
                      <a:r>
                        <a:rPr lang="en-US" dirty="0" smtClean="0"/>
                        <a:t>3B</a:t>
                      </a:r>
                      <a:endParaRPr lang="en-US" dirty="0"/>
                    </a:p>
                  </a:txBody>
                  <a:tcPr/>
                </a:tc>
                <a:tc>
                  <a:txBody>
                    <a:bodyPr/>
                    <a:lstStyle/>
                    <a:p>
                      <a:pPr algn="ctr"/>
                      <a:r>
                        <a:rPr lang="en-US" dirty="0" smtClean="0"/>
                        <a:t>GSTR-2A</a:t>
                      </a:r>
                      <a:endParaRPr lang="en-US" dirty="0"/>
                    </a:p>
                  </a:txBody>
                  <a:tcPr/>
                </a:tc>
                <a:extLst>
                  <a:ext uri="{0D108BD9-81ED-4DB2-BD59-A6C34878D82A}">
                    <a16:rowId xmlns:a16="http://schemas.microsoft.com/office/drawing/2014/main" val="2812734140"/>
                  </a:ext>
                </a:extLst>
              </a:tr>
              <a:tr h="449361">
                <a:tc>
                  <a:txBody>
                    <a:bodyPr/>
                    <a:lstStyle/>
                    <a:p>
                      <a:r>
                        <a:rPr lang="en-US" dirty="0" smtClean="0"/>
                        <a:t>17-18</a:t>
                      </a:r>
                      <a:endParaRPr lang="en-US" dirty="0"/>
                    </a:p>
                  </a:txBody>
                  <a:tcPr/>
                </a:tc>
                <a:tc>
                  <a:txBody>
                    <a:bodyPr/>
                    <a:lstStyle/>
                    <a:p>
                      <a:r>
                        <a:rPr lang="en-US" dirty="0" smtClean="0"/>
                        <a:t>500</a:t>
                      </a:r>
                      <a:endParaRPr lang="en-US" dirty="0"/>
                    </a:p>
                  </a:txBody>
                  <a:tcPr/>
                </a:tc>
                <a:tc>
                  <a:txBody>
                    <a:bodyPr/>
                    <a:lstStyle/>
                    <a:p>
                      <a:r>
                        <a:rPr lang="en-US" dirty="0" smtClean="0"/>
                        <a:t>500</a:t>
                      </a:r>
                    </a:p>
                    <a:p>
                      <a:r>
                        <a:rPr lang="en-US" dirty="0" smtClean="0"/>
                        <a:t>Forward charge</a:t>
                      </a:r>
                      <a:r>
                        <a:rPr lang="en-US" baseline="0" dirty="0" smtClean="0"/>
                        <a:t> ITC</a:t>
                      </a:r>
                      <a:endParaRPr lang="en-US" dirty="0"/>
                    </a:p>
                  </a:txBody>
                  <a:tcPr/>
                </a:tc>
                <a:tc>
                  <a:txBody>
                    <a:bodyPr/>
                    <a:lstStyle/>
                    <a:p>
                      <a:r>
                        <a:rPr lang="en-US" dirty="0" smtClean="0"/>
                        <a:t>500</a:t>
                      </a:r>
                      <a:endParaRPr lang="en-US" dirty="0"/>
                    </a:p>
                  </a:txBody>
                  <a:tcPr/>
                </a:tc>
                <a:extLst>
                  <a:ext uri="{0D108BD9-81ED-4DB2-BD59-A6C34878D82A}">
                    <a16:rowId xmlns:a16="http://schemas.microsoft.com/office/drawing/2014/main" val="3803990899"/>
                  </a:ext>
                </a:extLst>
              </a:tr>
              <a:tr h="372989">
                <a:tc>
                  <a:txBody>
                    <a:bodyPr/>
                    <a:lstStyle/>
                    <a:p>
                      <a:r>
                        <a:rPr lang="en-US" dirty="0" smtClean="0"/>
                        <a:t>18-19</a:t>
                      </a:r>
                      <a:endParaRPr lang="en-US" dirty="0"/>
                    </a:p>
                  </a:txBody>
                  <a:tcPr/>
                </a:tc>
                <a:tc>
                  <a:txBody>
                    <a:bodyPr/>
                    <a:lstStyle/>
                    <a:p>
                      <a:endParaRPr lang="en-US" dirty="0"/>
                    </a:p>
                  </a:txBody>
                  <a:tcPr/>
                </a:tc>
                <a:tc>
                  <a:txBody>
                    <a:bodyPr/>
                    <a:lstStyle/>
                    <a:p>
                      <a:r>
                        <a:rPr lang="en-US" dirty="0" smtClean="0"/>
                        <a:t>-</a:t>
                      </a:r>
                      <a:endParaRPr lang="en-US" dirty="0"/>
                    </a:p>
                  </a:txBody>
                  <a:tcPr/>
                </a:tc>
                <a:tc>
                  <a:txBody>
                    <a:bodyPr/>
                    <a:lstStyle/>
                    <a:p>
                      <a:r>
                        <a:rPr lang="en-US" dirty="0" smtClean="0"/>
                        <a:t>-</a:t>
                      </a:r>
                      <a:endParaRPr lang="en-US" dirty="0"/>
                    </a:p>
                  </a:txBody>
                  <a:tcPr/>
                </a:tc>
                <a:extLst>
                  <a:ext uri="{0D108BD9-81ED-4DB2-BD59-A6C34878D82A}">
                    <a16:rowId xmlns:a16="http://schemas.microsoft.com/office/drawing/2014/main" val="1573617032"/>
                  </a:ext>
                </a:extLst>
              </a:tr>
            </a:tbl>
          </a:graphicData>
        </a:graphic>
      </p:graphicFrame>
      <p:sp>
        <p:nvSpPr>
          <p:cNvPr id="4" name="Slide Number Placeholder 3"/>
          <p:cNvSpPr>
            <a:spLocks noGrp="1"/>
          </p:cNvSpPr>
          <p:nvPr>
            <p:ph type="sldNum" sz="quarter" idx="18"/>
          </p:nvPr>
        </p:nvSpPr>
        <p:spPr/>
        <p:txBody>
          <a:bodyPr/>
          <a:lstStyle/>
          <a:p>
            <a:fld id="{E90EB10D-B49F-42B1-955A-1DB268FD7307}" type="slidenum">
              <a:rPr lang="en-IN" smtClean="0"/>
              <a:pPr/>
              <a:t>42</a:t>
            </a:fld>
            <a:endParaRPr lang="en-IN" dirty="0"/>
          </a:p>
        </p:txBody>
      </p:sp>
      <p:graphicFrame>
        <p:nvGraphicFramePr>
          <p:cNvPr id="6" name="Table 5"/>
          <p:cNvGraphicFramePr>
            <a:graphicFrameLocks noGrp="1"/>
          </p:cNvGraphicFramePr>
          <p:nvPr>
            <p:extLst>
              <p:ext uri="{D42A27DB-BD31-4B8C-83A1-F6EECF244321}">
                <p14:modId xmlns:p14="http://schemas.microsoft.com/office/powerpoint/2010/main" val="1351207249"/>
              </p:ext>
            </p:extLst>
          </p:nvPr>
        </p:nvGraphicFramePr>
        <p:xfrm>
          <a:off x="323530" y="2564904"/>
          <a:ext cx="8479782" cy="2865120"/>
        </p:xfrm>
        <a:graphic>
          <a:graphicData uri="http://schemas.openxmlformats.org/drawingml/2006/table">
            <a:tbl>
              <a:tblPr firstRow="1" bandRow="1">
                <a:tableStyleId>{5C22544A-7EE6-4342-B048-85BDC9FD1C3A}</a:tableStyleId>
              </a:tblPr>
              <a:tblGrid>
                <a:gridCol w="1495006">
                  <a:extLst>
                    <a:ext uri="{9D8B030D-6E8A-4147-A177-3AD203B41FA5}">
                      <a16:colId xmlns:a16="http://schemas.microsoft.com/office/drawing/2014/main" val="21763981"/>
                    </a:ext>
                  </a:extLst>
                </a:gridCol>
                <a:gridCol w="864096">
                  <a:extLst>
                    <a:ext uri="{9D8B030D-6E8A-4147-A177-3AD203B41FA5}">
                      <a16:colId xmlns:a16="http://schemas.microsoft.com/office/drawing/2014/main" val="2832808941"/>
                    </a:ext>
                  </a:extLst>
                </a:gridCol>
                <a:gridCol w="6120680">
                  <a:extLst>
                    <a:ext uri="{9D8B030D-6E8A-4147-A177-3AD203B41FA5}">
                      <a16:colId xmlns:a16="http://schemas.microsoft.com/office/drawing/2014/main" val="3933344719"/>
                    </a:ext>
                  </a:extLst>
                </a:gridCol>
              </a:tblGrid>
              <a:tr h="370840">
                <a:tc>
                  <a:txBody>
                    <a:bodyPr/>
                    <a:lstStyle/>
                    <a:p>
                      <a:r>
                        <a:rPr lang="en-US" dirty="0" smtClean="0"/>
                        <a:t>Table</a:t>
                      </a:r>
                      <a:endParaRPr lang="en-US" dirty="0"/>
                    </a:p>
                  </a:txBody>
                  <a:tcPr/>
                </a:tc>
                <a:tc>
                  <a:txBody>
                    <a:bodyPr/>
                    <a:lstStyle/>
                    <a:p>
                      <a:r>
                        <a:rPr lang="en-US" dirty="0" smtClean="0"/>
                        <a:t>ITC </a:t>
                      </a:r>
                      <a:endParaRPr lang="en-US" dirty="0"/>
                    </a:p>
                  </a:txBody>
                  <a:tcPr/>
                </a:tc>
                <a:tc>
                  <a:txBody>
                    <a:bodyPr/>
                    <a:lstStyle/>
                    <a:p>
                      <a:r>
                        <a:rPr lang="en-US" dirty="0" smtClean="0"/>
                        <a:t>Remark</a:t>
                      </a:r>
                      <a:endParaRPr lang="en-US" dirty="0"/>
                    </a:p>
                  </a:txBody>
                  <a:tcPr/>
                </a:tc>
                <a:extLst>
                  <a:ext uri="{0D108BD9-81ED-4DB2-BD59-A6C34878D82A}">
                    <a16:rowId xmlns:a16="http://schemas.microsoft.com/office/drawing/2014/main" val="3370352793"/>
                  </a:ext>
                </a:extLst>
              </a:tr>
              <a:tr h="370840">
                <a:tc>
                  <a:txBody>
                    <a:bodyPr/>
                    <a:lstStyle/>
                    <a:p>
                      <a:r>
                        <a:rPr lang="en-US" dirty="0" smtClean="0"/>
                        <a:t>Table 6A</a:t>
                      </a:r>
                      <a:endParaRPr lang="en-US" dirty="0"/>
                    </a:p>
                  </a:txBody>
                  <a:tcPr/>
                </a:tc>
                <a:tc>
                  <a:txBody>
                    <a:bodyPr/>
                    <a:lstStyle/>
                    <a:p>
                      <a:r>
                        <a:rPr lang="en-US" dirty="0" smtClean="0"/>
                        <a:t>500</a:t>
                      </a:r>
                      <a:endParaRPr lang="en-US" dirty="0"/>
                    </a:p>
                  </a:txBody>
                  <a:tcPr/>
                </a:tc>
                <a:tc>
                  <a:txBody>
                    <a:bodyPr/>
                    <a:lstStyle/>
                    <a:p>
                      <a:r>
                        <a:rPr lang="en-US" dirty="0" smtClean="0"/>
                        <a:t>ITC of 1718</a:t>
                      </a:r>
                      <a:r>
                        <a:rPr lang="en-US" baseline="0" dirty="0" smtClean="0"/>
                        <a:t> availed n 3B of 1718 (</a:t>
                      </a:r>
                      <a:r>
                        <a:rPr lang="en-US" dirty="0" smtClean="0"/>
                        <a:t>Table 4A of 3B of 1718)</a:t>
                      </a:r>
                    </a:p>
                    <a:p>
                      <a:r>
                        <a:rPr lang="en-US" b="1" dirty="0" smtClean="0">
                          <a:solidFill>
                            <a:srgbClr val="FF0000"/>
                          </a:solidFill>
                        </a:rPr>
                        <a:t>Auto</a:t>
                      </a:r>
                      <a:r>
                        <a:rPr lang="en-US" b="1" baseline="0" dirty="0" smtClean="0">
                          <a:solidFill>
                            <a:srgbClr val="FF0000"/>
                          </a:solidFill>
                        </a:rPr>
                        <a:t> Populated</a:t>
                      </a:r>
                      <a:endParaRPr lang="en-US" b="1" dirty="0">
                        <a:solidFill>
                          <a:srgbClr val="FF0000"/>
                        </a:solidFill>
                      </a:endParaRPr>
                    </a:p>
                  </a:txBody>
                  <a:tcPr/>
                </a:tc>
                <a:extLst>
                  <a:ext uri="{0D108BD9-81ED-4DB2-BD59-A6C34878D82A}">
                    <a16:rowId xmlns:a16="http://schemas.microsoft.com/office/drawing/2014/main" val="680701943"/>
                  </a:ext>
                </a:extLst>
              </a:tr>
              <a:tr h="370840">
                <a:tc>
                  <a:txBody>
                    <a:bodyPr/>
                    <a:lstStyle/>
                    <a:p>
                      <a:r>
                        <a:rPr lang="en-US" dirty="0" smtClean="0"/>
                        <a:t>Table 7</a:t>
                      </a:r>
                      <a:endParaRPr lang="en-US" dirty="0"/>
                    </a:p>
                  </a:txBody>
                  <a:tcPr/>
                </a:tc>
                <a:tc>
                  <a:txBody>
                    <a:bodyPr/>
                    <a:lstStyle/>
                    <a:p>
                      <a:r>
                        <a:rPr lang="en-US" dirty="0" smtClean="0"/>
                        <a:t>NIL</a:t>
                      </a:r>
                      <a:endParaRPr lang="en-US" dirty="0"/>
                    </a:p>
                  </a:txBody>
                  <a:tcPr/>
                </a:tc>
                <a:tc>
                  <a:txBody>
                    <a:bodyPr/>
                    <a:lstStyle/>
                    <a:p>
                      <a:r>
                        <a:rPr lang="en-US" dirty="0" smtClean="0"/>
                        <a:t>ITC reversed and ineligible as</a:t>
                      </a:r>
                      <a:r>
                        <a:rPr lang="en-US" baseline="0" dirty="0" smtClean="0"/>
                        <a:t> per 3B of 1718</a:t>
                      </a:r>
                      <a:endParaRPr lang="en-US" dirty="0"/>
                    </a:p>
                  </a:txBody>
                  <a:tcPr/>
                </a:tc>
                <a:extLst>
                  <a:ext uri="{0D108BD9-81ED-4DB2-BD59-A6C34878D82A}">
                    <a16:rowId xmlns:a16="http://schemas.microsoft.com/office/drawing/2014/main" val="2864928220"/>
                  </a:ext>
                </a:extLst>
              </a:tr>
              <a:tr h="370840">
                <a:tc>
                  <a:txBody>
                    <a:bodyPr/>
                    <a:lstStyle/>
                    <a:p>
                      <a:r>
                        <a:rPr lang="en-US" dirty="0" smtClean="0"/>
                        <a:t>Table 8A</a:t>
                      </a:r>
                      <a:endParaRPr lang="en-US" dirty="0"/>
                    </a:p>
                  </a:txBody>
                  <a:tcPr/>
                </a:tc>
                <a:tc>
                  <a:txBody>
                    <a:bodyPr/>
                    <a:lstStyle/>
                    <a:p>
                      <a:r>
                        <a:rPr lang="en-US" dirty="0" smtClean="0"/>
                        <a:t>500</a:t>
                      </a:r>
                      <a:endParaRPr lang="en-US" dirty="0"/>
                    </a:p>
                  </a:txBody>
                  <a:tcPr/>
                </a:tc>
                <a:tc>
                  <a:txBody>
                    <a:bodyPr/>
                    <a:lstStyle/>
                    <a:p>
                      <a:r>
                        <a:rPr lang="en-US" b="1" dirty="0" smtClean="0">
                          <a:solidFill>
                            <a:srgbClr val="FF0000"/>
                          </a:solidFill>
                        </a:rPr>
                        <a:t>Auto Populated</a:t>
                      </a:r>
                      <a:r>
                        <a:rPr lang="en-US" b="1" baseline="0" dirty="0" smtClean="0">
                          <a:solidFill>
                            <a:srgbClr val="FF0000"/>
                          </a:solidFill>
                        </a:rPr>
                        <a:t> </a:t>
                      </a:r>
                      <a:r>
                        <a:rPr lang="en-US" baseline="0" dirty="0" smtClean="0"/>
                        <a:t>as per GSTR-2A 1718</a:t>
                      </a:r>
                      <a:endParaRPr lang="en-US" dirty="0"/>
                    </a:p>
                  </a:txBody>
                  <a:tcPr/>
                </a:tc>
                <a:extLst>
                  <a:ext uri="{0D108BD9-81ED-4DB2-BD59-A6C34878D82A}">
                    <a16:rowId xmlns:a16="http://schemas.microsoft.com/office/drawing/2014/main" val="4013426935"/>
                  </a:ext>
                </a:extLst>
              </a:tr>
              <a:tr h="370840">
                <a:tc>
                  <a:txBody>
                    <a:bodyPr/>
                    <a:lstStyle/>
                    <a:p>
                      <a:r>
                        <a:rPr lang="en-US" dirty="0" smtClean="0"/>
                        <a:t>Table 8B</a:t>
                      </a:r>
                      <a:endParaRPr lang="en-US" dirty="0"/>
                    </a:p>
                  </a:txBody>
                  <a:tcPr/>
                </a:tc>
                <a:tc>
                  <a:txBody>
                    <a:bodyPr/>
                    <a:lstStyle/>
                    <a:p>
                      <a:r>
                        <a:rPr lang="en-US" dirty="0" smtClean="0"/>
                        <a:t>500</a:t>
                      </a:r>
                      <a:endParaRPr lang="en-US" dirty="0"/>
                    </a:p>
                  </a:txBody>
                  <a:tcPr/>
                </a:tc>
                <a:tc>
                  <a:txBody>
                    <a:bodyPr/>
                    <a:lstStyle/>
                    <a:p>
                      <a:r>
                        <a:rPr lang="en-US" dirty="0" smtClean="0"/>
                        <a:t>6B</a:t>
                      </a:r>
                      <a:r>
                        <a:rPr lang="en-US" baseline="0" dirty="0" smtClean="0"/>
                        <a:t> + 6H</a:t>
                      </a:r>
                      <a:endParaRPr lang="en-US" dirty="0"/>
                    </a:p>
                  </a:txBody>
                  <a:tcPr/>
                </a:tc>
                <a:extLst>
                  <a:ext uri="{0D108BD9-81ED-4DB2-BD59-A6C34878D82A}">
                    <a16:rowId xmlns:a16="http://schemas.microsoft.com/office/drawing/2014/main" val="1622056736"/>
                  </a:ext>
                </a:extLst>
              </a:tr>
              <a:tr h="370840">
                <a:tc>
                  <a:txBody>
                    <a:bodyPr/>
                    <a:lstStyle/>
                    <a:p>
                      <a:r>
                        <a:rPr lang="en-US" dirty="0" smtClean="0"/>
                        <a:t>Table 12</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NIL</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ITC reversed and ineligible of 1718 disclosed  I</a:t>
                      </a:r>
                      <a:r>
                        <a:rPr lang="en-US" baseline="0" dirty="0" smtClean="0"/>
                        <a:t>n 3B of 1819</a:t>
                      </a:r>
                      <a:endParaRPr lang="en-US" dirty="0"/>
                    </a:p>
                  </a:txBody>
                  <a:tcPr/>
                </a:tc>
                <a:extLst>
                  <a:ext uri="{0D108BD9-81ED-4DB2-BD59-A6C34878D82A}">
                    <a16:rowId xmlns:a16="http://schemas.microsoft.com/office/drawing/2014/main" val="2108618593"/>
                  </a:ext>
                </a:extLst>
              </a:tr>
              <a:tr h="370840">
                <a:tc>
                  <a:txBody>
                    <a:bodyPr/>
                    <a:lstStyle/>
                    <a:p>
                      <a:r>
                        <a:rPr lang="en-US" dirty="0" smtClean="0"/>
                        <a:t>Table 13 </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NIL</a:t>
                      </a:r>
                      <a:endParaRPr lang="en-US" dirty="0"/>
                    </a:p>
                  </a:txBody>
                  <a:tcPr/>
                </a:tc>
                <a:tc>
                  <a:txBody>
                    <a:bodyPr/>
                    <a:lstStyle/>
                    <a:p>
                      <a:r>
                        <a:rPr lang="en-US" dirty="0" smtClean="0"/>
                        <a:t>ITC of 1718 availed</a:t>
                      </a:r>
                      <a:r>
                        <a:rPr lang="en-US" baseline="0" dirty="0" smtClean="0"/>
                        <a:t> in 1819 (Table 4A of 3B of 1819)</a:t>
                      </a:r>
                      <a:endParaRPr lang="en-US" dirty="0"/>
                    </a:p>
                  </a:txBody>
                  <a:tcPr/>
                </a:tc>
                <a:extLst>
                  <a:ext uri="{0D108BD9-81ED-4DB2-BD59-A6C34878D82A}">
                    <a16:rowId xmlns:a16="http://schemas.microsoft.com/office/drawing/2014/main" val="1963043530"/>
                  </a:ext>
                </a:extLst>
              </a:tr>
            </a:tbl>
          </a:graphicData>
        </a:graphic>
      </p:graphicFrame>
    </p:spTree>
    <p:extLst>
      <p:ext uri="{BB962C8B-B14F-4D97-AF65-F5344CB8AC3E}">
        <p14:creationId xmlns:p14="http://schemas.microsoft.com/office/powerpoint/2010/main" val="20502432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l"/>
            <a:r>
              <a:rPr lang="en-IN" sz="2800" dirty="0" smtClean="0"/>
              <a:t>ITC Case </a:t>
            </a:r>
            <a:r>
              <a:rPr lang="en-IN" sz="2800" dirty="0"/>
              <a:t>Study # </a:t>
            </a:r>
            <a:r>
              <a:rPr lang="en-IN" sz="2800" dirty="0" smtClean="0"/>
              <a:t>1A</a:t>
            </a:r>
            <a:endParaRPr lang="en-IN" sz="2400" dirty="0"/>
          </a:p>
        </p:txBody>
      </p:sp>
      <p:graphicFrame>
        <p:nvGraphicFramePr>
          <p:cNvPr id="2" name="Content Placeholder 1"/>
          <p:cNvGraphicFramePr>
            <a:graphicFrameLocks noGrp="1"/>
          </p:cNvGraphicFramePr>
          <p:nvPr>
            <p:ph sz="quarter" idx="13"/>
            <p:extLst>
              <p:ext uri="{D42A27DB-BD31-4B8C-83A1-F6EECF244321}">
                <p14:modId xmlns:p14="http://schemas.microsoft.com/office/powerpoint/2010/main" val="760324924"/>
              </p:ext>
            </p:extLst>
          </p:nvPr>
        </p:nvGraphicFramePr>
        <p:xfrm>
          <a:off x="323530" y="806450"/>
          <a:ext cx="5013947" cy="1386058"/>
        </p:xfrm>
        <a:graphic>
          <a:graphicData uri="http://schemas.openxmlformats.org/drawingml/2006/table">
            <a:tbl>
              <a:tblPr firstRow="1" bandRow="1">
                <a:tableStyleId>{616DA210-FB5B-4158-B5E0-FEB733F419BA}</a:tableStyleId>
              </a:tblPr>
              <a:tblGrid>
                <a:gridCol w="1224134">
                  <a:extLst>
                    <a:ext uri="{9D8B030D-6E8A-4147-A177-3AD203B41FA5}">
                      <a16:colId xmlns:a16="http://schemas.microsoft.com/office/drawing/2014/main" val="3457438352"/>
                    </a:ext>
                  </a:extLst>
                </a:gridCol>
                <a:gridCol w="1253702">
                  <a:extLst>
                    <a:ext uri="{9D8B030D-6E8A-4147-A177-3AD203B41FA5}">
                      <a16:colId xmlns:a16="http://schemas.microsoft.com/office/drawing/2014/main" val="1301109483"/>
                    </a:ext>
                  </a:extLst>
                </a:gridCol>
                <a:gridCol w="1238918">
                  <a:extLst>
                    <a:ext uri="{9D8B030D-6E8A-4147-A177-3AD203B41FA5}">
                      <a16:colId xmlns:a16="http://schemas.microsoft.com/office/drawing/2014/main" val="440699644"/>
                    </a:ext>
                  </a:extLst>
                </a:gridCol>
                <a:gridCol w="1297193">
                  <a:extLst>
                    <a:ext uri="{9D8B030D-6E8A-4147-A177-3AD203B41FA5}">
                      <a16:colId xmlns:a16="http://schemas.microsoft.com/office/drawing/2014/main" val="2603057450"/>
                    </a:ext>
                  </a:extLst>
                </a:gridCol>
              </a:tblGrid>
              <a:tr h="372989">
                <a:tc>
                  <a:txBody>
                    <a:bodyPr/>
                    <a:lstStyle/>
                    <a:p>
                      <a:r>
                        <a:rPr lang="en-US" dirty="0" smtClean="0"/>
                        <a:t>FY</a:t>
                      </a:r>
                      <a:endParaRPr lang="en-US" dirty="0"/>
                    </a:p>
                  </a:txBody>
                  <a:tcPr/>
                </a:tc>
                <a:tc>
                  <a:txBody>
                    <a:bodyPr/>
                    <a:lstStyle/>
                    <a:p>
                      <a:pPr algn="ctr"/>
                      <a:r>
                        <a:rPr lang="en-US" dirty="0" smtClean="0"/>
                        <a:t>Books</a:t>
                      </a:r>
                      <a:endParaRPr lang="en-US" dirty="0"/>
                    </a:p>
                  </a:txBody>
                  <a:tcPr/>
                </a:tc>
                <a:tc>
                  <a:txBody>
                    <a:bodyPr/>
                    <a:lstStyle/>
                    <a:p>
                      <a:pPr algn="ctr"/>
                      <a:r>
                        <a:rPr lang="en-US" dirty="0" smtClean="0"/>
                        <a:t>3B</a:t>
                      </a:r>
                      <a:endParaRPr lang="en-US" dirty="0"/>
                    </a:p>
                  </a:txBody>
                  <a:tcPr/>
                </a:tc>
                <a:tc>
                  <a:txBody>
                    <a:bodyPr/>
                    <a:lstStyle/>
                    <a:p>
                      <a:pPr algn="ctr"/>
                      <a:r>
                        <a:rPr lang="en-US" dirty="0" smtClean="0"/>
                        <a:t>GSTR-2A</a:t>
                      </a:r>
                      <a:endParaRPr lang="en-US" dirty="0"/>
                    </a:p>
                  </a:txBody>
                  <a:tcPr/>
                </a:tc>
                <a:extLst>
                  <a:ext uri="{0D108BD9-81ED-4DB2-BD59-A6C34878D82A}">
                    <a16:rowId xmlns:a16="http://schemas.microsoft.com/office/drawing/2014/main" val="2812734140"/>
                  </a:ext>
                </a:extLst>
              </a:tr>
              <a:tr h="449361">
                <a:tc>
                  <a:txBody>
                    <a:bodyPr/>
                    <a:lstStyle/>
                    <a:p>
                      <a:r>
                        <a:rPr lang="en-US" dirty="0" smtClean="0"/>
                        <a:t>17-18</a:t>
                      </a:r>
                      <a:endParaRPr lang="en-US" dirty="0"/>
                    </a:p>
                  </a:txBody>
                  <a:tcPr/>
                </a:tc>
                <a:tc>
                  <a:txBody>
                    <a:bodyPr/>
                    <a:lstStyle/>
                    <a:p>
                      <a:r>
                        <a:rPr lang="en-US" dirty="0" smtClean="0"/>
                        <a:t>500</a:t>
                      </a:r>
                      <a:endParaRPr lang="en-US" dirty="0"/>
                    </a:p>
                  </a:txBody>
                  <a:tcPr/>
                </a:tc>
                <a:tc>
                  <a:txBody>
                    <a:bodyPr/>
                    <a:lstStyle/>
                    <a:p>
                      <a:r>
                        <a:rPr lang="en-US" b="1" dirty="0" smtClean="0">
                          <a:solidFill>
                            <a:srgbClr val="FF0000"/>
                          </a:solidFill>
                        </a:rPr>
                        <a:t>400 (FCM ITC)</a:t>
                      </a:r>
                      <a:endParaRPr lang="en-US" b="1" dirty="0">
                        <a:solidFill>
                          <a:srgbClr val="FF0000"/>
                        </a:solidFill>
                      </a:endParaRPr>
                    </a:p>
                  </a:txBody>
                  <a:tcPr/>
                </a:tc>
                <a:tc>
                  <a:txBody>
                    <a:bodyPr/>
                    <a:lstStyle/>
                    <a:p>
                      <a:r>
                        <a:rPr lang="en-US" dirty="0" smtClean="0"/>
                        <a:t>500</a:t>
                      </a:r>
                      <a:endParaRPr lang="en-US" dirty="0"/>
                    </a:p>
                  </a:txBody>
                  <a:tcPr/>
                </a:tc>
                <a:extLst>
                  <a:ext uri="{0D108BD9-81ED-4DB2-BD59-A6C34878D82A}">
                    <a16:rowId xmlns:a16="http://schemas.microsoft.com/office/drawing/2014/main" val="3803990899"/>
                  </a:ext>
                </a:extLst>
              </a:tr>
              <a:tr h="372989">
                <a:tc>
                  <a:txBody>
                    <a:bodyPr/>
                    <a:lstStyle/>
                    <a:p>
                      <a:r>
                        <a:rPr lang="en-US" dirty="0" smtClean="0"/>
                        <a:t>18-19</a:t>
                      </a:r>
                      <a:endParaRPr lang="en-US" dirty="0"/>
                    </a:p>
                  </a:txBody>
                  <a:tcPr/>
                </a:tc>
                <a:tc>
                  <a:txBody>
                    <a:bodyPr/>
                    <a:lstStyle/>
                    <a:p>
                      <a:endParaRPr lang="en-US" dirty="0"/>
                    </a:p>
                  </a:txBody>
                  <a:tcPr/>
                </a:tc>
                <a:tc>
                  <a:txBody>
                    <a:bodyPr/>
                    <a:lstStyle/>
                    <a:p>
                      <a:r>
                        <a:rPr lang="en-US" b="1" dirty="0" smtClean="0">
                          <a:solidFill>
                            <a:srgbClr val="FF0000"/>
                          </a:solidFill>
                        </a:rPr>
                        <a:t>100</a:t>
                      </a:r>
                      <a:endParaRPr lang="en-US" b="1" dirty="0">
                        <a:solidFill>
                          <a:srgbClr val="FF0000"/>
                        </a:solidFill>
                      </a:endParaRPr>
                    </a:p>
                  </a:txBody>
                  <a:tcPr/>
                </a:tc>
                <a:tc>
                  <a:txBody>
                    <a:bodyPr/>
                    <a:lstStyle/>
                    <a:p>
                      <a:r>
                        <a:rPr lang="en-US" dirty="0" smtClean="0"/>
                        <a:t>-</a:t>
                      </a:r>
                      <a:endParaRPr lang="en-US" dirty="0"/>
                    </a:p>
                  </a:txBody>
                  <a:tcPr/>
                </a:tc>
                <a:extLst>
                  <a:ext uri="{0D108BD9-81ED-4DB2-BD59-A6C34878D82A}">
                    <a16:rowId xmlns:a16="http://schemas.microsoft.com/office/drawing/2014/main" val="1573617032"/>
                  </a:ext>
                </a:extLst>
              </a:tr>
            </a:tbl>
          </a:graphicData>
        </a:graphic>
      </p:graphicFrame>
      <p:sp>
        <p:nvSpPr>
          <p:cNvPr id="4" name="Slide Number Placeholder 3"/>
          <p:cNvSpPr>
            <a:spLocks noGrp="1"/>
          </p:cNvSpPr>
          <p:nvPr>
            <p:ph type="sldNum" sz="quarter" idx="18"/>
          </p:nvPr>
        </p:nvSpPr>
        <p:spPr/>
        <p:txBody>
          <a:bodyPr/>
          <a:lstStyle/>
          <a:p>
            <a:fld id="{E90EB10D-B49F-42B1-955A-1DB268FD7307}" type="slidenum">
              <a:rPr lang="en-IN" smtClean="0"/>
              <a:pPr/>
              <a:t>43</a:t>
            </a:fld>
            <a:endParaRPr lang="en-IN" dirty="0"/>
          </a:p>
        </p:txBody>
      </p:sp>
      <p:graphicFrame>
        <p:nvGraphicFramePr>
          <p:cNvPr id="6" name="Table 5"/>
          <p:cNvGraphicFramePr>
            <a:graphicFrameLocks noGrp="1"/>
          </p:cNvGraphicFramePr>
          <p:nvPr>
            <p:extLst>
              <p:ext uri="{D42A27DB-BD31-4B8C-83A1-F6EECF244321}">
                <p14:modId xmlns:p14="http://schemas.microsoft.com/office/powerpoint/2010/main" val="3554148588"/>
              </p:ext>
            </p:extLst>
          </p:nvPr>
        </p:nvGraphicFramePr>
        <p:xfrm>
          <a:off x="250680" y="2432164"/>
          <a:ext cx="8695806" cy="3865880"/>
        </p:xfrm>
        <a:graphic>
          <a:graphicData uri="http://schemas.openxmlformats.org/drawingml/2006/table">
            <a:tbl>
              <a:tblPr firstRow="1" bandRow="1">
                <a:tableStyleId>{5C22544A-7EE6-4342-B048-85BDC9FD1C3A}</a:tableStyleId>
              </a:tblPr>
              <a:tblGrid>
                <a:gridCol w="2287094">
                  <a:extLst>
                    <a:ext uri="{9D8B030D-6E8A-4147-A177-3AD203B41FA5}">
                      <a16:colId xmlns:a16="http://schemas.microsoft.com/office/drawing/2014/main" val="21763981"/>
                    </a:ext>
                  </a:extLst>
                </a:gridCol>
                <a:gridCol w="936104">
                  <a:extLst>
                    <a:ext uri="{9D8B030D-6E8A-4147-A177-3AD203B41FA5}">
                      <a16:colId xmlns:a16="http://schemas.microsoft.com/office/drawing/2014/main" val="2832808941"/>
                    </a:ext>
                  </a:extLst>
                </a:gridCol>
                <a:gridCol w="5472608">
                  <a:extLst>
                    <a:ext uri="{9D8B030D-6E8A-4147-A177-3AD203B41FA5}">
                      <a16:colId xmlns:a16="http://schemas.microsoft.com/office/drawing/2014/main" val="3933344719"/>
                    </a:ext>
                  </a:extLst>
                </a:gridCol>
              </a:tblGrid>
              <a:tr h="370840">
                <a:tc>
                  <a:txBody>
                    <a:bodyPr/>
                    <a:lstStyle/>
                    <a:p>
                      <a:r>
                        <a:rPr lang="en-US" dirty="0" smtClean="0"/>
                        <a:t>Table</a:t>
                      </a:r>
                      <a:endParaRPr lang="en-US" dirty="0"/>
                    </a:p>
                  </a:txBody>
                  <a:tcPr/>
                </a:tc>
                <a:tc>
                  <a:txBody>
                    <a:bodyPr/>
                    <a:lstStyle/>
                    <a:p>
                      <a:r>
                        <a:rPr lang="en-US" dirty="0" smtClean="0"/>
                        <a:t>ITC </a:t>
                      </a:r>
                      <a:endParaRPr lang="en-US" dirty="0"/>
                    </a:p>
                  </a:txBody>
                  <a:tcPr/>
                </a:tc>
                <a:tc>
                  <a:txBody>
                    <a:bodyPr/>
                    <a:lstStyle/>
                    <a:p>
                      <a:r>
                        <a:rPr lang="en-US" dirty="0" smtClean="0"/>
                        <a:t>Remark</a:t>
                      </a:r>
                      <a:endParaRPr lang="en-US" dirty="0"/>
                    </a:p>
                  </a:txBody>
                  <a:tcPr/>
                </a:tc>
                <a:extLst>
                  <a:ext uri="{0D108BD9-81ED-4DB2-BD59-A6C34878D82A}">
                    <a16:rowId xmlns:a16="http://schemas.microsoft.com/office/drawing/2014/main" val="3370352793"/>
                  </a:ext>
                </a:extLst>
              </a:tr>
              <a:tr h="370840">
                <a:tc>
                  <a:txBody>
                    <a:bodyPr/>
                    <a:lstStyle/>
                    <a:p>
                      <a:r>
                        <a:rPr lang="en-US" dirty="0" smtClean="0"/>
                        <a:t>Table 6A</a:t>
                      </a:r>
                      <a:endParaRPr lang="en-US" dirty="0"/>
                    </a:p>
                  </a:txBody>
                  <a:tcPr/>
                </a:tc>
                <a:tc>
                  <a:txBody>
                    <a:bodyPr/>
                    <a:lstStyle/>
                    <a:p>
                      <a:r>
                        <a:rPr lang="en-US" dirty="0" smtClean="0"/>
                        <a:t>400</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ITC of 1718</a:t>
                      </a:r>
                      <a:r>
                        <a:rPr lang="en-US" baseline="0" dirty="0" smtClean="0"/>
                        <a:t> availed n 3B of 1718 (</a:t>
                      </a:r>
                      <a:r>
                        <a:rPr lang="en-US" dirty="0" smtClean="0"/>
                        <a:t>Table 4A of 3B of 1718)</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FF0000"/>
                          </a:solidFill>
                        </a:rPr>
                        <a:t>Auto</a:t>
                      </a:r>
                      <a:r>
                        <a:rPr lang="en-US" b="1" baseline="0" dirty="0" smtClean="0">
                          <a:solidFill>
                            <a:srgbClr val="FF0000"/>
                          </a:solidFill>
                        </a:rPr>
                        <a:t> Populated</a:t>
                      </a:r>
                      <a:endParaRPr lang="en-US" dirty="0" smtClean="0"/>
                    </a:p>
                  </a:txBody>
                  <a:tcPr/>
                </a:tc>
                <a:extLst>
                  <a:ext uri="{0D108BD9-81ED-4DB2-BD59-A6C34878D82A}">
                    <a16:rowId xmlns:a16="http://schemas.microsoft.com/office/drawing/2014/main" val="680701943"/>
                  </a:ext>
                </a:extLst>
              </a:tr>
              <a:tr h="370840">
                <a:tc>
                  <a:txBody>
                    <a:bodyPr/>
                    <a:lstStyle/>
                    <a:p>
                      <a:r>
                        <a:rPr lang="en-US" dirty="0" smtClean="0"/>
                        <a:t>Table 7</a:t>
                      </a:r>
                      <a:endParaRPr lang="en-US" dirty="0"/>
                    </a:p>
                  </a:txBody>
                  <a:tcPr/>
                </a:tc>
                <a:tc>
                  <a:txBody>
                    <a:bodyPr/>
                    <a:lstStyle/>
                    <a:p>
                      <a:r>
                        <a:rPr lang="en-US" dirty="0" smtClean="0"/>
                        <a:t>NIL</a:t>
                      </a:r>
                      <a:endParaRPr lang="en-US" dirty="0"/>
                    </a:p>
                  </a:txBody>
                  <a:tcPr/>
                </a:tc>
                <a:tc>
                  <a:txBody>
                    <a:bodyPr/>
                    <a:lstStyle/>
                    <a:p>
                      <a:r>
                        <a:rPr lang="en-US" dirty="0" smtClean="0"/>
                        <a:t>ITC reversed and ineligible as</a:t>
                      </a:r>
                      <a:r>
                        <a:rPr lang="en-US" baseline="0" dirty="0" smtClean="0"/>
                        <a:t> per 3B of 1718</a:t>
                      </a:r>
                      <a:endParaRPr lang="en-US" dirty="0"/>
                    </a:p>
                  </a:txBody>
                  <a:tcPr/>
                </a:tc>
                <a:extLst>
                  <a:ext uri="{0D108BD9-81ED-4DB2-BD59-A6C34878D82A}">
                    <a16:rowId xmlns:a16="http://schemas.microsoft.com/office/drawing/2014/main" val="2864928220"/>
                  </a:ext>
                </a:extLst>
              </a:tr>
              <a:tr h="370840">
                <a:tc>
                  <a:txBody>
                    <a:bodyPr/>
                    <a:lstStyle/>
                    <a:p>
                      <a:r>
                        <a:rPr lang="en-US" dirty="0" smtClean="0"/>
                        <a:t>Table 8A</a:t>
                      </a:r>
                      <a:endParaRPr lang="en-US" dirty="0"/>
                    </a:p>
                  </a:txBody>
                  <a:tcPr/>
                </a:tc>
                <a:tc>
                  <a:txBody>
                    <a:bodyPr/>
                    <a:lstStyle/>
                    <a:p>
                      <a:r>
                        <a:rPr lang="en-US" dirty="0" smtClean="0"/>
                        <a:t>500</a:t>
                      </a:r>
                      <a:endParaRPr lang="en-US" dirty="0"/>
                    </a:p>
                  </a:txBody>
                  <a:tcPr/>
                </a:tc>
                <a:tc>
                  <a:txBody>
                    <a:bodyPr/>
                    <a:lstStyle/>
                    <a:p>
                      <a:r>
                        <a:rPr lang="en-US" b="1" dirty="0" smtClean="0">
                          <a:solidFill>
                            <a:srgbClr val="FF0000"/>
                          </a:solidFill>
                        </a:rPr>
                        <a:t>Auto Populated</a:t>
                      </a:r>
                      <a:r>
                        <a:rPr lang="en-US" b="1" baseline="0" dirty="0" smtClean="0">
                          <a:solidFill>
                            <a:srgbClr val="FF0000"/>
                          </a:solidFill>
                        </a:rPr>
                        <a:t> </a:t>
                      </a:r>
                      <a:r>
                        <a:rPr lang="en-US" baseline="0" dirty="0" smtClean="0"/>
                        <a:t>as per GSTR-2A 1718</a:t>
                      </a:r>
                      <a:endParaRPr lang="en-US" dirty="0"/>
                    </a:p>
                  </a:txBody>
                  <a:tcPr/>
                </a:tc>
                <a:extLst>
                  <a:ext uri="{0D108BD9-81ED-4DB2-BD59-A6C34878D82A}">
                    <a16:rowId xmlns:a16="http://schemas.microsoft.com/office/drawing/2014/main" val="4013426935"/>
                  </a:ext>
                </a:extLst>
              </a:tr>
              <a:tr h="370840">
                <a:tc>
                  <a:txBody>
                    <a:bodyPr/>
                    <a:lstStyle/>
                    <a:p>
                      <a:r>
                        <a:rPr lang="en-US" dirty="0" smtClean="0"/>
                        <a:t>Table 8B</a:t>
                      </a:r>
                      <a:endParaRPr lang="en-US" dirty="0"/>
                    </a:p>
                  </a:txBody>
                  <a:tcPr/>
                </a:tc>
                <a:tc>
                  <a:txBody>
                    <a:bodyPr/>
                    <a:lstStyle/>
                    <a:p>
                      <a:r>
                        <a:rPr lang="en-US" dirty="0" smtClean="0"/>
                        <a:t>400</a:t>
                      </a:r>
                      <a:endParaRPr lang="en-US" dirty="0"/>
                    </a:p>
                  </a:txBody>
                  <a:tcPr/>
                </a:tc>
                <a:tc>
                  <a:txBody>
                    <a:bodyPr/>
                    <a:lstStyle/>
                    <a:p>
                      <a:r>
                        <a:rPr lang="en-US" dirty="0" smtClean="0"/>
                        <a:t>6B</a:t>
                      </a:r>
                      <a:r>
                        <a:rPr lang="en-US" baseline="0" dirty="0" smtClean="0"/>
                        <a:t> + 6H</a:t>
                      </a:r>
                      <a:endParaRPr lang="en-US" dirty="0"/>
                    </a:p>
                  </a:txBody>
                  <a:tcPr/>
                </a:tc>
                <a:extLst>
                  <a:ext uri="{0D108BD9-81ED-4DB2-BD59-A6C34878D82A}">
                    <a16:rowId xmlns:a16="http://schemas.microsoft.com/office/drawing/2014/main" val="1622056736"/>
                  </a:ext>
                </a:extLst>
              </a:tr>
              <a:tr h="123613">
                <a:tc>
                  <a:txBody>
                    <a:bodyPr/>
                    <a:lstStyle/>
                    <a:p>
                      <a:r>
                        <a:rPr lang="en-US" dirty="0" smtClean="0"/>
                        <a:t>Table 8C</a:t>
                      </a:r>
                      <a:endParaRPr lang="en-US" dirty="0"/>
                    </a:p>
                  </a:txBody>
                  <a:tcPr/>
                </a:tc>
                <a:tc>
                  <a:txBody>
                    <a:bodyPr/>
                    <a:lstStyle/>
                    <a:p>
                      <a:r>
                        <a:rPr lang="en-US" dirty="0" smtClean="0"/>
                        <a:t>100</a:t>
                      </a:r>
                      <a:endParaRPr lang="en-US" dirty="0"/>
                    </a:p>
                  </a:txBody>
                  <a:tcPr/>
                </a:tc>
                <a:tc>
                  <a:txBody>
                    <a:bodyPr/>
                    <a:lstStyle/>
                    <a:p>
                      <a:r>
                        <a:rPr lang="en-US" dirty="0" smtClean="0"/>
                        <a:t>ITC of 1718 availed</a:t>
                      </a:r>
                      <a:r>
                        <a:rPr lang="en-US" baseline="0" dirty="0" smtClean="0"/>
                        <a:t> in 1819 (Table 4A of 1819)</a:t>
                      </a:r>
                      <a:endParaRPr lang="en-US" dirty="0"/>
                    </a:p>
                  </a:txBody>
                  <a:tcPr/>
                </a:tc>
                <a:extLst>
                  <a:ext uri="{0D108BD9-81ED-4DB2-BD59-A6C34878D82A}">
                    <a16:rowId xmlns:a16="http://schemas.microsoft.com/office/drawing/2014/main" val="2108618593"/>
                  </a:ext>
                </a:extLst>
              </a:tr>
              <a:tr h="242147">
                <a:tc>
                  <a:txBody>
                    <a:bodyPr/>
                    <a:lstStyle/>
                    <a:p>
                      <a:pPr marL="0" algn="l" defTabSz="914400" rtl="0" eaLnBrk="1" latinLnBrk="0" hangingPunct="1"/>
                      <a:r>
                        <a:rPr lang="en-US" sz="1800" kern="1200" dirty="0" smtClean="0">
                          <a:solidFill>
                            <a:schemeClr val="dk1"/>
                          </a:solidFill>
                          <a:latin typeface="+mn-lt"/>
                          <a:ea typeface="+mn-ea"/>
                          <a:cs typeface="+mn-cs"/>
                        </a:rPr>
                        <a:t>Table 8D</a:t>
                      </a:r>
                      <a:endParaRPr lang="en-US" sz="1800" kern="1200" dirty="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NIL</a:t>
                      </a:r>
                      <a:endParaRPr lang="en-US" sz="1800" kern="1200" dirty="0">
                        <a:solidFill>
                          <a:schemeClr val="dk1"/>
                        </a:solidFill>
                        <a:latin typeface="+mn-lt"/>
                        <a:ea typeface="+mn-ea"/>
                        <a:cs typeface="+mn-cs"/>
                      </a:endParaRPr>
                    </a:p>
                  </a:txBody>
                  <a:tcPr/>
                </a:tc>
                <a:tc>
                  <a:txBody>
                    <a:bodyPr/>
                    <a:lstStyle/>
                    <a:p>
                      <a:r>
                        <a:rPr lang="en-US" dirty="0" smtClean="0"/>
                        <a:t>Difference</a:t>
                      </a:r>
                      <a:r>
                        <a:rPr lang="en-US" baseline="0" dirty="0" smtClean="0"/>
                        <a:t> (8A-(8B+8C))</a:t>
                      </a:r>
                      <a:endParaRPr lang="en-US" dirty="0"/>
                    </a:p>
                  </a:txBody>
                  <a:tcPr/>
                </a:tc>
                <a:extLst>
                  <a:ext uri="{0D108BD9-81ED-4DB2-BD59-A6C34878D82A}">
                    <a16:rowId xmlns:a16="http://schemas.microsoft.com/office/drawing/2014/main" val="3729089477"/>
                  </a:ext>
                </a:extLst>
              </a:tr>
              <a:tr h="123613">
                <a:tc>
                  <a:txBody>
                    <a:bodyPr/>
                    <a:lstStyle/>
                    <a:p>
                      <a:pPr marL="0" algn="l" defTabSz="914400" rtl="0" eaLnBrk="1" latinLnBrk="0" hangingPunct="1"/>
                      <a:r>
                        <a:rPr lang="en-US" sz="1800" kern="1200" dirty="0" smtClean="0">
                          <a:solidFill>
                            <a:schemeClr val="dk1"/>
                          </a:solidFill>
                          <a:latin typeface="+mn-lt"/>
                          <a:ea typeface="+mn-ea"/>
                          <a:cs typeface="+mn-cs"/>
                        </a:rPr>
                        <a:t>Table 12</a:t>
                      </a:r>
                      <a:endParaRPr lang="en-US" sz="1800" kern="1200" dirty="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NIL</a:t>
                      </a:r>
                      <a:endParaRPr lang="en-US" sz="1800" kern="1200" dirty="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ITC reversed and ineligible of 1718 disclosed  I</a:t>
                      </a:r>
                      <a:r>
                        <a:rPr lang="en-US" baseline="0" dirty="0" smtClean="0"/>
                        <a:t>n 3B of 1819</a:t>
                      </a:r>
                      <a:endParaRPr lang="en-US" dirty="0"/>
                    </a:p>
                  </a:txBody>
                  <a:tcPr/>
                </a:tc>
                <a:extLst>
                  <a:ext uri="{0D108BD9-81ED-4DB2-BD59-A6C34878D82A}">
                    <a16:rowId xmlns:a16="http://schemas.microsoft.com/office/drawing/2014/main" val="3231394672"/>
                  </a:ext>
                </a:extLst>
              </a:tr>
              <a:tr h="370840">
                <a:tc>
                  <a:txBody>
                    <a:bodyPr/>
                    <a:lstStyle/>
                    <a:p>
                      <a:pPr marL="0" algn="l" defTabSz="914400" rtl="0" eaLnBrk="1" latinLnBrk="0" hangingPunct="1"/>
                      <a:r>
                        <a:rPr lang="en-US" sz="1800" kern="1200" dirty="0" smtClean="0">
                          <a:solidFill>
                            <a:schemeClr val="dk1"/>
                          </a:solidFill>
                          <a:latin typeface="+mn-lt"/>
                          <a:ea typeface="+mn-ea"/>
                          <a:cs typeface="+mn-cs"/>
                        </a:rPr>
                        <a:t>Table 13 </a:t>
                      </a:r>
                      <a:endParaRPr lang="en-US" sz="1800" kern="1200" dirty="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100</a:t>
                      </a:r>
                      <a:endParaRPr lang="en-US" sz="1800" kern="1200" dirty="0">
                        <a:solidFill>
                          <a:schemeClr val="dk1"/>
                        </a:solidFill>
                        <a:latin typeface="+mn-lt"/>
                        <a:ea typeface="+mn-ea"/>
                        <a:cs typeface="+mn-cs"/>
                      </a:endParaRPr>
                    </a:p>
                  </a:txBody>
                  <a:tcPr/>
                </a:tc>
                <a:tc>
                  <a:txBody>
                    <a:bodyPr/>
                    <a:lstStyle/>
                    <a:p>
                      <a:r>
                        <a:rPr lang="en-US" dirty="0" smtClean="0"/>
                        <a:t>ITC of 1718 availed</a:t>
                      </a:r>
                      <a:r>
                        <a:rPr lang="en-US" baseline="0" dirty="0" smtClean="0"/>
                        <a:t> in 1819</a:t>
                      </a:r>
                      <a:endParaRPr lang="en-US" dirty="0"/>
                    </a:p>
                  </a:txBody>
                  <a:tcPr/>
                </a:tc>
                <a:extLst>
                  <a:ext uri="{0D108BD9-81ED-4DB2-BD59-A6C34878D82A}">
                    <a16:rowId xmlns:a16="http://schemas.microsoft.com/office/drawing/2014/main" val="1963043530"/>
                  </a:ext>
                </a:extLst>
              </a:tr>
            </a:tbl>
          </a:graphicData>
        </a:graphic>
      </p:graphicFrame>
      <p:sp>
        <p:nvSpPr>
          <p:cNvPr id="7" name="Curved Left Arrow 6"/>
          <p:cNvSpPr/>
          <p:nvPr/>
        </p:nvSpPr>
        <p:spPr>
          <a:xfrm>
            <a:off x="1475656" y="4365104"/>
            <a:ext cx="1152128" cy="1296144"/>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2072541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l"/>
            <a:r>
              <a:rPr lang="en-IN" sz="2800" dirty="0" smtClean="0"/>
              <a:t>ITC Case </a:t>
            </a:r>
            <a:r>
              <a:rPr lang="en-IN" sz="2800" dirty="0"/>
              <a:t>Study # 2</a:t>
            </a:r>
            <a:endParaRPr lang="en-IN" sz="2400" dirty="0"/>
          </a:p>
        </p:txBody>
      </p:sp>
      <p:graphicFrame>
        <p:nvGraphicFramePr>
          <p:cNvPr id="2" name="Content Placeholder 1"/>
          <p:cNvGraphicFramePr>
            <a:graphicFrameLocks noGrp="1"/>
          </p:cNvGraphicFramePr>
          <p:nvPr>
            <p:ph sz="quarter" idx="13"/>
            <p:extLst>
              <p:ext uri="{D42A27DB-BD31-4B8C-83A1-F6EECF244321}">
                <p14:modId xmlns:p14="http://schemas.microsoft.com/office/powerpoint/2010/main" val="1980508417"/>
              </p:ext>
            </p:extLst>
          </p:nvPr>
        </p:nvGraphicFramePr>
        <p:xfrm>
          <a:off x="323530" y="806450"/>
          <a:ext cx="5013947" cy="1386058"/>
        </p:xfrm>
        <a:graphic>
          <a:graphicData uri="http://schemas.openxmlformats.org/drawingml/2006/table">
            <a:tbl>
              <a:tblPr firstRow="1" bandRow="1">
                <a:tableStyleId>{616DA210-FB5B-4158-B5E0-FEB733F419BA}</a:tableStyleId>
              </a:tblPr>
              <a:tblGrid>
                <a:gridCol w="1224134">
                  <a:extLst>
                    <a:ext uri="{9D8B030D-6E8A-4147-A177-3AD203B41FA5}">
                      <a16:colId xmlns:a16="http://schemas.microsoft.com/office/drawing/2014/main" val="3457438352"/>
                    </a:ext>
                  </a:extLst>
                </a:gridCol>
                <a:gridCol w="1253702">
                  <a:extLst>
                    <a:ext uri="{9D8B030D-6E8A-4147-A177-3AD203B41FA5}">
                      <a16:colId xmlns:a16="http://schemas.microsoft.com/office/drawing/2014/main" val="1301109483"/>
                    </a:ext>
                  </a:extLst>
                </a:gridCol>
                <a:gridCol w="1238918">
                  <a:extLst>
                    <a:ext uri="{9D8B030D-6E8A-4147-A177-3AD203B41FA5}">
                      <a16:colId xmlns:a16="http://schemas.microsoft.com/office/drawing/2014/main" val="440699644"/>
                    </a:ext>
                  </a:extLst>
                </a:gridCol>
                <a:gridCol w="1297193">
                  <a:extLst>
                    <a:ext uri="{9D8B030D-6E8A-4147-A177-3AD203B41FA5}">
                      <a16:colId xmlns:a16="http://schemas.microsoft.com/office/drawing/2014/main" val="2603057450"/>
                    </a:ext>
                  </a:extLst>
                </a:gridCol>
              </a:tblGrid>
              <a:tr h="372989">
                <a:tc>
                  <a:txBody>
                    <a:bodyPr/>
                    <a:lstStyle/>
                    <a:p>
                      <a:r>
                        <a:rPr lang="en-US" dirty="0" smtClean="0"/>
                        <a:t>FY</a:t>
                      </a:r>
                      <a:endParaRPr lang="en-US" dirty="0"/>
                    </a:p>
                  </a:txBody>
                  <a:tcPr/>
                </a:tc>
                <a:tc>
                  <a:txBody>
                    <a:bodyPr/>
                    <a:lstStyle/>
                    <a:p>
                      <a:pPr algn="ctr"/>
                      <a:r>
                        <a:rPr lang="en-US" dirty="0" smtClean="0"/>
                        <a:t>Books</a:t>
                      </a:r>
                      <a:endParaRPr lang="en-US" dirty="0"/>
                    </a:p>
                  </a:txBody>
                  <a:tcPr/>
                </a:tc>
                <a:tc>
                  <a:txBody>
                    <a:bodyPr/>
                    <a:lstStyle/>
                    <a:p>
                      <a:pPr algn="ctr"/>
                      <a:r>
                        <a:rPr lang="en-US" dirty="0" smtClean="0"/>
                        <a:t>3B</a:t>
                      </a:r>
                      <a:endParaRPr lang="en-US" dirty="0"/>
                    </a:p>
                  </a:txBody>
                  <a:tcPr/>
                </a:tc>
                <a:tc>
                  <a:txBody>
                    <a:bodyPr/>
                    <a:lstStyle/>
                    <a:p>
                      <a:pPr algn="ctr"/>
                      <a:r>
                        <a:rPr lang="en-US" dirty="0" smtClean="0"/>
                        <a:t>GSTR-2A</a:t>
                      </a:r>
                      <a:endParaRPr lang="en-US" dirty="0"/>
                    </a:p>
                  </a:txBody>
                  <a:tcPr/>
                </a:tc>
                <a:extLst>
                  <a:ext uri="{0D108BD9-81ED-4DB2-BD59-A6C34878D82A}">
                    <a16:rowId xmlns:a16="http://schemas.microsoft.com/office/drawing/2014/main" val="2812734140"/>
                  </a:ext>
                </a:extLst>
              </a:tr>
              <a:tr h="449361">
                <a:tc>
                  <a:txBody>
                    <a:bodyPr/>
                    <a:lstStyle/>
                    <a:p>
                      <a:r>
                        <a:rPr lang="en-US" dirty="0" smtClean="0"/>
                        <a:t>17-18</a:t>
                      </a:r>
                      <a:endParaRPr lang="en-US" dirty="0"/>
                    </a:p>
                  </a:txBody>
                  <a:tcPr/>
                </a:tc>
                <a:tc>
                  <a:txBody>
                    <a:bodyPr/>
                    <a:lstStyle/>
                    <a:p>
                      <a:pPr algn="ctr"/>
                      <a:r>
                        <a:rPr lang="en-US" dirty="0" smtClean="0"/>
                        <a:t>550</a:t>
                      </a:r>
                      <a:endParaRPr lang="en-US" dirty="0"/>
                    </a:p>
                  </a:txBody>
                  <a:tcPr/>
                </a:tc>
                <a:tc>
                  <a:txBody>
                    <a:bodyPr/>
                    <a:lstStyle/>
                    <a:p>
                      <a:pPr algn="ctr"/>
                      <a:r>
                        <a:rPr lang="en-US" dirty="0" smtClean="0"/>
                        <a:t>400 FCM ITC</a:t>
                      </a:r>
                      <a:endParaRPr lang="en-US" dirty="0"/>
                    </a:p>
                  </a:txBody>
                  <a:tcPr/>
                </a:tc>
                <a:tc>
                  <a:txBody>
                    <a:bodyPr/>
                    <a:lstStyle/>
                    <a:p>
                      <a:pPr algn="ctr"/>
                      <a:r>
                        <a:rPr lang="en-US" dirty="0" smtClean="0"/>
                        <a:t>300</a:t>
                      </a:r>
                      <a:endParaRPr lang="en-US" dirty="0"/>
                    </a:p>
                  </a:txBody>
                  <a:tcPr/>
                </a:tc>
                <a:extLst>
                  <a:ext uri="{0D108BD9-81ED-4DB2-BD59-A6C34878D82A}">
                    <a16:rowId xmlns:a16="http://schemas.microsoft.com/office/drawing/2014/main" val="3803990899"/>
                  </a:ext>
                </a:extLst>
              </a:tr>
              <a:tr h="372989">
                <a:tc>
                  <a:txBody>
                    <a:bodyPr/>
                    <a:lstStyle/>
                    <a:p>
                      <a:r>
                        <a:rPr lang="en-US" dirty="0" smtClean="0"/>
                        <a:t>18-19</a:t>
                      </a:r>
                      <a:endParaRPr lang="en-US" dirty="0"/>
                    </a:p>
                  </a:txBody>
                  <a:tcPr/>
                </a:tc>
                <a:tc>
                  <a:txBody>
                    <a:bodyPr/>
                    <a:lstStyle/>
                    <a:p>
                      <a:endParaRPr lang="en-US" dirty="0"/>
                    </a:p>
                  </a:txBody>
                  <a:tcPr/>
                </a:tc>
                <a:tc>
                  <a:txBody>
                    <a:bodyPr/>
                    <a:lstStyle/>
                    <a:p>
                      <a:r>
                        <a:rPr lang="en-US" dirty="0" smtClean="0"/>
                        <a:t>-</a:t>
                      </a:r>
                      <a:endParaRPr lang="en-US" dirty="0"/>
                    </a:p>
                  </a:txBody>
                  <a:tcPr/>
                </a:tc>
                <a:tc>
                  <a:txBody>
                    <a:bodyPr/>
                    <a:lstStyle/>
                    <a:p>
                      <a:r>
                        <a:rPr lang="en-US" dirty="0" smtClean="0"/>
                        <a:t>-</a:t>
                      </a:r>
                      <a:endParaRPr lang="en-US" dirty="0"/>
                    </a:p>
                  </a:txBody>
                  <a:tcPr/>
                </a:tc>
                <a:extLst>
                  <a:ext uri="{0D108BD9-81ED-4DB2-BD59-A6C34878D82A}">
                    <a16:rowId xmlns:a16="http://schemas.microsoft.com/office/drawing/2014/main" val="1573617032"/>
                  </a:ext>
                </a:extLst>
              </a:tr>
            </a:tbl>
          </a:graphicData>
        </a:graphic>
      </p:graphicFrame>
      <p:sp>
        <p:nvSpPr>
          <p:cNvPr id="4" name="Slide Number Placeholder 3"/>
          <p:cNvSpPr>
            <a:spLocks noGrp="1"/>
          </p:cNvSpPr>
          <p:nvPr>
            <p:ph type="sldNum" sz="quarter" idx="18"/>
          </p:nvPr>
        </p:nvSpPr>
        <p:spPr/>
        <p:txBody>
          <a:bodyPr/>
          <a:lstStyle/>
          <a:p>
            <a:fld id="{E90EB10D-B49F-42B1-955A-1DB268FD7307}" type="slidenum">
              <a:rPr lang="en-IN" smtClean="0"/>
              <a:pPr/>
              <a:t>44</a:t>
            </a:fld>
            <a:endParaRPr lang="en-IN" dirty="0"/>
          </a:p>
        </p:txBody>
      </p:sp>
      <p:graphicFrame>
        <p:nvGraphicFramePr>
          <p:cNvPr id="6" name="Table 5"/>
          <p:cNvGraphicFramePr>
            <a:graphicFrameLocks noGrp="1"/>
          </p:cNvGraphicFramePr>
          <p:nvPr>
            <p:extLst>
              <p:ext uri="{D42A27DB-BD31-4B8C-83A1-F6EECF244321}">
                <p14:modId xmlns:p14="http://schemas.microsoft.com/office/powerpoint/2010/main" val="3732339862"/>
              </p:ext>
            </p:extLst>
          </p:nvPr>
        </p:nvGraphicFramePr>
        <p:xfrm>
          <a:off x="331490" y="2345009"/>
          <a:ext cx="8272958" cy="4231640"/>
        </p:xfrm>
        <a:graphic>
          <a:graphicData uri="http://schemas.openxmlformats.org/drawingml/2006/table">
            <a:tbl>
              <a:tblPr firstRow="1" bandRow="1">
                <a:tableStyleId>{5C22544A-7EE6-4342-B048-85BDC9FD1C3A}</a:tableStyleId>
              </a:tblPr>
              <a:tblGrid>
                <a:gridCol w="1275277">
                  <a:extLst>
                    <a:ext uri="{9D8B030D-6E8A-4147-A177-3AD203B41FA5}">
                      <a16:colId xmlns:a16="http://schemas.microsoft.com/office/drawing/2014/main" val="21763981"/>
                    </a:ext>
                  </a:extLst>
                </a:gridCol>
                <a:gridCol w="1382258">
                  <a:extLst>
                    <a:ext uri="{9D8B030D-6E8A-4147-A177-3AD203B41FA5}">
                      <a16:colId xmlns:a16="http://schemas.microsoft.com/office/drawing/2014/main" val="2832808941"/>
                    </a:ext>
                  </a:extLst>
                </a:gridCol>
                <a:gridCol w="5615423">
                  <a:extLst>
                    <a:ext uri="{9D8B030D-6E8A-4147-A177-3AD203B41FA5}">
                      <a16:colId xmlns:a16="http://schemas.microsoft.com/office/drawing/2014/main" val="3933344719"/>
                    </a:ext>
                  </a:extLst>
                </a:gridCol>
              </a:tblGrid>
              <a:tr h="370840">
                <a:tc>
                  <a:txBody>
                    <a:bodyPr/>
                    <a:lstStyle/>
                    <a:p>
                      <a:r>
                        <a:rPr lang="en-US" dirty="0" smtClean="0"/>
                        <a:t>Table</a:t>
                      </a:r>
                      <a:endParaRPr lang="en-US" dirty="0"/>
                    </a:p>
                  </a:txBody>
                  <a:tcPr/>
                </a:tc>
                <a:tc>
                  <a:txBody>
                    <a:bodyPr/>
                    <a:lstStyle/>
                    <a:p>
                      <a:r>
                        <a:rPr lang="en-US" dirty="0" smtClean="0"/>
                        <a:t>ITC </a:t>
                      </a:r>
                      <a:endParaRPr lang="en-US" dirty="0"/>
                    </a:p>
                  </a:txBody>
                  <a:tcPr/>
                </a:tc>
                <a:tc>
                  <a:txBody>
                    <a:bodyPr/>
                    <a:lstStyle/>
                    <a:p>
                      <a:r>
                        <a:rPr lang="en-US" dirty="0" smtClean="0"/>
                        <a:t>Remark</a:t>
                      </a:r>
                      <a:r>
                        <a:rPr lang="en-US" baseline="0" dirty="0" smtClean="0"/>
                        <a:t> </a:t>
                      </a:r>
                      <a:endParaRPr lang="en-US" dirty="0"/>
                    </a:p>
                  </a:txBody>
                  <a:tcPr/>
                </a:tc>
                <a:extLst>
                  <a:ext uri="{0D108BD9-81ED-4DB2-BD59-A6C34878D82A}">
                    <a16:rowId xmlns:a16="http://schemas.microsoft.com/office/drawing/2014/main" val="3370352793"/>
                  </a:ext>
                </a:extLst>
              </a:tr>
              <a:tr h="370840">
                <a:tc>
                  <a:txBody>
                    <a:bodyPr/>
                    <a:lstStyle/>
                    <a:p>
                      <a:r>
                        <a:rPr lang="en-US" dirty="0" smtClean="0"/>
                        <a:t>Table 6A</a:t>
                      </a:r>
                      <a:endParaRPr lang="en-US" dirty="0"/>
                    </a:p>
                  </a:txBody>
                  <a:tcPr/>
                </a:tc>
                <a:tc>
                  <a:txBody>
                    <a:bodyPr/>
                    <a:lstStyle/>
                    <a:p>
                      <a:r>
                        <a:rPr lang="en-US" dirty="0" smtClean="0"/>
                        <a:t>400</a:t>
                      </a:r>
                      <a:endParaRPr lang="en-US" dirty="0"/>
                    </a:p>
                  </a:txBody>
                  <a:tcPr/>
                </a:tc>
                <a:tc>
                  <a:txBody>
                    <a:bodyPr/>
                    <a:lstStyle/>
                    <a:p>
                      <a:r>
                        <a:rPr lang="en-US" dirty="0" smtClean="0"/>
                        <a:t>ITC of 1718</a:t>
                      </a:r>
                      <a:r>
                        <a:rPr lang="en-US" baseline="0" dirty="0" smtClean="0"/>
                        <a:t> availed n 3B of 1718 (</a:t>
                      </a:r>
                      <a:r>
                        <a:rPr lang="en-US" dirty="0" smtClean="0"/>
                        <a:t>Table 4A of 3B of 1718)</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FF0000"/>
                          </a:solidFill>
                        </a:rPr>
                        <a:t>Auto</a:t>
                      </a:r>
                      <a:r>
                        <a:rPr lang="en-US" b="1" baseline="0" dirty="0" smtClean="0">
                          <a:solidFill>
                            <a:srgbClr val="FF0000"/>
                          </a:solidFill>
                        </a:rPr>
                        <a:t> Populated</a:t>
                      </a:r>
                      <a:endParaRPr lang="en-US" dirty="0"/>
                    </a:p>
                  </a:txBody>
                  <a:tcPr/>
                </a:tc>
                <a:extLst>
                  <a:ext uri="{0D108BD9-81ED-4DB2-BD59-A6C34878D82A}">
                    <a16:rowId xmlns:a16="http://schemas.microsoft.com/office/drawing/2014/main" val="680701943"/>
                  </a:ext>
                </a:extLst>
              </a:tr>
              <a:tr h="370840">
                <a:tc>
                  <a:txBody>
                    <a:bodyPr/>
                    <a:lstStyle/>
                    <a:p>
                      <a:r>
                        <a:rPr lang="en-US" dirty="0" smtClean="0"/>
                        <a:t>Table 7</a:t>
                      </a:r>
                      <a:endParaRPr lang="en-US" dirty="0"/>
                    </a:p>
                  </a:txBody>
                  <a:tcPr/>
                </a:tc>
                <a:tc>
                  <a:txBody>
                    <a:bodyPr/>
                    <a:lstStyle/>
                    <a:p>
                      <a:r>
                        <a:rPr lang="en-US" dirty="0" smtClean="0"/>
                        <a:t>NIL</a:t>
                      </a:r>
                      <a:endParaRPr lang="en-US" dirty="0"/>
                    </a:p>
                  </a:txBody>
                  <a:tcPr/>
                </a:tc>
                <a:tc>
                  <a:txBody>
                    <a:bodyPr/>
                    <a:lstStyle/>
                    <a:p>
                      <a:r>
                        <a:rPr lang="en-US" dirty="0" smtClean="0"/>
                        <a:t>ITC reversed and ineligible as</a:t>
                      </a:r>
                      <a:r>
                        <a:rPr lang="en-US" baseline="0" dirty="0" smtClean="0"/>
                        <a:t> per 3B of 1718</a:t>
                      </a:r>
                      <a:endParaRPr lang="en-US" dirty="0"/>
                    </a:p>
                  </a:txBody>
                  <a:tcPr/>
                </a:tc>
                <a:extLst>
                  <a:ext uri="{0D108BD9-81ED-4DB2-BD59-A6C34878D82A}">
                    <a16:rowId xmlns:a16="http://schemas.microsoft.com/office/drawing/2014/main" val="2864928220"/>
                  </a:ext>
                </a:extLst>
              </a:tr>
              <a:tr h="370840">
                <a:tc>
                  <a:txBody>
                    <a:bodyPr/>
                    <a:lstStyle/>
                    <a:p>
                      <a:r>
                        <a:rPr lang="en-US" dirty="0" smtClean="0"/>
                        <a:t>Table 8A</a:t>
                      </a:r>
                      <a:endParaRPr lang="en-US" dirty="0"/>
                    </a:p>
                  </a:txBody>
                  <a:tcPr/>
                </a:tc>
                <a:tc>
                  <a:txBody>
                    <a:bodyPr/>
                    <a:lstStyle/>
                    <a:p>
                      <a:r>
                        <a:rPr lang="en-US" dirty="0" smtClean="0"/>
                        <a:t>300</a:t>
                      </a:r>
                      <a:endParaRPr lang="en-US" dirty="0"/>
                    </a:p>
                  </a:txBody>
                  <a:tcPr/>
                </a:tc>
                <a:tc>
                  <a:txBody>
                    <a:bodyPr/>
                    <a:lstStyle/>
                    <a:p>
                      <a:r>
                        <a:rPr lang="en-US" b="1" dirty="0" smtClean="0">
                          <a:solidFill>
                            <a:srgbClr val="FF0000"/>
                          </a:solidFill>
                        </a:rPr>
                        <a:t>Auto Populated</a:t>
                      </a:r>
                      <a:r>
                        <a:rPr lang="en-US" baseline="0" dirty="0" smtClean="0"/>
                        <a:t> as per GSTR-2A of 1718</a:t>
                      </a:r>
                      <a:endParaRPr lang="en-US" dirty="0"/>
                    </a:p>
                  </a:txBody>
                  <a:tcPr/>
                </a:tc>
                <a:extLst>
                  <a:ext uri="{0D108BD9-81ED-4DB2-BD59-A6C34878D82A}">
                    <a16:rowId xmlns:a16="http://schemas.microsoft.com/office/drawing/2014/main" val="4013426935"/>
                  </a:ext>
                </a:extLst>
              </a:tr>
              <a:tr h="370840">
                <a:tc>
                  <a:txBody>
                    <a:bodyPr/>
                    <a:lstStyle/>
                    <a:p>
                      <a:r>
                        <a:rPr lang="en-US" dirty="0" smtClean="0"/>
                        <a:t>Table 8B</a:t>
                      </a:r>
                      <a:endParaRPr lang="en-US" dirty="0"/>
                    </a:p>
                  </a:txBody>
                  <a:tcPr/>
                </a:tc>
                <a:tc>
                  <a:txBody>
                    <a:bodyPr/>
                    <a:lstStyle/>
                    <a:p>
                      <a:r>
                        <a:rPr lang="en-US" dirty="0" smtClean="0"/>
                        <a:t>400</a:t>
                      </a:r>
                      <a:endParaRPr lang="en-US" dirty="0"/>
                    </a:p>
                  </a:txBody>
                  <a:tcPr/>
                </a:tc>
                <a:tc>
                  <a:txBody>
                    <a:bodyPr/>
                    <a:lstStyle/>
                    <a:p>
                      <a:r>
                        <a:rPr lang="en-US" dirty="0" smtClean="0"/>
                        <a:t>6B</a:t>
                      </a:r>
                      <a:r>
                        <a:rPr lang="en-US" baseline="0" dirty="0" smtClean="0"/>
                        <a:t> + 6H</a:t>
                      </a:r>
                      <a:endParaRPr lang="en-US" dirty="0"/>
                    </a:p>
                  </a:txBody>
                  <a:tcPr/>
                </a:tc>
                <a:extLst>
                  <a:ext uri="{0D108BD9-81ED-4DB2-BD59-A6C34878D82A}">
                    <a16:rowId xmlns:a16="http://schemas.microsoft.com/office/drawing/2014/main" val="1622056736"/>
                  </a:ext>
                </a:extLst>
              </a:tr>
              <a:tr h="185420">
                <a:tc>
                  <a:txBody>
                    <a:bodyPr/>
                    <a:lstStyle/>
                    <a:p>
                      <a:r>
                        <a:rPr lang="en-US" b="1" dirty="0" smtClean="0">
                          <a:solidFill>
                            <a:srgbClr val="FF0000"/>
                          </a:solidFill>
                        </a:rPr>
                        <a:t>Table 8D</a:t>
                      </a:r>
                      <a:endParaRPr lang="en-US"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smtClean="0">
                          <a:solidFill>
                            <a:srgbClr val="FF0000"/>
                          </a:solidFill>
                        </a:rPr>
                        <a:t>- 100</a:t>
                      </a:r>
                      <a:endParaRPr lang="en-US" b="1" dirty="0">
                        <a:solidFill>
                          <a:srgbClr val="FF0000"/>
                        </a:solidFill>
                      </a:endParaRPr>
                    </a:p>
                  </a:txBody>
                  <a:tcPr/>
                </a:tc>
                <a:tc>
                  <a:txBody>
                    <a:bodyPr/>
                    <a:lstStyle/>
                    <a:p>
                      <a:r>
                        <a:rPr lang="en-US" b="1" dirty="0" smtClean="0">
                          <a:solidFill>
                            <a:srgbClr val="FF0000"/>
                          </a:solidFill>
                        </a:rPr>
                        <a:t>(-) Difference</a:t>
                      </a:r>
                      <a:r>
                        <a:rPr lang="en-US" b="1" baseline="0" dirty="0" smtClean="0">
                          <a:solidFill>
                            <a:srgbClr val="FF0000"/>
                          </a:solidFill>
                        </a:rPr>
                        <a:t> (8A-(8B+8C)), Extra Credit claimed</a:t>
                      </a:r>
                      <a:endParaRPr lang="en-US" b="1" dirty="0">
                        <a:solidFill>
                          <a:srgbClr val="FF0000"/>
                        </a:solidFill>
                      </a:endParaRPr>
                    </a:p>
                  </a:txBody>
                  <a:tcPr/>
                </a:tc>
                <a:extLst>
                  <a:ext uri="{0D108BD9-81ED-4DB2-BD59-A6C34878D82A}">
                    <a16:rowId xmlns:a16="http://schemas.microsoft.com/office/drawing/2014/main" val="2108618593"/>
                  </a:ext>
                </a:extLst>
              </a:tr>
              <a:tr h="182880">
                <a:tc>
                  <a:txBody>
                    <a:bodyPr/>
                    <a:lstStyle/>
                    <a:p>
                      <a:r>
                        <a:rPr lang="en-US" dirty="0" smtClean="0">
                          <a:solidFill>
                            <a:schemeClr val="tx1"/>
                          </a:solidFill>
                        </a:rPr>
                        <a:t>Table</a:t>
                      </a:r>
                      <a:r>
                        <a:rPr lang="en-US" baseline="0" dirty="0" smtClean="0">
                          <a:solidFill>
                            <a:schemeClr val="tx1"/>
                          </a:solidFill>
                        </a:rPr>
                        <a:t> 8E</a:t>
                      </a:r>
                      <a:endParaRPr lang="en-US"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NIL</a:t>
                      </a:r>
                      <a:endParaRPr lang="en-US" dirty="0">
                        <a:solidFill>
                          <a:schemeClr val="tx1"/>
                        </a:solidFill>
                      </a:endParaRPr>
                    </a:p>
                  </a:txBody>
                  <a:tcPr/>
                </a:tc>
                <a:tc>
                  <a:txBody>
                    <a:bodyPr/>
                    <a:lstStyle/>
                    <a:p>
                      <a:r>
                        <a:rPr lang="en-US" dirty="0" smtClean="0">
                          <a:solidFill>
                            <a:schemeClr val="tx1"/>
                          </a:solidFill>
                        </a:rPr>
                        <a:t>ITC</a:t>
                      </a:r>
                      <a:r>
                        <a:rPr lang="en-US" baseline="0" dirty="0" smtClean="0">
                          <a:solidFill>
                            <a:schemeClr val="tx1"/>
                          </a:solidFill>
                        </a:rPr>
                        <a:t> available but not availed in 3B of 1718 and 1819</a:t>
                      </a:r>
                      <a:endParaRPr lang="en-US" dirty="0">
                        <a:solidFill>
                          <a:schemeClr val="tx1"/>
                        </a:solidFill>
                      </a:endParaRPr>
                    </a:p>
                  </a:txBody>
                  <a:tcPr/>
                </a:tc>
                <a:extLst>
                  <a:ext uri="{0D108BD9-81ED-4DB2-BD59-A6C34878D82A}">
                    <a16:rowId xmlns:a16="http://schemas.microsoft.com/office/drawing/2014/main" val="274140900"/>
                  </a:ext>
                </a:extLst>
              </a:tr>
              <a:tr h="320040">
                <a:tc>
                  <a:txBody>
                    <a:bodyPr/>
                    <a:lstStyle/>
                    <a:p>
                      <a:r>
                        <a:rPr lang="en-US" dirty="0" smtClean="0"/>
                        <a:t>Table 8F</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NIL</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ITC</a:t>
                      </a:r>
                      <a:r>
                        <a:rPr lang="en-US" baseline="0" dirty="0" smtClean="0"/>
                        <a:t> available but ineligible</a:t>
                      </a:r>
                      <a:endParaRPr lang="en-US" dirty="0"/>
                    </a:p>
                  </a:txBody>
                  <a:tcPr/>
                </a:tc>
                <a:extLst>
                  <a:ext uri="{0D108BD9-81ED-4DB2-BD59-A6C34878D82A}">
                    <a16:rowId xmlns:a16="http://schemas.microsoft.com/office/drawing/2014/main" val="2255719111"/>
                  </a:ext>
                </a:extLst>
              </a:tr>
              <a:tr h="320040">
                <a:tc>
                  <a:txBody>
                    <a:bodyPr/>
                    <a:lstStyle/>
                    <a:p>
                      <a:r>
                        <a:rPr lang="en-US" dirty="0" smtClean="0"/>
                        <a:t>Table 12</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NIL</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ITC reversed and ineligible of 1718 disclosed  I</a:t>
                      </a:r>
                      <a:r>
                        <a:rPr lang="en-US" baseline="0" dirty="0" smtClean="0"/>
                        <a:t>n 3B of 1819</a:t>
                      </a:r>
                      <a:endParaRPr lang="en-US" dirty="0"/>
                    </a:p>
                  </a:txBody>
                  <a:tcPr/>
                </a:tc>
                <a:extLst>
                  <a:ext uri="{0D108BD9-81ED-4DB2-BD59-A6C34878D82A}">
                    <a16:rowId xmlns:a16="http://schemas.microsoft.com/office/drawing/2014/main" val="4238196736"/>
                  </a:ext>
                </a:extLst>
              </a:tr>
              <a:tr h="370840">
                <a:tc>
                  <a:txBody>
                    <a:bodyPr/>
                    <a:lstStyle/>
                    <a:p>
                      <a:r>
                        <a:rPr lang="en-US" dirty="0" smtClean="0"/>
                        <a:t>Table 13 </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NIL</a:t>
                      </a:r>
                      <a:endParaRPr lang="en-US" dirty="0"/>
                    </a:p>
                  </a:txBody>
                  <a:tcPr/>
                </a:tc>
                <a:tc>
                  <a:txBody>
                    <a:bodyPr/>
                    <a:lstStyle/>
                    <a:p>
                      <a:r>
                        <a:rPr lang="en-US" dirty="0" smtClean="0"/>
                        <a:t>ITC of 1718 availed</a:t>
                      </a:r>
                      <a:r>
                        <a:rPr lang="en-US" baseline="0" dirty="0" smtClean="0"/>
                        <a:t> in 1819 (Table 4A of 3B of 1819)</a:t>
                      </a:r>
                      <a:endParaRPr lang="en-US" dirty="0"/>
                    </a:p>
                  </a:txBody>
                  <a:tcPr/>
                </a:tc>
                <a:extLst>
                  <a:ext uri="{0D108BD9-81ED-4DB2-BD59-A6C34878D82A}">
                    <a16:rowId xmlns:a16="http://schemas.microsoft.com/office/drawing/2014/main" val="1963043530"/>
                  </a:ext>
                </a:extLst>
              </a:tr>
            </a:tbl>
          </a:graphicData>
        </a:graphic>
      </p:graphicFrame>
      <p:sp>
        <p:nvSpPr>
          <p:cNvPr id="3" name="Cloud Callout 2"/>
          <p:cNvSpPr/>
          <p:nvPr/>
        </p:nvSpPr>
        <p:spPr>
          <a:xfrm>
            <a:off x="6372200" y="24779"/>
            <a:ext cx="2333019" cy="1728192"/>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Tax payer as of now is not suppose to pay this amount </a:t>
            </a:r>
            <a:endParaRPr lang="en-US" dirty="0"/>
          </a:p>
        </p:txBody>
      </p:sp>
    </p:spTree>
    <p:extLst>
      <p:ext uri="{BB962C8B-B14F-4D97-AF65-F5344CB8AC3E}">
        <p14:creationId xmlns:p14="http://schemas.microsoft.com/office/powerpoint/2010/main" val="13133965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l"/>
            <a:r>
              <a:rPr lang="en-IN" sz="2800" dirty="0" smtClean="0"/>
              <a:t>ITC Case </a:t>
            </a:r>
            <a:r>
              <a:rPr lang="en-IN" sz="2800" dirty="0"/>
              <a:t>Study # </a:t>
            </a:r>
            <a:r>
              <a:rPr lang="en-IN" sz="2800" dirty="0" smtClean="0"/>
              <a:t>2A</a:t>
            </a:r>
            <a:endParaRPr lang="en-IN" sz="2400" dirty="0"/>
          </a:p>
        </p:txBody>
      </p:sp>
      <p:graphicFrame>
        <p:nvGraphicFramePr>
          <p:cNvPr id="2" name="Content Placeholder 1"/>
          <p:cNvGraphicFramePr>
            <a:graphicFrameLocks noGrp="1"/>
          </p:cNvGraphicFramePr>
          <p:nvPr>
            <p:ph sz="quarter" idx="13"/>
            <p:extLst>
              <p:ext uri="{D42A27DB-BD31-4B8C-83A1-F6EECF244321}">
                <p14:modId xmlns:p14="http://schemas.microsoft.com/office/powerpoint/2010/main" val="2095090599"/>
              </p:ext>
            </p:extLst>
          </p:nvPr>
        </p:nvGraphicFramePr>
        <p:xfrm>
          <a:off x="323530" y="806450"/>
          <a:ext cx="5013947" cy="1195339"/>
        </p:xfrm>
        <a:graphic>
          <a:graphicData uri="http://schemas.openxmlformats.org/drawingml/2006/table">
            <a:tbl>
              <a:tblPr firstRow="1" bandRow="1">
                <a:tableStyleId>{616DA210-FB5B-4158-B5E0-FEB733F419BA}</a:tableStyleId>
              </a:tblPr>
              <a:tblGrid>
                <a:gridCol w="1224134">
                  <a:extLst>
                    <a:ext uri="{9D8B030D-6E8A-4147-A177-3AD203B41FA5}">
                      <a16:colId xmlns:a16="http://schemas.microsoft.com/office/drawing/2014/main" val="3457438352"/>
                    </a:ext>
                  </a:extLst>
                </a:gridCol>
                <a:gridCol w="1253702">
                  <a:extLst>
                    <a:ext uri="{9D8B030D-6E8A-4147-A177-3AD203B41FA5}">
                      <a16:colId xmlns:a16="http://schemas.microsoft.com/office/drawing/2014/main" val="1301109483"/>
                    </a:ext>
                  </a:extLst>
                </a:gridCol>
                <a:gridCol w="1238918">
                  <a:extLst>
                    <a:ext uri="{9D8B030D-6E8A-4147-A177-3AD203B41FA5}">
                      <a16:colId xmlns:a16="http://schemas.microsoft.com/office/drawing/2014/main" val="440699644"/>
                    </a:ext>
                  </a:extLst>
                </a:gridCol>
                <a:gridCol w="1297193">
                  <a:extLst>
                    <a:ext uri="{9D8B030D-6E8A-4147-A177-3AD203B41FA5}">
                      <a16:colId xmlns:a16="http://schemas.microsoft.com/office/drawing/2014/main" val="2603057450"/>
                    </a:ext>
                  </a:extLst>
                </a:gridCol>
              </a:tblGrid>
              <a:tr h="372989">
                <a:tc>
                  <a:txBody>
                    <a:bodyPr/>
                    <a:lstStyle/>
                    <a:p>
                      <a:r>
                        <a:rPr lang="en-US" dirty="0" smtClean="0"/>
                        <a:t>FY</a:t>
                      </a:r>
                      <a:endParaRPr lang="en-US" dirty="0"/>
                    </a:p>
                  </a:txBody>
                  <a:tcPr/>
                </a:tc>
                <a:tc>
                  <a:txBody>
                    <a:bodyPr/>
                    <a:lstStyle/>
                    <a:p>
                      <a:pPr algn="ctr"/>
                      <a:r>
                        <a:rPr lang="en-US" dirty="0" smtClean="0"/>
                        <a:t>Books</a:t>
                      </a:r>
                      <a:endParaRPr lang="en-US" dirty="0"/>
                    </a:p>
                  </a:txBody>
                  <a:tcPr/>
                </a:tc>
                <a:tc>
                  <a:txBody>
                    <a:bodyPr/>
                    <a:lstStyle/>
                    <a:p>
                      <a:pPr algn="ctr"/>
                      <a:r>
                        <a:rPr lang="en-US" dirty="0" smtClean="0"/>
                        <a:t>3B</a:t>
                      </a:r>
                      <a:endParaRPr lang="en-US" dirty="0"/>
                    </a:p>
                  </a:txBody>
                  <a:tcPr/>
                </a:tc>
                <a:tc>
                  <a:txBody>
                    <a:bodyPr/>
                    <a:lstStyle/>
                    <a:p>
                      <a:pPr algn="ctr"/>
                      <a:r>
                        <a:rPr lang="en-US" dirty="0" smtClean="0"/>
                        <a:t>GSTR-2A</a:t>
                      </a:r>
                      <a:endParaRPr lang="en-US" dirty="0"/>
                    </a:p>
                  </a:txBody>
                  <a:tcPr/>
                </a:tc>
                <a:extLst>
                  <a:ext uri="{0D108BD9-81ED-4DB2-BD59-A6C34878D82A}">
                    <a16:rowId xmlns:a16="http://schemas.microsoft.com/office/drawing/2014/main" val="2812734140"/>
                  </a:ext>
                </a:extLst>
              </a:tr>
              <a:tr h="449361">
                <a:tc>
                  <a:txBody>
                    <a:bodyPr/>
                    <a:lstStyle/>
                    <a:p>
                      <a:r>
                        <a:rPr lang="en-US" dirty="0" smtClean="0"/>
                        <a:t>17-18</a:t>
                      </a:r>
                      <a:endParaRPr lang="en-US" dirty="0"/>
                    </a:p>
                  </a:txBody>
                  <a:tcPr/>
                </a:tc>
                <a:tc>
                  <a:txBody>
                    <a:bodyPr/>
                    <a:lstStyle/>
                    <a:p>
                      <a:pPr algn="ctr"/>
                      <a:r>
                        <a:rPr lang="en-US" dirty="0" smtClean="0"/>
                        <a:t>550</a:t>
                      </a:r>
                      <a:endParaRPr lang="en-US" dirty="0"/>
                    </a:p>
                  </a:txBody>
                  <a:tcPr/>
                </a:tc>
                <a:tc>
                  <a:txBody>
                    <a:bodyPr/>
                    <a:lstStyle/>
                    <a:p>
                      <a:pPr algn="ctr"/>
                      <a:r>
                        <a:rPr lang="en-US" dirty="0" smtClean="0"/>
                        <a:t>550</a:t>
                      </a:r>
                      <a:endParaRPr lang="en-US" dirty="0"/>
                    </a:p>
                  </a:txBody>
                  <a:tcPr/>
                </a:tc>
                <a:tc>
                  <a:txBody>
                    <a:bodyPr/>
                    <a:lstStyle/>
                    <a:p>
                      <a:pPr algn="ctr"/>
                      <a:r>
                        <a:rPr lang="en-US" dirty="0" smtClean="0"/>
                        <a:t>700</a:t>
                      </a:r>
                      <a:endParaRPr lang="en-US" dirty="0"/>
                    </a:p>
                  </a:txBody>
                  <a:tcPr/>
                </a:tc>
                <a:extLst>
                  <a:ext uri="{0D108BD9-81ED-4DB2-BD59-A6C34878D82A}">
                    <a16:rowId xmlns:a16="http://schemas.microsoft.com/office/drawing/2014/main" val="3803990899"/>
                  </a:ext>
                </a:extLst>
              </a:tr>
              <a:tr h="372989">
                <a:tc>
                  <a:txBody>
                    <a:bodyPr/>
                    <a:lstStyle/>
                    <a:p>
                      <a:r>
                        <a:rPr lang="en-US" dirty="0" smtClean="0"/>
                        <a:t>18-19</a:t>
                      </a:r>
                      <a:endParaRPr lang="en-US" dirty="0"/>
                    </a:p>
                  </a:txBody>
                  <a:tcPr/>
                </a:tc>
                <a:tc>
                  <a:txBody>
                    <a:bodyPr/>
                    <a:lstStyle/>
                    <a:p>
                      <a:endParaRPr lang="en-US" dirty="0"/>
                    </a:p>
                  </a:txBody>
                  <a:tcPr/>
                </a:tc>
                <a:tc>
                  <a:txBody>
                    <a:bodyPr/>
                    <a:lstStyle/>
                    <a:p>
                      <a:r>
                        <a:rPr lang="en-US" dirty="0" smtClean="0"/>
                        <a:t>-</a:t>
                      </a:r>
                      <a:endParaRPr lang="en-US" dirty="0"/>
                    </a:p>
                  </a:txBody>
                  <a:tcPr/>
                </a:tc>
                <a:tc>
                  <a:txBody>
                    <a:bodyPr/>
                    <a:lstStyle/>
                    <a:p>
                      <a:r>
                        <a:rPr lang="en-US" dirty="0" smtClean="0"/>
                        <a:t>-</a:t>
                      </a:r>
                      <a:endParaRPr lang="en-US" dirty="0"/>
                    </a:p>
                  </a:txBody>
                  <a:tcPr/>
                </a:tc>
                <a:extLst>
                  <a:ext uri="{0D108BD9-81ED-4DB2-BD59-A6C34878D82A}">
                    <a16:rowId xmlns:a16="http://schemas.microsoft.com/office/drawing/2014/main" val="1573617032"/>
                  </a:ext>
                </a:extLst>
              </a:tr>
            </a:tbl>
          </a:graphicData>
        </a:graphic>
      </p:graphicFrame>
      <p:sp>
        <p:nvSpPr>
          <p:cNvPr id="4" name="Slide Number Placeholder 3"/>
          <p:cNvSpPr>
            <a:spLocks noGrp="1"/>
          </p:cNvSpPr>
          <p:nvPr>
            <p:ph type="sldNum" sz="quarter" idx="18"/>
          </p:nvPr>
        </p:nvSpPr>
        <p:spPr/>
        <p:txBody>
          <a:bodyPr/>
          <a:lstStyle/>
          <a:p>
            <a:fld id="{E90EB10D-B49F-42B1-955A-1DB268FD7307}" type="slidenum">
              <a:rPr lang="en-IN" smtClean="0"/>
              <a:pPr/>
              <a:t>45</a:t>
            </a:fld>
            <a:endParaRPr lang="en-IN" dirty="0"/>
          </a:p>
        </p:txBody>
      </p:sp>
      <p:graphicFrame>
        <p:nvGraphicFramePr>
          <p:cNvPr id="6" name="Table 5"/>
          <p:cNvGraphicFramePr>
            <a:graphicFrameLocks noGrp="1"/>
          </p:cNvGraphicFramePr>
          <p:nvPr>
            <p:extLst>
              <p:ext uri="{D42A27DB-BD31-4B8C-83A1-F6EECF244321}">
                <p14:modId xmlns:p14="http://schemas.microsoft.com/office/powerpoint/2010/main" val="2444859166"/>
              </p:ext>
            </p:extLst>
          </p:nvPr>
        </p:nvGraphicFramePr>
        <p:xfrm>
          <a:off x="340690" y="2204864"/>
          <a:ext cx="8479782" cy="4597400"/>
        </p:xfrm>
        <a:graphic>
          <a:graphicData uri="http://schemas.openxmlformats.org/drawingml/2006/table">
            <a:tbl>
              <a:tblPr firstRow="1" bandRow="1">
                <a:tableStyleId>{5C22544A-7EE6-4342-B048-85BDC9FD1C3A}</a:tableStyleId>
              </a:tblPr>
              <a:tblGrid>
                <a:gridCol w="1422998">
                  <a:extLst>
                    <a:ext uri="{9D8B030D-6E8A-4147-A177-3AD203B41FA5}">
                      <a16:colId xmlns:a16="http://schemas.microsoft.com/office/drawing/2014/main" val="21763981"/>
                    </a:ext>
                  </a:extLst>
                </a:gridCol>
                <a:gridCol w="936104">
                  <a:extLst>
                    <a:ext uri="{9D8B030D-6E8A-4147-A177-3AD203B41FA5}">
                      <a16:colId xmlns:a16="http://schemas.microsoft.com/office/drawing/2014/main" val="2832808941"/>
                    </a:ext>
                  </a:extLst>
                </a:gridCol>
                <a:gridCol w="6120680">
                  <a:extLst>
                    <a:ext uri="{9D8B030D-6E8A-4147-A177-3AD203B41FA5}">
                      <a16:colId xmlns:a16="http://schemas.microsoft.com/office/drawing/2014/main" val="3933344719"/>
                    </a:ext>
                  </a:extLst>
                </a:gridCol>
              </a:tblGrid>
              <a:tr h="370840">
                <a:tc>
                  <a:txBody>
                    <a:bodyPr/>
                    <a:lstStyle/>
                    <a:p>
                      <a:r>
                        <a:rPr lang="en-US" dirty="0" smtClean="0"/>
                        <a:t>Table</a:t>
                      </a:r>
                      <a:endParaRPr lang="en-US" dirty="0"/>
                    </a:p>
                  </a:txBody>
                  <a:tcPr/>
                </a:tc>
                <a:tc>
                  <a:txBody>
                    <a:bodyPr/>
                    <a:lstStyle/>
                    <a:p>
                      <a:r>
                        <a:rPr lang="en-US" dirty="0" smtClean="0"/>
                        <a:t>ITC </a:t>
                      </a:r>
                      <a:endParaRPr lang="en-US" dirty="0"/>
                    </a:p>
                  </a:txBody>
                  <a:tcPr/>
                </a:tc>
                <a:tc>
                  <a:txBody>
                    <a:bodyPr/>
                    <a:lstStyle/>
                    <a:p>
                      <a:r>
                        <a:rPr lang="en-US" dirty="0" smtClean="0"/>
                        <a:t>Remark</a:t>
                      </a:r>
                      <a:r>
                        <a:rPr lang="en-US" baseline="0" dirty="0" smtClean="0"/>
                        <a:t> </a:t>
                      </a:r>
                      <a:endParaRPr lang="en-US" dirty="0"/>
                    </a:p>
                  </a:txBody>
                  <a:tcPr/>
                </a:tc>
                <a:extLst>
                  <a:ext uri="{0D108BD9-81ED-4DB2-BD59-A6C34878D82A}">
                    <a16:rowId xmlns:a16="http://schemas.microsoft.com/office/drawing/2014/main" val="3370352793"/>
                  </a:ext>
                </a:extLst>
              </a:tr>
              <a:tr h="370840">
                <a:tc>
                  <a:txBody>
                    <a:bodyPr/>
                    <a:lstStyle/>
                    <a:p>
                      <a:r>
                        <a:rPr lang="en-US" dirty="0" smtClean="0"/>
                        <a:t>Table 6A</a:t>
                      </a:r>
                      <a:endParaRPr lang="en-US" dirty="0"/>
                    </a:p>
                  </a:txBody>
                  <a:tcPr/>
                </a:tc>
                <a:tc>
                  <a:txBody>
                    <a:bodyPr/>
                    <a:lstStyle/>
                    <a:p>
                      <a:r>
                        <a:rPr lang="en-US" dirty="0" smtClean="0"/>
                        <a:t>550</a:t>
                      </a:r>
                      <a:endParaRPr lang="en-US" dirty="0"/>
                    </a:p>
                  </a:txBody>
                  <a:tcPr/>
                </a:tc>
                <a:tc>
                  <a:txBody>
                    <a:bodyPr/>
                    <a:lstStyle/>
                    <a:p>
                      <a:r>
                        <a:rPr lang="en-US" dirty="0" smtClean="0"/>
                        <a:t>ITC of 1718</a:t>
                      </a:r>
                      <a:r>
                        <a:rPr lang="en-US" baseline="0" dirty="0" smtClean="0"/>
                        <a:t> availed n 3B of 1718 (</a:t>
                      </a:r>
                      <a:r>
                        <a:rPr lang="en-US" dirty="0" smtClean="0"/>
                        <a:t>Table 4A of 3B of 1718)</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FF0000"/>
                          </a:solidFill>
                        </a:rPr>
                        <a:t>Auto</a:t>
                      </a:r>
                      <a:r>
                        <a:rPr lang="en-US" b="1" baseline="0" dirty="0" smtClean="0">
                          <a:solidFill>
                            <a:srgbClr val="FF0000"/>
                          </a:solidFill>
                        </a:rPr>
                        <a:t> Populated</a:t>
                      </a:r>
                      <a:endParaRPr lang="en-US" dirty="0" smtClean="0"/>
                    </a:p>
                  </a:txBody>
                  <a:tcPr/>
                </a:tc>
                <a:extLst>
                  <a:ext uri="{0D108BD9-81ED-4DB2-BD59-A6C34878D82A}">
                    <a16:rowId xmlns:a16="http://schemas.microsoft.com/office/drawing/2014/main" val="680701943"/>
                  </a:ext>
                </a:extLst>
              </a:tr>
              <a:tr h="370840">
                <a:tc>
                  <a:txBody>
                    <a:bodyPr/>
                    <a:lstStyle/>
                    <a:p>
                      <a:r>
                        <a:rPr lang="en-US" dirty="0" smtClean="0"/>
                        <a:t>Table 7</a:t>
                      </a:r>
                      <a:endParaRPr lang="en-US" dirty="0"/>
                    </a:p>
                  </a:txBody>
                  <a:tcPr/>
                </a:tc>
                <a:tc>
                  <a:txBody>
                    <a:bodyPr/>
                    <a:lstStyle/>
                    <a:p>
                      <a:r>
                        <a:rPr lang="en-US" dirty="0" smtClean="0"/>
                        <a:t>NIL</a:t>
                      </a:r>
                      <a:endParaRPr lang="en-US" dirty="0"/>
                    </a:p>
                  </a:txBody>
                  <a:tcPr/>
                </a:tc>
                <a:tc>
                  <a:txBody>
                    <a:bodyPr/>
                    <a:lstStyle/>
                    <a:p>
                      <a:r>
                        <a:rPr lang="en-US" dirty="0" smtClean="0"/>
                        <a:t>ITC reversed and ineligible as</a:t>
                      </a:r>
                      <a:r>
                        <a:rPr lang="en-US" baseline="0" dirty="0" smtClean="0"/>
                        <a:t> per 3B of 1718</a:t>
                      </a:r>
                      <a:endParaRPr lang="en-US" dirty="0"/>
                    </a:p>
                  </a:txBody>
                  <a:tcPr/>
                </a:tc>
                <a:extLst>
                  <a:ext uri="{0D108BD9-81ED-4DB2-BD59-A6C34878D82A}">
                    <a16:rowId xmlns:a16="http://schemas.microsoft.com/office/drawing/2014/main" val="2864928220"/>
                  </a:ext>
                </a:extLst>
              </a:tr>
              <a:tr h="370840">
                <a:tc>
                  <a:txBody>
                    <a:bodyPr/>
                    <a:lstStyle/>
                    <a:p>
                      <a:r>
                        <a:rPr lang="en-US" dirty="0" smtClean="0"/>
                        <a:t>Table 8A</a:t>
                      </a:r>
                      <a:endParaRPr lang="en-US" dirty="0"/>
                    </a:p>
                  </a:txBody>
                  <a:tcPr/>
                </a:tc>
                <a:tc>
                  <a:txBody>
                    <a:bodyPr/>
                    <a:lstStyle/>
                    <a:p>
                      <a:r>
                        <a:rPr lang="en-US" dirty="0" smtClean="0"/>
                        <a:t>700</a:t>
                      </a:r>
                      <a:endParaRPr lang="en-US" dirty="0"/>
                    </a:p>
                  </a:txBody>
                  <a:tcPr/>
                </a:tc>
                <a:tc>
                  <a:txBody>
                    <a:bodyPr/>
                    <a:lstStyle/>
                    <a:p>
                      <a:r>
                        <a:rPr lang="en-US" b="1" dirty="0" smtClean="0">
                          <a:solidFill>
                            <a:srgbClr val="FF0000"/>
                          </a:solidFill>
                        </a:rPr>
                        <a:t>Auto Populated</a:t>
                      </a:r>
                      <a:r>
                        <a:rPr lang="en-US" b="1" baseline="0" dirty="0" smtClean="0">
                          <a:solidFill>
                            <a:srgbClr val="FF0000"/>
                          </a:solidFill>
                        </a:rPr>
                        <a:t> </a:t>
                      </a:r>
                      <a:r>
                        <a:rPr lang="en-US" baseline="0" dirty="0" smtClean="0"/>
                        <a:t>as per GSTR-2A</a:t>
                      </a:r>
                      <a:endParaRPr lang="en-US" dirty="0"/>
                    </a:p>
                  </a:txBody>
                  <a:tcPr/>
                </a:tc>
                <a:extLst>
                  <a:ext uri="{0D108BD9-81ED-4DB2-BD59-A6C34878D82A}">
                    <a16:rowId xmlns:a16="http://schemas.microsoft.com/office/drawing/2014/main" val="4013426935"/>
                  </a:ext>
                </a:extLst>
              </a:tr>
              <a:tr h="370840">
                <a:tc>
                  <a:txBody>
                    <a:bodyPr/>
                    <a:lstStyle/>
                    <a:p>
                      <a:r>
                        <a:rPr lang="en-US" dirty="0" smtClean="0"/>
                        <a:t>Table 8B</a:t>
                      </a:r>
                      <a:endParaRPr lang="en-US" dirty="0"/>
                    </a:p>
                  </a:txBody>
                  <a:tcPr/>
                </a:tc>
                <a:tc>
                  <a:txBody>
                    <a:bodyPr/>
                    <a:lstStyle/>
                    <a:p>
                      <a:r>
                        <a:rPr lang="en-US" dirty="0" smtClean="0"/>
                        <a:t>550</a:t>
                      </a:r>
                      <a:endParaRPr lang="en-US" dirty="0"/>
                    </a:p>
                  </a:txBody>
                  <a:tcPr/>
                </a:tc>
                <a:tc>
                  <a:txBody>
                    <a:bodyPr/>
                    <a:lstStyle/>
                    <a:p>
                      <a:r>
                        <a:rPr lang="en-US" dirty="0" smtClean="0"/>
                        <a:t>6B</a:t>
                      </a:r>
                      <a:r>
                        <a:rPr lang="en-US" baseline="0" dirty="0" smtClean="0"/>
                        <a:t> + 6H</a:t>
                      </a:r>
                      <a:endParaRPr lang="en-US" dirty="0"/>
                    </a:p>
                  </a:txBody>
                  <a:tcPr/>
                </a:tc>
                <a:extLst>
                  <a:ext uri="{0D108BD9-81ED-4DB2-BD59-A6C34878D82A}">
                    <a16:rowId xmlns:a16="http://schemas.microsoft.com/office/drawing/2014/main" val="1622056736"/>
                  </a:ext>
                </a:extLst>
              </a:tr>
              <a:tr h="182880">
                <a:tc>
                  <a:txBody>
                    <a:bodyPr/>
                    <a:lstStyle/>
                    <a:p>
                      <a:r>
                        <a:rPr lang="en-US" b="0" dirty="0" smtClean="0">
                          <a:solidFill>
                            <a:schemeClr val="tx1"/>
                          </a:solidFill>
                        </a:rPr>
                        <a:t>Table 8C</a:t>
                      </a:r>
                      <a:endParaRPr lang="en-US" b="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solidFill>
                            <a:schemeClr val="tx1"/>
                          </a:solidFill>
                        </a:rPr>
                        <a:t>NIL</a:t>
                      </a:r>
                      <a:endParaRPr lang="en-US" b="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ITC of 1718 availed</a:t>
                      </a:r>
                      <a:r>
                        <a:rPr lang="en-US" baseline="0" dirty="0" smtClean="0"/>
                        <a:t> in 1819 (Table 4A of 1819)</a:t>
                      </a:r>
                      <a:endParaRPr lang="en-US" b="1" dirty="0">
                        <a:solidFill>
                          <a:srgbClr val="FF0000"/>
                        </a:solidFill>
                      </a:endParaRPr>
                    </a:p>
                  </a:txBody>
                  <a:tcPr/>
                </a:tc>
                <a:extLst>
                  <a:ext uri="{0D108BD9-81ED-4DB2-BD59-A6C34878D82A}">
                    <a16:rowId xmlns:a16="http://schemas.microsoft.com/office/drawing/2014/main" val="2108618593"/>
                  </a:ext>
                </a:extLst>
              </a:tr>
              <a:tr h="182880">
                <a:tc>
                  <a:txBody>
                    <a:bodyPr/>
                    <a:lstStyle/>
                    <a:p>
                      <a:r>
                        <a:rPr lang="en-US" b="1" dirty="0" smtClean="0">
                          <a:solidFill>
                            <a:srgbClr val="FF0000"/>
                          </a:solidFill>
                        </a:rPr>
                        <a:t>Table 8D</a:t>
                      </a:r>
                      <a:endParaRPr lang="en-US"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FF0000"/>
                          </a:solidFill>
                        </a:rPr>
                        <a:t>150</a:t>
                      </a:r>
                      <a:endParaRPr lang="en-US" b="1" dirty="0">
                        <a:solidFill>
                          <a:srgbClr val="FF0000"/>
                        </a:solidFill>
                      </a:endParaRPr>
                    </a:p>
                  </a:txBody>
                  <a:tcPr/>
                </a:tc>
                <a:tc>
                  <a:txBody>
                    <a:bodyPr/>
                    <a:lstStyle/>
                    <a:p>
                      <a:r>
                        <a:rPr lang="en-US" b="1" dirty="0" smtClean="0">
                          <a:solidFill>
                            <a:srgbClr val="FF0000"/>
                          </a:solidFill>
                        </a:rPr>
                        <a:t>(+) Difference</a:t>
                      </a:r>
                      <a:r>
                        <a:rPr lang="en-US" b="1" baseline="0" dirty="0" smtClean="0">
                          <a:solidFill>
                            <a:srgbClr val="FF0000"/>
                          </a:solidFill>
                        </a:rPr>
                        <a:t> (8A-(8B+8C))</a:t>
                      </a:r>
                      <a:endParaRPr lang="en-US" b="1" dirty="0">
                        <a:solidFill>
                          <a:srgbClr val="FF0000"/>
                        </a:solidFill>
                      </a:endParaRPr>
                    </a:p>
                  </a:txBody>
                  <a:tcPr/>
                </a:tc>
                <a:extLst>
                  <a:ext uri="{0D108BD9-81ED-4DB2-BD59-A6C34878D82A}">
                    <a16:rowId xmlns:a16="http://schemas.microsoft.com/office/drawing/2014/main" val="1601820594"/>
                  </a:ext>
                </a:extLst>
              </a:tr>
              <a:tr h="182880">
                <a:tc>
                  <a:txBody>
                    <a:bodyPr/>
                    <a:lstStyle/>
                    <a:p>
                      <a:r>
                        <a:rPr lang="en-US" b="1" dirty="0" smtClean="0">
                          <a:solidFill>
                            <a:srgbClr val="FF0000"/>
                          </a:solidFill>
                        </a:rPr>
                        <a:t>Table</a:t>
                      </a:r>
                      <a:r>
                        <a:rPr lang="en-US" b="1" baseline="0" dirty="0" smtClean="0">
                          <a:solidFill>
                            <a:srgbClr val="FF0000"/>
                          </a:solidFill>
                        </a:rPr>
                        <a:t> 8E</a:t>
                      </a:r>
                      <a:endParaRPr lang="en-US"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FF0000"/>
                          </a:solidFill>
                        </a:rPr>
                        <a:t>150</a:t>
                      </a:r>
                      <a:endParaRPr lang="en-US" b="1" dirty="0">
                        <a:solidFill>
                          <a:srgbClr val="FF0000"/>
                        </a:solidFill>
                      </a:endParaRPr>
                    </a:p>
                  </a:txBody>
                  <a:tcPr/>
                </a:tc>
                <a:tc>
                  <a:txBody>
                    <a:bodyPr/>
                    <a:lstStyle/>
                    <a:p>
                      <a:r>
                        <a:rPr lang="en-US" b="1" dirty="0" smtClean="0">
                          <a:solidFill>
                            <a:srgbClr val="FF0000"/>
                          </a:solidFill>
                        </a:rPr>
                        <a:t>ITC</a:t>
                      </a:r>
                      <a:r>
                        <a:rPr lang="en-US" b="1" baseline="0" dirty="0" smtClean="0">
                          <a:solidFill>
                            <a:srgbClr val="FF0000"/>
                          </a:solidFill>
                        </a:rPr>
                        <a:t> available but not availed in 3B of 1718 and 1819</a:t>
                      </a:r>
                    </a:p>
                    <a:p>
                      <a:r>
                        <a:rPr lang="en-US" b="1" baseline="0" dirty="0" smtClean="0">
                          <a:solidFill>
                            <a:srgbClr val="FF0000"/>
                          </a:solidFill>
                        </a:rPr>
                        <a:t>(ITC lapsed disclosure)</a:t>
                      </a:r>
                      <a:endParaRPr lang="en-US" b="1" dirty="0">
                        <a:solidFill>
                          <a:srgbClr val="FF0000"/>
                        </a:solidFill>
                      </a:endParaRPr>
                    </a:p>
                  </a:txBody>
                  <a:tcPr/>
                </a:tc>
                <a:extLst>
                  <a:ext uri="{0D108BD9-81ED-4DB2-BD59-A6C34878D82A}">
                    <a16:rowId xmlns:a16="http://schemas.microsoft.com/office/drawing/2014/main" val="274140900"/>
                  </a:ext>
                </a:extLst>
              </a:tr>
              <a:tr h="182880">
                <a:tc>
                  <a:txBody>
                    <a:bodyPr/>
                    <a:lstStyle/>
                    <a:p>
                      <a:r>
                        <a:rPr lang="en-US" dirty="0" smtClean="0"/>
                        <a:t>Table 8F</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NIL</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ITC</a:t>
                      </a:r>
                      <a:r>
                        <a:rPr lang="en-US" baseline="0" dirty="0" smtClean="0"/>
                        <a:t> available but ineligible</a:t>
                      </a:r>
                      <a:endParaRPr lang="en-US" dirty="0"/>
                    </a:p>
                  </a:txBody>
                  <a:tcPr/>
                </a:tc>
                <a:extLst>
                  <a:ext uri="{0D108BD9-81ED-4DB2-BD59-A6C34878D82A}">
                    <a16:rowId xmlns:a16="http://schemas.microsoft.com/office/drawing/2014/main" val="2255719111"/>
                  </a:ext>
                </a:extLst>
              </a:tr>
              <a:tr h="182880">
                <a:tc>
                  <a:txBody>
                    <a:bodyPr/>
                    <a:lstStyle/>
                    <a:p>
                      <a:r>
                        <a:rPr lang="en-US" dirty="0" smtClean="0"/>
                        <a:t>Table 12</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NIL</a:t>
                      </a:r>
                      <a:endParaRPr lang="en-US" dirty="0"/>
                    </a:p>
                  </a:txBody>
                  <a:tcPr/>
                </a:tc>
                <a:tc>
                  <a:txBody>
                    <a:bodyPr/>
                    <a:lstStyle/>
                    <a:p>
                      <a:r>
                        <a:rPr lang="en-US" dirty="0" smtClean="0"/>
                        <a:t>ITC of 1718</a:t>
                      </a:r>
                      <a:r>
                        <a:rPr lang="en-US" baseline="0" dirty="0" smtClean="0"/>
                        <a:t> availed n 3B of 1718 (</a:t>
                      </a:r>
                      <a:r>
                        <a:rPr lang="en-US" dirty="0" smtClean="0"/>
                        <a:t>Table 4A of 3B of 1718)</a:t>
                      </a:r>
                      <a:endParaRPr lang="en-US" dirty="0"/>
                    </a:p>
                  </a:txBody>
                  <a:tcPr/>
                </a:tc>
                <a:extLst>
                  <a:ext uri="{0D108BD9-81ED-4DB2-BD59-A6C34878D82A}">
                    <a16:rowId xmlns:a16="http://schemas.microsoft.com/office/drawing/2014/main" val="2591757181"/>
                  </a:ext>
                </a:extLst>
              </a:tr>
              <a:tr h="370840">
                <a:tc>
                  <a:txBody>
                    <a:bodyPr/>
                    <a:lstStyle/>
                    <a:p>
                      <a:r>
                        <a:rPr lang="en-US" dirty="0" smtClean="0"/>
                        <a:t>Table 13 </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NIL</a:t>
                      </a:r>
                      <a:endParaRPr lang="en-US" dirty="0"/>
                    </a:p>
                  </a:txBody>
                  <a:tcPr/>
                </a:tc>
                <a:tc>
                  <a:txBody>
                    <a:bodyPr/>
                    <a:lstStyle/>
                    <a:p>
                      <a:r>
                        <a:rPr lang="en-US" dirty="0" smtClean="0"/>
                        <a:t>ITC reversed and ineligible as</a:t>
                      </a:r>
                      <a:r>
                        <a:rPr lang="en-US" baseline="0" dirty="0" smtClean="0"/>
                        <a:t> per 3B of 1718</a:t>
                      </a:r>
                      <a:endParaRPr lang="en-US" dirty="0"/>
                    </a:p>
                  </a:txBody>
                  <a:tcPr/>
                </a:tc>
                <a:extLst>
                  <a:ext uri="{0D108BD9-81ED-4DB2-BD59-A6C34878D82A}">
                    <a16:rowId xmlns:a16="http://schemas.microsoft.com/office/drawing/2014/main" val="1963043530"/>
                  </a:ext>
                </a:extLst>
              </a:tr>
            </a:tbl>
          </a:graphicData>
        </a:graphic>
      </p:graphicFrame>
      <p:sp>
        <p:nvSpPr>
          <p:cNvPr id="3" name="Cloud Callout 2"/>
          <p:cNvSpPr/>
          <p:nvPr/>
        </p:nvSpPr>
        <p:spPr>
          <a:xfrm>
            <a:off x="6444208" y="188640"/>
            <a:ext cx="2169440" cy="2016224"/>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No impact as of  now on Electronic credit ledger</a:t>
            </a:r>
            <a:endParaRPr lang="en-US" dirty="0"/>
          </a:p>
        </p:txBody>
      </p:sp>
    </p:spTree>
    <p:extLst>
      <p:ext uri="{BB962C8B-B14F-4D97-AF65-F5344CB8AC3E}">
        <p14:creationId xmlns:p14="http://schemas.microsoft.com/office/powerpoint/2010/main" val="20992923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l"/>
            <a:r>
              <a:rPr lang="en-IN" sz="2800" dirty="0" smtClean="0"/>
              <a:t>ITC Case </a:t>
            </a:r>
            <a:r>
              <a:rPr lang="en-IN" sz="2800" dirty="0"/>
              <a:t>Study # </a:t>
            </a:r>
            <a:r>
              <a:rPr lang="en-IN" sz="2800" dirty="0" smtClean="0"/>
              <a:t>3</a:t>
            </a:r>
            <a:endParaRPr lang="en-IN" sz="2400" dirty="0"/>
          </a:p>
        </p:txBody>
      </p:sp>
      <p:graphicFrame>
        <p:nvGraphicFramePr>
          <p:cNvPr id="2" name="Content Placeholder 1"/>
          <p:cNvGraphicFramePr>
            <a:graphicFrameLocks noGrp="1"/>
          </p:cNvGraphicFramePr>
          <p:nvPr>
            <p:ph sz="quarter" idx="13"/>
            <p:extLst>
              <p:ext uri="{D42A27DB-BD31-4B8C-83A1-F6EECF244321}">
                <p14:modId xmlns:p14="http://schemas.microsoft.com/office/powerpoint/2010/main" val="3350288129"/>
              </p:ext>
            </p:extLst>
          </p:nvPr>
        </p:nvGraphicFramePr>
        <p:xfrm>
          <a:off x="323530" y="806450"/>
          <a:ext cx="5013947" cy="1386058"/>
        </p:xfrm>
        <a:graphic>
          <a:graphicData uri="http://schemas.openxmlformats.org/drawingml/2006/table">
            <a:tbl>
              <a:tblPr firstRow="1" bandRow="1">
                <a:tableStyleId>{616DA210-FB5B-4158-B5E0-FEB733F419BA}</a:tableStyleId>
              </a:tblPr>
              <a:tblGrid>
                <a:gridCol w="1224134">
                  <a:extLst>
                    <a:ext uri="{9D8B030D-6E8A-4147-A177-3AD203B41FA5}">
                      <a16:colId xmlns:a16="http://schemas.microsoft.com/office/drawing/2014/main" val="3457438352"/>
                    </a:ext>
                  </a:extLst>
                </a:gridCol>
                <a:gridCol w="1253702">
                  <a:extLst>
                    <a:ext uri="{9D8B030D-6E8A-4147-A177-3AD203B41FA5}">
                      <a16:colId xmlns:a16="http://schemas.microsoft.com/office/drawing/2014/main" val="1301109483"/>
                    </a:ext>
                  </a:extLst>
                </a:gridCol>
                <a:gridCol w="1238918">
                  <a:extLst>
                    <a:ext uri="{9D8B030D-6E8A-4147-A177-3AD203B41FA5}">
                      <a16:colId xmlns:a16="http://schemas.microsoft.com/office/drawing/2014/main" val="440699644"/>
                    </a:ext>
                  </a:extLst>
                </a:gridCol>
                <a:gridCol w="1297193">
                  <a:extLst>
                    <a:ext uri="{9D8B030D-6E8A-4147-A177-3AD203B41FA5}">
                      <a16:colId xmlns:a16="http://schemas.microsoft.com/office/drawing/2014/main" val="2603057450"/>
                    </a:ext>
                  </a:extLst>
                </a:gridCol>
              </a:tblGrid>
              <a:tr h="372989">
                <a:tc>
                  <a:txBody>
                    <a:bodyPr/>
                    <a:lstStyle/>
                    <a:p>
                      <a:r>
                        <a:rPr lang="en-US" dirty="0" smtClean="0"/>
                        <a:t>FY</a:t>
                      </a:r>
                      <a:endParaRPr lang="en-US" dirty="0"/>
                    </a:p>
                  </a:txBody>
                  <a:tcPr/>
                </a:tc>
                <a:tc>
                  <a:txBody>
                    <a:bodyPr/>
                    <a:lstStyle/>
                    <a:p>
                      <a:pPr algn="ctr"/>
                      <a:r>
                        <a:rPr lang="en-US" dirty="0" smtClean="0"/>
                        <a:t>Books</a:t>
                      </a:r>
                      <a:endParaRPr lang="en-US" dirty="0"/>
                    </a:p>
                  </a:txBody>
                  <a:tcPr/>
                </a:tc>
                <a:tc>
                  <a:txBody>
                    <a:bodyPr/>
                    <a:lstStyle/>
                    <a:p>
                      <a:pPr algn="ctr"/>
                      <a:r>
                        <a:rPr lang="en-US" dirty="0" smtClean="0"/>
                        <a:t>3B</a:t>
                      </a:r>
                      <a:endParaRPr lang="en-US" dirty="0"/>
                    </a:p>
                  </a:txBody>
                  <a:tcPr/>
                </a:tc>
                <a:tc>
                  <a:txBody>
                    <a:bodyPr/>
                    <a:lstStyle/>
                    <a:p>
                      <a:pPr algn="ctr"/>
                      <a:r>
                        <a:rPr lang="en-US" dirty="0" smtClean="0"/>
                        <a:t>GSTR-2A</a:t>
                      </a:r>
                      <a:endParaRPr lang="en-US" dirty="0"/>
                    </a:p>
                  </a:txBody>
                  <a:tcPr/>
                </a:tc>
                <a:extLst>
                  <a:ext uri="{0D108BD9-81ED-4DB2-BD59-A6C34878D82A}">
                    <a16:rowId xmlns:a16="http://schemas.microsoft.com/office/drawing/2014/main" val="2812734140"/>
                  </a:ext>
                </a:extLst>
              </a:tr>
              <a:tr h="449361">
                <a:tc>
                  <a:txBody>
                    <a:bodyPr/>
                    <a:lstStyle/>
                    <a:p>
                      <a:r>
                        <a:rPr lang="en-US" dirty="0" smtClean="0"/>
                        <a:t>17-18</a:t>
                      </a:r>
                      <a:endParaRPr lang="en-US" dirty="0"/>
                    </a:p>
                  </a:txBody>
                  <a:tcPr/>
                </a:tc>
                <a:tc>
                  <a:txBody>
                    <a:bodyPr/>
                    <a:lstStyle/>
                    <a:p>
                      <a:pPr algn="ctr"/>
                      <a:r>
                        <a:rPr lang="en-US" dirty="0" smtClean="0"/>
                        <a:t>550</a:t>
                      </a:r>
                      <a:endParaRPr lang="en-US" dirty="0"/>
                    </a:p>
                  </a:txBody>
                  <a:tcPr/>
                </a:tc>
                <a:tc>
                  <a:txBody>
                    <a:bodyPr/>
                    <a:lstStyle/>
                    <a:p>
                      <a:pPr algn="ctr"/>
                      <a:r>
                        <a:rPr lang="en-US" dirty="0" smtClean="0"/>
                        <a:t>300 (FCM ITC)</a:t>
                      </a:r>
                      <a:endParaRPr lang="en-US" dirty="0"/>
                    </a:p>
                  </a:txBody>
                  <a:tcPr/>
                </a:tc>
                <a:tc>
                  <a:txBody>
                    <a:bodyPr/>
                    <a:lstStyle/>
                    <a:p>
                      <a:pPr algn="ctr"/>
                      <a:r>
                        <a:rPr lang="en-US" dirty="0" smtClean="0"/>
                        <a:t>500</a:t>
                      </a:r>
                      <a:endParaRPr lang="en-US" dirty="0"/>
                    </a:p>
                  </a:txBody>
                  <a:tcPr/>
                </a:tc>
                <a:extLst>
                  <a:ext uri="{0D108BD9-81ED-4DB2-BD59-A6C34878D82A}">
                    <a16:rowId xmlns:a16="http://schemas.microsoft.com/office/drawing/2014/main" val="3803990899"/>
                  </a:ext>
                </a:extLst>
              </a:tr>
              <a:tr h="372989">
                <a:tc>
                  <a:txBody>
                    <a:bodyPr/>
                    <a:lstStyle/>
                    <a:p>
                      <a:r>
                        <a:rPr lang="en-US" dirty="0" smtClean="0"/>
                        <a:t>18-19</a:t>
                      </a:r>
                      <a:endParaRPr lang="en-US" dirty="0"/>
                    </a:p>
                  </a:txBody>
                  <a:tcPr/>
                </a:tc>
                <a:tc>
                  <a:txBody>
                    <a:bodyPr/>
                    <a:lstStyle/>
                    <a:p>
                      <a:endParaRPr lang="en-US" dirty="0"/>
                    </a:p>
                  </a:txBody>
                  <a:tcPr/>
                </a:tc>
                <a:tc>
                  <a:txBody>
                    <a:bodyPr/>
                    <a:lstStyle/>
                    <a:p>
                      <a:pPr algn="ctr"/>
                      <a:r>
                        <a:rPr lang="en-US" dirty="0" smtClean="0"/>
                        <a:t>250</a:t>
                      </a:r>
                      <a:endParaRPr lang="en-US" dirty="0"/>
                    </a:p>
                  </a:txBody>
                  <a:tcPr/>
                </a:tc>
                <a:tc>
                  <a:txBody>
                    <a:bodyPr/>
                    <a:lstStyle/>
                    <a:p>
                      <a:pPr algn="ctr"/>
                      <a:r>
                        <a:rPr lang="en-US" dirty="0" smtClean="0"/>
                        <a:t>-</a:t>
                      </a:r>
                      <a:endParaRPr lang="en-US" dirty="0"/>
                    </a:p>
                  </a:txBody>
                  <a:tcPr/>
                </a:tc>
                <a:extLst>
                  <a:ext uri="{0D108BD9-81ED-4DB2-BD59-A6C34878D82A}">
                    <a16:rowId xmlns:a16="http://schemas.microsoft.com/office/drawing/2014/main" val="1573617032"/>
                  </a:ext>
                </a:extLst>
              </a:tr>
            </a:tbl>
          </a:graphicData>
        </a:graphic>
      </p:graphicFrame>
      <p:sp>
        <p:nvSpPr>
          <p:cNvPr id="4" name="Slide Number Placeholder 3"/>
          <p:cNvSpPr>
            <a:spLocks noGrp="1"/>
          </p:cNvSpPr>
          <p:nvPr>
            <p:ph type="sldNum" sz="quarter" idx="18"/>
          </p:nvPr>
        </p:nvSpPr>
        <p:spPr/>
        <p:txBody>
          <a:bodyPr/>
          <a:lstStyle/>
          <a:p>
            <a:fld id="{E90EB10D-B49F-42B1-955A-1DB268FD7307}" type="slidenum">
              <a:rPr lang="en-IN" smtClean="0"/>
              <a:pPr/>
              <a:t>46</a:t>
            </a:fld>
            <a:endParaRPr lang="en-IN" dirty="0"/>
          </a:p>
        </p:txBody>
      </p:sp>
      <p:graphicFrame>
        <p:nvGraphicFramePr>
          <p:cNvPr id="6" name="Table 5"/>
          <p:cNvGraphicFramePr>
            <a:graphicFrameLocks noGrp="1"/>
          </p:cNvGraphicFramePr>
          <p:nvPr>
            <p:extLst>
              <p:ext uri="{D42A27DB-BD31-4B8C-83A1-F6EECF244321}">
                <p14:modId xmlns:p14="http://schemas.microsoft.com/office/powerpoint/2010/main" val="1907411381"/>
              </p:ext>
            </p:extLst>
          </p:nvPr>
        </p:nvGraphicFramePr>
        <p:xfrm>
          <a:off x="269102" y="2636912"/>
          <a:ext cx="8605796" cy="3591560"/>
        </p:xfrm>
        <a:graphic>
          <a:graphicData uri="http://schemas.openxmlformats.org/drawingml/2006/table">
            <a:tbl>
              <a:tblPr firstRow="1" bandRow="1">
                <a:tableStyleId>{5C22544A-7EE6-4342-B048-85BDC9FD1C3A}</a:tableStyleId>
              </a:tblPr>
              <a:tblGrid>
                <a:gridCol w="1062958">
                  <a:extLst>
                    <a:ext uri="{9D8B030D-6E8A-4147-A177-3AD203B41FA5}">
                      <a16:colId xmlns:a16="http://schemas.microsoft.com/office/drawing/2014/main" val="21763981"/>
                    </a:ext>
                  </a:extLst>
                </a:gridCol>
                <a:gridCol w="1008112">
                  <a:extLst>
                    <a:ext uri="{9D8B030D-6E8A-4147-A177-3AD203B41FA5}">
                      <a16:colId xmlns:a16="http://schemas.microsoft.com/office/drawing/2014/main" val="2832808941"/>
                    </a:ext>
                  </a:extLst>
                </a:gridCol>
                <a:gridCol w="6534726">
                  <a:extLst>
                    <a:ext uri="{9D8B030D-6E8A-4147-A177-3AD203B41FA5}">
                      <a16:colId xmlns:a16="http://schemas.microsoft.com/office/drawing/2014/main" val="3933344719"/>
                    </a:ext>
                  </a:extLst>
                </a:gridCol>
              </a:tblGrid>
              <a:tr h="370840">
                <a:tc>
                  <a:txBody>
                    <a:bodyPr/>
                    <a:lstStyle/>
                    <a:p>
                      <a:r>
                        <a:rPr lang="en-US" dirty="0" smtClean="0"/>
                        <a:t>Table</a:t>
                      </a:r>
                      <a:endParaRPr lang="en-US" dirty="0"/>
                    </a:p>
                  </a:txBody>
                  <a:tcPr/>
                </a:tc>
                <a:tc>
                  <a:txBody>
                    <a:bodyPr/>
                    <a:lstStyle/>
                    <a:p>
                      <a:r>
                        <a:rPr lang="en-US" dirty="0" smtClean="0"/>
                        <a:t>ITC </a:t>
                      </a:r>
                      <a:endParaRPr lang="en-US" dirty="0"/>
                    </a:p>
                  </a:txBody>
                  <a:tcPr/>
                </a:tc>
                <a:tc>
                  <a:txBody>
                    <a:bodyPr/>
                    <a:lstStyle/>
                    <a:p>
                      <a:r>
                        <a:rPr lang="en-US" dirty="0" smtClean="0"/>
                        <a:t>Remark</a:t>
                      </a:r>
                      <a:r>
                        <a:rPr lang="en-US" baseline="0" dirty="0" smtClean="0"/>
                        <a:t> </a:t>
                      </a:r>
                      <a:endParaRPr lang="en-US" dirty="0"/>
                    </a:p>
                  </a:txBody>
                  <a:tcPr/>
                </a:tc>
                <a:extLst>
                  <a:ext uri="{0D108BD9-81ED-4DB2-BD59-A6C34878D82A}">
                    <a16:rowId xmlns:a16="http://schemas.microsoft.com/office/drawing/2014/main" val="3370352793"/>
                  </a:ext>
                </a:extLst>
              </a:tr>
              <a:tr h="370840">
                <a:tc>
                  <a:txBody>
                    <a:bodyPr/>
                    <a:lstStyle/>
                    <a:p>
                      <a:r>
                        <a:rPr lang="en-US" dirty="0" smtClean="0"/>
                        <a:t>Table 6A</a:t>
                      </a:r>
                      <a:endParaRPr lang="en-US" dirty="0"/>
                    </a:p>
                  </a:txBody>
                  <a:tcPr/>
                </a:tc>
                <a:tc>
                  <a:txBody>
                    <a:bodyPr/>
                    <a:lstStyle/>
                    <a:p>
                      <a:r>
                        <a:rPr lang="en-US" dirty="0" smtClean="0"/>
                        <a:t>300</a:t>
                      </a:r>
                      <a:endParaRPr lang="en-US" dirty="0"/>
                    </a:p>
                  </a:txBody>
                  <a:tcPr/>
                </a:tc>
                <a:tc>
                  <a:txBody>
                    <a:bodyPr/>
                    <a:lstStyle/>
                    <a:p>
                      <a:r>
                        <a:rPr lang="en-US" dirty="0" smtClean="0"/>
                        <a:t>ITC of 1718</a:t>
                      </a:r>
                      <a:r>
                        <a:rPr lang="en-US" baseline="0" dirty="0" smtClean="0"/>
                        <a:t> availed n 3B of 1718 (</a:t>
                      </a:r>
                      <a:r>
                        <a:rPr lang="en-US" dirty="0" smtClean="0"/>
                        <a:t>Table 4A of 3B of 1718)</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FF0000"/>
                          </a:solidFill>
                        </a:rPr>
                        <a:t>Auto</a:t>
                      </a:r>
                      <a:r>
                        <a:rPr lang="en-US" b="1" baseline="0" dirty="0" smtClean="0">
                          <a:solidFill>
                            <a:srgbClr val="FF0000"/>
                          </a:solidFill>
                        </a:rPr>
                        <a:t> Populated</a:t>
                      </a:r>
                      <a:endParaRPr lang="en-US" dirty="0"/>
                    </a:p>
                  </a:txBody>
                  <a:tcPr/>
                </a:tc>
                <a:extLst>
                  <a:ext uri="{0D108BD9-81ED-4DB2-BD59-A6C34878D82A}">
                    <a16:rowId xmlns:a16="http://schemas.microsoft.com/office/drawing/2014/main" val="680701943"/>
                  </a:ext>
                </a:extLst>
              </a:tr>
              <a:tr h="370840">
                <a:tc>
                  <a:txBody>
                    <a:bodyPr/>
                    <a:lstStyle/>
                    <a:p>
                      <a:r>
                        <a:rPr lang="en-US" dirty="0" smtClean="0"/>
                        <a:t>Table 7</a:t>
                      </a:r>
                      <a:endParaRPr lang="en-US" dirty="0"/>
                    </a:p>
                  </a:txBody>
                  <a:tcPr/>
                </a:tc>
                <a:tc>
                  <a:txBody>
                    <a:bodyPr/>
                    <a:lstStyle/>
                    <a:p>
                      <a:r>
                        <a:rPr lang="en-US" dirty="0" smtClean="0"/>
                        <a:t>NIL</a:t>
                      </a:r>
                      <a:endParaRPr lang="en-US" dirty="0"/>
                    </a:p>
                  </a:txBody>
                  <a:tcPr/>
                </a:tc>
                <a:tc>
                  <a:txBody>
                    <a:bodyPr/>
                    <a:lstStyle/>
                    <a:p>
                      <a:r>
                        <a:rPr lang="en-US" dirty="0" smtClean="0"/>
                        <a:t>ITC reversed and ineligible as</a:t>
                      </a:r>
                      <a:r>
                        <a:rPr lang="en-US" baseline="0" dirty="0" smtClean="0"/>
                        <a:t> per 3B of 1718</a:t>
                      </a:r>
                      <a:endParaRPr lang="en-US" dirty="0"/>
                    </a:p>
                  </a:txBody>
                  <a:tcPr/>
                </a:tc>
                <a:extLst>
                  <a:ext uri="{0D108BD9-81ED-4DB2-BD59-A6C34878D82A}">
                    <a16:rowId xmlns:a16="http://schemas.microsoft.com/office/drawing/2014/main" val="2864928220"/>
                  </a:ext>
                </a:extLst>
              </a:tr>
              <a:tr h="370840">
                <a:tc>
                  <a:txBody>
                    <a:bodyPr/>
                    <a:lstStyle/>
                    <a:p>
                      <a:r>
                        <a:rPr lang="en-US" dirty="0" smtClean="0"/>
                        <a:t>Table 8A</a:t>
                      </a:r>
                      <a:endParaRPr lang="en-US" dirty="0"/>
                    </a:p>
                  </a:txBody>
                  <a:tcPr/>
                </a:tc>
                <a:tc>
                  <a:txBody>
                    <a:bodyPr/>
                    <a:lstStyle/>
                    <a:p>
                      <a:r>
                        <a:rPr lang="en-US" dirty="0" smtClean="0"/>
                        <a:t>500</a:t>
                      </a:r>
                      <a:endParaRPr lang="en-US" dirty="0"/>
                    </a:p>
                  </a:txBody>
                  <a:tcPr/>
                </a:tc>
                <a:tc>
                  <a:txBody>
                    <a:bodyPr/>
                    <a:lstStyle/>
                    <a:p>
                      <a:r>
                        <a:rPr lang="en-US" dirty="0" smtClean="0"/>
                        <a:t>Auto Populated</a:t>
                      </a:r>
                      <a:r>
                        <a:rPr lang="en-US" baseline="0" dirty="0" smtClean="0"/>
                        <a:t> as per GSTR-2A of 1718 </a:t>
                      </a:r>
                      <a:r>
                        <a:rPr lang="en-US" b="1" dirty="0" smtClean="0">
                          <a:solidFill>
                            <a:srgbClr val="FF0000"/>
                          </a:solidFill>
                        </a:rPr>
                        <a:t>Auto</a:t>
                      </a:r>
                      <a:r>
                        <a:rPr lang="en-US" b="1" baseline="0" dirty="0" smtClean="0">
                          <a:solidFill>
                            <a:srgbClr val="FF0000"/>
                          </a:solidFill>
                        </a:rPr>
                        <a:t> Populated</a:t>
                      </a:r>
                      <a:endParaRPr lang="en-US" dirty="0"/>
                    </a:p>
                  </a:txBody>
                  <a:tcPr/>
                </a:tc>
                <a:extLst>
                  <a:ext uri="{0D108BD9-81ED-4DB2-BD59-A6C34878D82A}">
                    <a16:rowId xmlns:a16="http://schemas.microsoft.com/office/drawing/2014/main" val="4013426935"/>
                  </a:ext>
                </a:extLst>
              </a:tr>
              <a:tr h="370840">
                <a:tc>
                  <a:txBody>
                    <a:bodyPr/>
                    <a:lstStyle/>
                    <a:p>
                      <a:r>
                        <a:rPr lang="en-US" dirty="0" smtClean="0"/>
                        <a:t>Table 8B</a:t>
                      </a:r>
                      <a:endParaRPr lang="en-US" dirty="0"/>
                    </a:p>
                  </a:txBody>
                  <a:tcPr/>
                </a:tc>
                <a:tc>
                  <a:txBody>
                    <a:bodyPr/>
                    <a:lstStyle/>
                    <a:p>
                      <a:r>
                        <a:rPr lang="en-US" dirty="0" smtClean="0"/>
                        <a:t>300</a:t>
                      </a:r>
                      <a:endParaRPr lang="en-US" dirty="0"/>
                    </a:p>
                  </a:txBody>
                  <a:tcPr/>
                </a:tc>
                <a:tc>
                  <a:txBody>
                    <a:bodyPr/>
                    <a:lstStyle/>
                    <a:p>
                      <a:r>
                        <a:rPr lang="en-US" dirty="0" smtClean="0"/>
                        <a:t>6B</a:t>
                      </a:r>
                      <a:r>
                        <a:rPr lang="en-US" baseline="0" dirty="0" smtClean="0"/>
                        <a:t> + 6H</a:t>
                      </a:r>
                      <a:endParaRPr lang="en-US" dirty="0"/>
                    </a:p>
                  </a:txBody>
                  <a:tcPr/>
                </a:tc>
                <a:extLst>
                  <a:ext uri="{0D108BD9-81ED-4DB2-BD59-A6C34878D82A}">
                    <a16:rowId xmlns:a16="http://schemas.microsoft.com/office/drawing/2014/main" val="1622056736"/>
                  </a:ext>
                </a:extLst>
              </a:tr>
              <a:tr h="185420">
                <a:tc>
                  <a:txBody>
                    <a:bodyPr/>
                    <a:lstStyle/>
                    <a:p>
                      <a:r>
                        <a:rPr lang="en-US" b="1" dirty="0" smtClean="0">
                          <a:solidFill>
                            <a:srgbClr val="FF0000"/>
                          </a:solidFill>
                        </a:rPr>
                        <a:t>Table 8C</a:t>
                      </a:r>
                      <a:endParaRPr lang="en-US"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FF0000"/>
                          </a:solidFill>
                        </a:rPr>
                        <a:t>250</a:t>
                      </a:r>
                      <a:endParaRPr lang="en-US" b="1" dirty="0">
                        <a:solidFill>
                          <a:srgbClr val="FF0000"/>
                        </a:solidFill>
                      </a:endParaRPr>
                    </a:p>
                  </a:txBody>
                  <a:tcPr/>
                </a:tc>
                <a:tc>
                  <a:txBody>
                    <a:bodyPr/>
                    <a:lstStyle/>
                    <a:p>
                      <a:r>
                        <a:rPr lang="en-US" b="1" dirty="0" smtClean="0">
                          <a:solidFill>
                            <a:srgbClr val="FF0000"/>
                          </a:solidFill>
                        </a:rPr>
                        <a:t>ITC of 1718 availed</a:t>
                      </a:r>
                      <a:r>
                        <a:rPr lang="en-US" b="1" baseline="0" dirty="0" smtClean="0">
                          <a:solidFill>
                            <a:srgbClr val="FF0000"/>
                          </a:solidFill>
                        </a:rPr>
                        <a:t> in 1819 (Table 4A of 1819)</a:t>
                      </a:r>
                      <a:endParaRPr lang="en-US" b="1" dirty="0">
                        <a:solidFill>
                          <a:srgbClr val="FF0000"/>
                        </a:solidFill>
                      </a:endParaRPr>
                    </a:p>
                  </a:txBody>
                  <a:tcPr/>
                </a:tc>
                <a:extLst>
                  <a:ext uri="{0D108BD9-81ED-4DB2-BD59-A6C34878D82A}">
                    <a16:rowId xmlns:a16="http://schemas.microsoft.com/office/drawing/2014/main" val="2108618593"/>
                  </a:ext>
                </a:extLst>
              </a:tr>
              <a:tr h="182880">
                <a:tc>
                  <a:txBody>
                    <a:bodyPr/>
                    <a:lstStyle/>
                    <a:p>
                      <a:r>
                        <a:rPr lang="en-US" b="1" dirty="0" smtClean="0">
                          <a:solidFill>
                            <a:srgbClr val="FF0000"/>
                          </a:solidFill>
                        </a:rPr>
                        <a:t>Table</a:t>
                      </a:r>
                      <a:r>
                        <a:rPr lang="en-US" b="1" baseline="0" dirty="0" smtClean="0">
                          <a:solidFill>
                            <a:srgbClr val="FF0000"/>
                          </a:solidFill>
                        </a:rPr>
                        <a:t> 8D</a:t>
                      </a:r>
                      <a:endParaRPr lang="en-US"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FF0000"/>
                          </a:solidFill>
                        </a:rPr>
                        <a:t>- 50</a:t>
                      </a:r>
                      <a:endParaRPr lang="en-US" b="1" dirty="0">
                        <a:solidFill>
                          <a:srgbClr val="FF0000"/>
                        </a:solidFill>
                      </a:endParaRPr>
                    </a:p>
                  </a:txBody>
                  <a:tcPr/>
                </a:tc>
                <a:tc>
                  <a:txBody>
                    <a:bodyPr/>
                    <a:lstStyle/>
                    <a:p>
                      <a:r>
                        <a:rPr lang="en-US" b="1" dirty="0" smtClean="0">
                          <a:solidFill>
                            <a:srgbClr val="FF0000"/>
                          </a:solidFill>
                        </a:rPr>
                        <a:t>(-) Difference</a:t>
                      </a:r>
                      <a:r>
                        <a:rPr lang="en-US" b="1" baseline="0" dirty="0" smtClean="0">
                          <a:solidFill>
                            <a:srgbClr val="FF0000"/>
                          </a:solidFill>
                        </a:rPr>
                        <a:t> (8A-(8B+8C)), Extra Credit claimed</a:t>
                      </a:r>
                      <a:endParaRPr lang="en-US" b="1" dirty="0">
                        <a:solidFill>
                          <a:srgbClr val="FF0000"/>
                        </a:solidFill>
                      </a:endParaRPr>
                    </a:p>
                  </a:txBody>
                  <a:tcPr/>
                </a:tc>
                <a:extLst>
                  <a:ext uri="{0D108BD9-81ED-4DB2-BD59-A6C34878D82A}">
                    <a16:rowId xmlns:a16="http://schemas.microsoft.com/office/drawing/2014/main" val="274140900"/>
                  </a:ext>
                </a:extLst>
              </a:tr>
              <a:tr h="182880">
                <a:tc>
                  <a:txBody>
                    <a:bodyPr/>
                    <a:lstStyle/>
                    <a:p>
                      <a:r>
                        <a:rPr lang="en-US" dirty="0" smtClean="0"/>
                        <a:t>Table 12</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NIL</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ITC reversed and ineligible of 1718 disclosed  I</a:t>
                      </a:r>
                      <a:r>
                        <a:rPr lang="en-US" baseline="0" dirty="0" smtClean="0"/>
                        <a:t>n 3B of 1819</a:t>
                      </a:r>
                      <a:endParaRPr lang="en-US" dirty="0"/>
                    </a:p>
                  </a:txBody>
                  <a:tcPr/>
                </a:tc>
                <a:extLst>
                  <a:ext uri="{0D108BD9-81ED-4DB2-BD59-A6C34878D82A}">
                    <a16:rowId xmlns:a16="http://schemas.microsoft.com/office/drawing/2014/main" val="2255719111"/>
                  </a:ext>
                </a:extLst>
              </a:tr>
              <a:tr h="370840">
                <a:tc>
                  <a:txBody>
                    <a:bodyPr/>
                    <a:lstStyle/>
                    <a:p>
                      <a:r>
                        <a:rPr lang="en-US" dirty="0" smtClean="0"/>
                        <a:t>Table 13 </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250</a:t>
                      </a:r>
                      <a:endParaRPr lang="en-US" dirty="0"/>
                    </a:p>
                  </a:txBody>
                  <a:tcPr/>
                </a:tc>
                <a:tc>
                  <a:txBody>
                    <a:bodyPr/>
                    <a:lstStyle/>
                    <a:p>
                      <a:r>
                        <a:rPr lang="en-US" dirty="0" smtClean="0"/>
                        <a:t>ITC of 1718 availed</a:t>
                      </a:r>
                      <a:r>
                        <a:rPr lang="en-US" baseline="0" dirty="0" smtClean="0"/>
                        <a:t> in 1819 (Table 4A of 3B of 1819)</a:t>
                      </a:r>
                      <a:endParaRPr lang="en-US" dirty="0"/>
                    </a:p>
                  </a:txBody>
                  <a:tcPr/>
                </a:tc>
                <a:extLst>
                  <a:ext uri="{0D108BD9-81ED-4DB2-BD59-A6C34878D82A}">
                    <a16:rowId xmlns:a16="http://schemas.microsoft.com/office/drawing/2014/main" val="1963043530"/>
                  </a:ext>
                </a:extLst>
              </a:tr>
            </a:tbl>
          </a:graphicData>
        </a:graphic>
      </p:graphicFrame>
      <p:sp>
        <p:nvSpPr>
          <p:cNvPr id="3" name="Curved Left Arrow 2"/>
          <p:cNvSpPr/>
          <p:nvPr/>
        </p:nvSpPr>
        <p:spPr>
          <a:xfrm>
            <a:off x="7740352" y="4509120"/>
            <a:ext cx="792088" cy="1287304"/>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3226659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l"/>
            <a:r>
              <a:rPr lang="en-IN" sz="2800" dirty="0" smtClean="0"/>
              <a:t>ITC Case </a:t>
            </a:r>
            <a:r>
              <a:rPr lang="en-IN" sz="2800" dirty="0"/>
              <a:t>Study # </a:t>
            </a:r>
            <a:r>
              <a:rPr lang="en-IN" sz="2800" dirty="0" smtClean="0"/>
              <a:t>4</a:t>
            </a:r>
            <a:endParaRPr lang="en-IN" sz="2400" dirty="0"/>
          </a:p>
        </p:txBody>
      </p:sp>
      <p:graphicFrame>
        <p:nvGraphicFramePr>
          <p:cNvPr id="2" name="Content Placeholder 1"/>
          <p:cNvGraphicFramePr>
            <a:graphicFrameLocks noGrp="1"/>
          </p:cNvGraphicFramePr>
          <p:nvPr>
            <p:ph sz="quarter" idx="13"/>
            <p:extLst>
              <p:ext uri="{D42A27DB-BD31-4B8C-83A1-F6EECF244321}">
                <p14:modId xmlns:p14="http://schemas.microsoft.com/office/powerpoint/2010/main" val="2121688762"/>
              </p:ext>
            </p:extLst>
          </p:nvPr>
        </p:nvGraphicFramePr>
        <p:xfrm>
          <a:off x="179512" y="865509"/>
          <a:ext cx="7344816" cy="1225601"/>
        </p:xfrm>
        <a:graphic>
          <a:graphicData uri="http://schemas.openxmlformats.org/drawingml/2006/table">
            <a:tbl>
              <a:tblPr firstRow="1" bandRow="1">
                <a:tableStyleId>{616DA210-FB5B-4158-B5E0-FEB733F419BA}</a:tableStyleId>
              </a:tblPr>
              <a:tblGrid>
                <a:gridCol w="1008112">
                  <a:extLst>
                    <a:ext uri="{9D8B030D-6E8A-4147-A177-3AD203B41FA5}">
                      <a16:colId xmlns:a16="http://schemas.microsoft.com/office/drawing/2014/main" val="3457438352"/>
                    </a:ext>
                  </a:extLst>
                </a:gridCol>
                <a:gridCol w="1584176">
                  <a:extLst>
                    <a:ext uri="{9D8B030D-6E8A-4147-A177-3AD203B41FA5}">
                      <a16:colId xmlns:a16="http://schemas.microsoft.com/office/drawing/2014/main" val="1301109483"/>
                    </a:ext>
                  </a:extLst>
                </a:gridCol>
                <a:gridCol w="2852300">
                  <a:extLst>
                    <a:ext uri="{9D8B030D-6E8A-4147-A177-3AD203B41FA5}">
                      <a16:colId xmlns:a16="http://schemas.microsoft.com/office/drawing/2014/main" val="440699644"/>
                    </a:ext>
                  </a:extLst>
                </a:gridCol>
                <a:gridCol w="1900228">
                  <a:extLst>
                    <a:ext uri="{9D8B030D-6E8A-4147-A177-3AD203B41FA5}">
                      <a16:colId xmlns:a16="http://schemas.microsoft.com/office/drawing/2014/main" val="2603057450"/>
                    </a:ext>
                  </a:extLst>
                </a:gridCol>
              </a:tblGrid>
              <a:tr h="403251">
                <a:tc>
                  <a:txBody>
                    <a:bodyPr/>
                    <a:lstStyle/>
                    <a:p>
                      <a:r>
                        <a:rPr lang="en-US" dirty="0" smtClean="0"/>
                        <a:t>FY</a:t>
                      </a:r>
                      <a:endParaRPr lang="en-US" dirty="0"/>
                    </a:p>
                  </a:txBody>
                  <a:tcPr/>
                </a:tc>
                <a:tc>
                  <a:txBody>
                    <a:bodyPr/>
                    <a:lstStyle/>
                    <a:p>
                      <a:pPr algn="ctr"/>
                      <a:r>
                        <a:rPr lang="en-US" dirty="0" smtClean="0"/>
                        <a:t>Books</a:t>
                      </a:r>
                      <a:endParaRPr lang="en-US" dirty="0"/>
                    </a:p>
                  </a:txBody>
                  <a:tcPr/>
                </a:tc>
                <a:tc>
                  <a:txBody>
                    <a:bodyPr/>
                    <a:lstStyle/>
                    <a:p>
                      <a:pPr algn="ctr"/>
                      <a:r>
                        <a:rPr lang="en-US" dirty="0" smtClean="0"/>
                        <a:t>3B</a:t>
                      </a:r>
                      <a:endParaRPr lang="en-US" dirty="0"/>
                    </a:p>
                  </a:txBody>
                  <a:tcPr/>
                </a:tc>
                <a:tc>
                  <a:txBody>
                    <a:bodyPr/>
                    <a:lstStyle/>
                    <a:p>
                      <a:pPr algn="ctr"/>
                      <a:r>
                        <a:rPr lang="en-US" dirty="0" smtClean="0"/>
                        <a:t>GSTR-2A</a:t>
                      </a:r>
                      <a:endParaRPr lang="en-US" dirty="0"/>
                    </a:p>
                  </a:txBody>
                  <a:tcPr/>
                </a:tc>
                <a:extLst>
                  <a:ext uri="{0D108BD9-81ED-4DB2-BD59-A6C34878D82A}">
                    <a16:rowId xmlns:a16="http://schemas.microsoft.com/office/drawing/2014/main" val="2812734140"/>
                  </a:ext>
                </a:extLst>
              </a:tr>
              <a:tr h="449361">
                <a:tc>
                  <a:txBody>
                    <a:bodyPr/>
                    <a:lstStyle/>
                    <a:p>
                      <a:r>
                        <a:rPr lang="en-US" dirty="0" smtClean="0"/>
                        <a:t>17-18</a:t>
                      </a:r>
                      <a:endParaRPr lang="en-US" dirty="0"/>
                    </a:p>
                  </a:txBody>
                  <a:tcPr/>
                </a:tc>
                <a:tc>
                  <a:txBody>
                    <a:bodyPr/>
                    <a:lstStyle/>
                    <a:p>
                      <a:pPr algn="ctr"/>
                      <a:r>
                        <a:rPr lang="en-US" dirty="0" smtClean="0"/>
                        <a:t>550</a:t>
                      </a:r>
                      <a:endParaRPr lang="en-US" dirty="0"/>
                    </a:p>
                  </a:txBody>
                  <a:tcPr/>
                </a:tc>
                <a:tc>
                  <a:txBody>
                    <a:bodyPr/>
                    <a:lstStyle/>
                    <a:p>
                      <a:pPr algn="ctr"/>
                      <a:r>
                        <a:rPr lang="en-US" dirty="0" smtClean="0"/>
                        <a:t>300 (FCM ITC)</a:t>
                      </a:r>
                      <a:endParaRPr lang="en-US" dirty="0"/>
                    </a:p>
                  </a:txBody>
                  <a:tcPr/>
                </a:tc>
                <a:tc>
                  <a:txBody>
                    <a:bodyPr/>
                    <a:lstStyle/>
                    <a:p>
                      <a:pPr algn="ctr"/>
                      <a:r>
                        <a:rPr lang="en-US" dirty="0" smtClean="0"/>
                        <a:t>700</a:t>
                      </a:r>
                      <a:endParaRPr lang="en-US" dirty="0"/>
                    </a:p>
                  </a:txBody>
                  <a:tcPr/>
                </a:tc>
                <a:extLst>
                  <a:ext uri="{0D108BD9-81ED-4DB2-BD59-A6C34878D82A}">
                    <a16:rowId xmlns:a16="http://schemas.microsoft.com/office/drawing/2014/main" val="3803990899"/>
                  </a:ext>
                </a:extLst>
              </a:tr>
              <a:tr h="372989">
                <a:tc>
                  <a:txBody>
                    <a:bodyPr/>
                    <a:lstStyle/>
                    <a:p>
                      <a:r>
                        <a:rPr lang="en-US" dirty="0" smtClean="0"/>
                        <a:t>18-19</a:t>
                      </a:r>
                      <a:endParaRPr lang="en-US" dirty="0"/>
                    </a:p>
                  </a:txBody>
                  <a:tcPr/>
                </a:tc>
                <a:tc>
                  <a:txBody>
                    <a:bodyPr/>
                    <a:lstStyle/>
                    <a:p>
                      <a:endParaRPr lang="en-US" dirty="0"/>
                    </a:p>
                  </a:txBody>
                  <a:tcPr/>
                </a:tc>
                <a:tc>
                  <a:txBody>
                    <a:bodyPr/>
                    <a:lstStyle/>
                    <a:p>
                      <a:pPr algn="ctr"/>
                      <a:r>
                        <a:rPr lang="en-US" dirty="0" smtClean="0"/>
                        <a:t>250</a:t>
                      </a:r>
                      <a:endParaRPr lang="en-US" dirty="0"/>
                    </a:p>
                  </a:txBody>
                  <a:tcPr/>
                </a:tc>
                <a:tc>
                  <a:txBody>
                    <a:bodyPr/>
                    <a:lstStyle/>
                    <a:p>
                      <a:pPr algn="ctr"/>
                      <a:r>
                        <a:rPr lang="en-US" dirty="0" smtClean="0"/>
                        <a:t>-</a:t>
                      </a:r>
                      <a:endParaRPr lang="en-US" dirty="0"/>
                    </a:p>
                  </a:txBody>
                  <a:tcPr/>
                </a:tc>
                <a:extLst>
                  <a:ext uri="{0D108BD9-81ED-4DB2-BD59-A6C34878D82A}">
                    <a16:rowId xmlns:a16="http://schemas.microsoft.com/office/drawing/2014/main" val="1573617032"/>
                  </a:ext>
                </a:extLst>
              </a:tr>
            </a:tbl>
          </a:graphicData>
        </a:graphic>
      </p:graphicFrame>
      <p:sp>
        <p:nvSpPr>
          <p:cNvPr id="4" name="Slide Number Placeholder 3"/>
          <p:cNvSpPr>
            <a:spLocks noGrp="1"/>
          </p:cNvSpPr>
          <p:nvPr>
            <p:ph type="sldNum" sz="quarter" idx="18"/>
          </p:nvPr>
        </p:nvSpPr>
        <p:spPr/>
        <p:txBody>
          <a:bodyPr/>
          <a:lstStyle/>
          <a:p>
            <a:fld id="{E90EB10D-B49F-42B1-955A-1DB268FD7307}" type="slidenum">
              <a:rPr lang="en-IN" smtClean="0"/>
              <a:pPr/>
              <a:t>47</a:t>
            </a:fld>
            <a:endParaRPr lang="en-IN" dirty="0"/>
          </a:p>
        </p:txBody>
      </p:sp>
      <p:graphicFrame>
        <p:nvGraphicFramePr>
          <p:cNvPr id="6" name="Table 5"/>
          <p:cNvGraphicFramePr>
            <a:graphicFrameLocks noGrp="1"/>
          </p:cNvGraphicFramePr>
          <p:nvPr>
            <p:extLst>
              <p:ext uri="{D42A27DB-BD31-4B8C-83A1-F6EECF244321}">
                <p14:modId xmlns:p14="http://schemas.microsoft.com/office/powerpoint/2010/main" val="2745509090"/>
              </p:ext>
            </p:extLst>
          </p:nvPr>
        </p:nvGraphicFramePr>
        <p:xfrm>
          <a:off x="340690" y="2204864"/>
          <a:ext cx="8272959" cy="4231640"/>
        </p:xfrm>
        <a:graphic>
          <a:graphicData uri="http://schemas.openxmlformats.org/drawingml/2006/table">
            <a:tbl>
              <a:tblPr firstRow="1" bandRow="1">
                <a:tableStyleId>{5C22544A-7EE6-4342-B048-85BDC9FD1C3A}</a:tableStyleId>
              </a:tblPr>
              <a:tblGrid>
                <a:gridCol w="1442554">
                  <a:extLst>
                    <a:ext uri="{9D8B030D-6E8A-4147-A177-3AD203B41FA5}">
                      <a16:colId xmlns:a16="http://schemas.microsoft.com/office/drawing/2014/main" val="21763981"/>
                    </a:ext>
                  </a:extLst>
                </a:gridCol>
                <a:gridCol w="977230">
                  <a:extLst>
                    <a:ext uri="{9D8B030D-6E8A-4147-A177-3AD203B41FA5}">
                      <a16:colId xmlns:a16="http://schemas.microsoft.com/office/drawing/2014/main" val="2832808941"/>
                    </a:ext>
                  </a:extLst>
                </a:gridCol>
                <a:gridCol w="5853175">
                  <a:extLst>
                    <a:ext uri="{9D8B030D-6E8A-4147-A177-3AD203B41FA5}">
                      <a16:colId xmlns:a16="http://schemas.microsoft.com/office/drawing/2014/main" val="3933344719"/>
                    </a:ext>
                  </a:extLst>
                </a:gridCol>
              </a:tblGrid>
              <a:tr h="370840">
                <a:tc>
                  <a:txBody>
                    <a:bodyPr/>
                    <a:lstStyle/>
                    <a:p>
                      <a:r>
                        <a:rPr lang="en-US" dirty="0" smtClean="0"/>
                        <a:t>Table</a:t>
                      </a:r>
                      <a:endParaRPr lang="en-US" dirty="0"/>
                    </a:p>
                  </a:txBody>
                  <a:tcPr/>
                </a:tc>
                <a:tc>
                  <a:txBody>
                    <a:bodyPr/>
                    <a:lstStyle/>
                    <a:p>
                      <a:r>
                        <a:rPr lang="en-US" dirty="0" smtClean="0"/>
                        <a:t>ITC </a:t>
                      </a:r>
                      <a:endParaRPr lang="en-US" dirty="0"/>
                    </a:p>
                  </a:txBody>
                  <a:tcPr/>
                </a:tc>
                <a:tc>
                  <a:txBody>
                    <a:bodyPr/>
                    <a:lstStyle/>
                    <a:p>
                      <a:r>
                        <a:rPr lang="en-US" dirty="0" smtClean="0"/>
                        <a:t>Remark</a:t>
                      </a:r>
                      <a:r>
                        <a:rPr lang="en-US" baseline="0" dirty="0" smtClean="0"/>
                        <a:t> </a:t>
                      </a:r>
                      <a:endParaRPr lang="en-US" dirty="0"/>
                    </a:p>
                  </a:txBody>
                  <a:tcPr/>
                </a:tc>
                <a:extLst>
                  <a:ext uri="{0D108BD9-81ED-4DB2-BD59-A6C34878D82A}">
                    <a16:rowId xmlns:a16="http://schemas.microsoft.com/office/drawing/2014/main" val="3370352793"/>
                  </a:ext>
                </a:extLst>
              </a:tr>
              <a:tr h="370840">
                <a:tc>
                  <a:txBody>
                    <a:bodyPr/>
                    <a:lstStyle/>
                    <a:p>
                      <a:r>
                        <a:rPr lang="en-US" dirty="0" smtClean="0"/>
                        <a:t>Table 6A</a:t>
                      </a:r>
                      <a:endParaRPr lang="en-US" dirty="0"/>
                    </a:p>
                  </a:txBody>
                  <a:tcPr/>
                </a:tc>
                <a:tc>
                  <a:txBody>
                    <a:bodyPr/>
                    <a:lstStyle/>
                    <a:p>
                      <a:r>
                        <a:rPr lang="en-US" dirty="0" smtClean="0"/>
                        <a:t>300</a:t>
                      </a:r>
                      <a:endParaRPr lang="en-US" dirty="0"/>
                    </a:p>
                  </a:txBody>
                  <a:tcPr/>
                </a:tc>
                <a:tc>
                  <a:txBody>
                    <a:bodyPr/>
                    <a:lstStyle/>
                    <a:p>
                      <a:r>
                        <a:rPr lang="en-US" dirty="0" smtClean="0"/>
                        <a:t>ITC of 1718</a:t>
                      </a:r>
                      <a:r>
                        <a:rPr lang="en-US" baseline="0" dirty="0" smtClean="0"/>
                        <a:t> availed n 3B of 1718 (</a:t>
                      </a:r>
                      <a:r>
                        <a:rPr lang="en-US" dirty="0" smtClean="0"/>
                        <a:t>Table 4A of 3B of 1718)</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FF0000"/>
                          </a:solidFill>
                        </a:rPr>
                        <a:t>Auto</a:t>
                      </a:r>
                      <a:r>
                        <a:rPr lang="en-US" b="1" baseline="0" dirty="0" smtClean="0">
                          <a:solidFill>
                            <a:srgbClr val="FF0000"/>
                          </a:solidFill>
                        </a:rPr>
                        <a:t> Populated</a:t>
                      </a:r>
                      <a:endParaRPr lang="en-US" dirty="0"/>
                    </a:p>
                  </a:txBody>
                  <a:tcPr/>
                </a:tc>
                <a:extLst>
                  <a:ext uri="{0D108BD9-81ED-4DB2-BD59-A6C34878D82A}">
                    <a16:rowId xmlns:a16="http://schemas.microsoft.com/office/drawing/2014/main" val="680701943"/>
                  </a:ext>
                </a:extLst>
              </a:tr>
              <a:tr h="370840">
                <a:tc>
                  <a:txBody>
                    <a:bodyPr/>
                    <a:lstStyle/>
                    <a:p>
                      <a:r>
                        <a:rPr lang="en-US" dirty="0" smtClean="0"/>
                        <a:t>Table 7</a:t>
                      </a:r>
                      <a:endParaRPr lang="en-US" dirty="0"/>
                    </a:p>
                  </a:txBody>
                  <a:tcPr/>
                </a:tc>
                <a:tc>
                  <a:txBody>
                    <a:bodyPr/>
                    <a:lstStyle/>
                    <a:p>
                      <a:r>
                        <a:rPr lang="en-US" dirty="0" smtClean="0"/>
                        <a:t>NIL</a:t>
                      </a:r>
                      <a:endParaRPr lang="en-US" dirty="0"/>
                    </a:p>
                  </a:txBody>
                  <a:tcPr/>
                </a:tc>
                <a:tc>
                  <a:txBody>
                    <a:bodyPr/>
                    <a:lstStyle/>
                    <a:p>
                      <a:r>
                        <a:rPr lang="en-US" dirty="0" smtClean="0"/>
                        <a:t>ITC reversed and ineligible as</a:t>
                      </a:r>
                      <a:r>
                        <a:rPr lang="en-US" baseline="0" dirty="0" smtClean="0"/>
                        <a:t> per 3B of 1718</a:t>
                      </a:r>
                      <a:endParaRPr lang="en-US" dirty="0"/>
                    </a:p>
                  </a:txBody>
                  <a:tcPr/>
                </a:tc>
                <a:extLst>
                  <a:ext uri="{0D108BD9-81ED-4DB2-BD59-A6C34878D82A}">
                    <a16:rowId xmlns:a16="http://schemas.microsoft.com/office/drawing/2014/main" val="2864928220"/>
                  </a:ext>
                </a:extLst>
              </a:tr>
              <a:tr h="370840">
                <a:tc>
                  <a:txBody>
                    <a:bodyPr/>
                    <a:lstStyle/>
                    <a:p>
                      <a:r>
                        <a:rPr lang="en-US" dirty="0" smtClean="0"/>
                        <a:t>Table 8A</a:t>
                      </a:r>
                      <a:endParaRPr lang="en-US" dirty="0"/>
                    </a:p>
                  </a:txBody>
                  <a:tcPr/>
                </a:tc>
                <a:tc>
                  <a:txBody>
                    <a:bodyPr/>
                    <a:lstStyle/>
                    <a:p>
                      <a:r>
                        <a:rPr lang="en-US" dirty="0" smtClean="0"/>
                        <a:t>700</a:t>
                      </a:r>
                      <a:endParaRPr lang="en-US" dirty="0"/>
                    </a:p>
                  </a:txBody>
                  <a:tcPr/>
                </a:tc>
                <a:tc>
                  <a:txBody>
                    <a:bodyPr/>
                    <a:lstStyle/>
                    <a:p>
                      <a:r>
                        <a:rPr lang="en-US" dirty="0" smtClean="0"/>
                        <a:t>Auto Populated</a:t>
                      </a:r>
                      <a:r>
                        <a:rPr lang="en-US" baseline="0" dirty="0" smtClean="0"/>
                        <a:t> as per GSTR-2A of 1718 </a:t>
                      </a:r>
                      <a:r>
                        <a:rPr lang="en-US" b="1" dirty="0" smtClean="0">
                          <a:solidFill>
                            <a:srgbClr val="FF0000"/>
                          </a:solidFill>
                        </a:rPr>
                        <a:t>Auto</a:t>
                      </a:r>
                      <a:r>
                        <a:rPr lang="en-US" b="1" baseline="0" dirty="0" smtClean="0">
                          <a:solidFill>
                            <a:srgbClr val="FF0000"/>
                          </a:solidFill>
                        </a:rPr>
                        <a:t> Populated</a:t>
                      </a:r>
                      <a:endParaRPr lang="en-US" dirty="0"/>
                    </a:p>
                  </a:txBody>
                  <a:tcPr/>
                </a:tc>
                <a:extLst>
                  <a:ext uri="{0D108BD9-81ED-4DB2-BD59-A6C34878D82A}">
                    <a16:rowId xmlns:a16="http://schemas.microsoft.com/office/drawing/2014/main" val="4013426935"/>
                  </a:ext>
                </a:extLst>
              </a:tr>
              <a:tr h="370840">
                <a:tc>
                  <a:txBody>
                    <a:bodyPr/>
                    <a:lstStyle/>
                    <a:p>
                      <a:r>
                        <a:rPr lang="en-US" dirty="0" smtClean="0"/>
                        <a:t>Table 8B</a:t>
                      </a:r>
                      <a:endParaRPr lang="en-US" dirty="0"/>
                    </a:p>
                  </a:txBody>
                  <a:tcPr/>
                </a:tc>
                <a:tc>
                  <a:txBody>
                    <a:bodyPr/>
                    <a:lstStyle/>
                    <a:p>
                      <a:r>
                        <a:rPr lang="en-US" dirty="0" smtClean="0"/>
                        <a:t>300</a:t>
                      </a:r>
                      <a:endParaRPr lang="en-US" dirty="0"/>
                    </a:p>
                  </a:txBody>
                  <a:tcPr/>
                </a:tc>
                <a:tc>
                  <a:txBody>
                    <a:bodyPr/>
                    <a:lstStyle/>
                    <a:p>
                      <a:r>
                        <a:rPr lang="en-US" dirty="0" smtClean="0"/>
                        <a:t>6B+6H</a:t>
                      </a:r>
                      <a:endParaRPr lang="en-US" dirty="0"/>
                    </a:p>
                  </a:txBody>
                  <a:tcPr/>
                </a:tc>
                <a:extLst>
                  <a:ext uri="{0D108BD9-81ED-4DB2-BD59-A6C34878D82A}">
                    <a16:rowId xmlns:a16="http://schemas.microsoft.com/office/drawing/2014/main" val="1622056736"/>
                  </a:ext>
                </a:extLst>
              </a:tr>
              <a:tr h="185420">
                <a:tc>
                  <a:txBody>
                    <a:bodyPr/>
                    <a:lstStyle/>
                    <a:p>
                      <a:r>
                        <a:rPr lang="en-US" b="1" dirty="0" smtClean="0">
                          <a:solidFill>
                            <a:srgbClr val="FF0000"/>
                          </a:solidFill>
                        </a:rPr>
                        <a:t>Table 8C</a:t>
                      </a:r>
                      <a:endParaRPr lang="en-US"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FF0000"/>
                          </a:solidFill>
                        </a:rPr>
                        <a:t>250</a:t>
                      </a:r>
                      <a:endParaRPr lang="en-US" b="1" dirty="0">
                        <a:solidFill>
                          <a:srgbClr val="FF0000"/>
                        </a:solidFill>
                      </a:endParaRPr>
                    </a:p>
                  </a:txBody>
                  <a:tcPr/>
                </a:tc>
                <a:tc>
                  <a:txBody>
                    <a:bodyPr/>
                    <a:lstStyle/>
                    <a:p>
                      <a:r>
                        <a:rPr lang="en-US" b="1" dirty="0" smtClean="0">
                          <a:solidFill>
                            <a:srgbClr val="FF0000"/>
                          </a:solidFill>
                        </a:rPr>
                        <a:t>ITC of 1718 availed</a:t>
                      </a:r>
                      <a:r>
                        <a:rPr lang="en-US" b="1" baseline="0" dirty="0" smtClean="0">
                          <a:solidFill>
                            <a:srgbClr val="FF0000"/>
                          </a:solidFill>
                        </a:rPr>
                        <a:t> in 1819 (Table 4A of 1819)</a:t>
                      </a:r>
                      <a:endParaRPr lang="en-US" b="1" dirty="0">
                        <a:solidFill>
                          <a:srgbClr val="FF0000"/>
                        </a:solidFill>
                      </a:endParaRPr>
                    </a:p>
                  </a:txBody>
                  <a:tcPr/>
                </a:tc>
                <a:extLst>
                  <a:ext uri="{0D108BD9-81ED-4DB2-BD59-A6C34878D82A}">
                    <a16:rowId xmlns:a16="http://schemas.microsoft.com/office/drawing/2014/main" val="2108618593"/>
                  </a:ext>
                </a:extLst>
              </a:tr>
              <a:tr h="182880">
                <a:tc>
                  <a:txBody>
                    <a:bodyPr/>
                    <a:lstStyle/>
                    <a:p>
                      <a:r>
                        <a:rPr lang="en-US" b="1" dirty="0" smtClean="0">
                          <a:solidFill>
                            <a:srgbClr val="FF0000"/>
                          </a:solidFill>
                        </a:rPr>
                        <a:t>Table</a:t>
                      </a:r>
                      <a:r>
                        <a:rPr lang="en-US" b="1" baseline="0" dirty="0" smtClean="0">
                          <a:solidFill>
                            <a:srgbClr val="FF0000"/>
                          </a:solidFill>
                        </a:rPr>
                        <a:t> 8E</a:t>
                      </a:r>
                      <a:endParaRPr lang="en-US"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FF0000"/>
                          </a:solidFill>
                        </a:rPr>
                        <a:t>150</a:t>
                      </a:r>
                      <a:endParaRPr lang="en-US" b="1" dirty="0">
                        <a:solidFill>
                          <a:srgbClr val="FF0000"/>
                        </a:solidFill>
                      </a:endParaRPr>
                    </a:p>
                  </a:txBody>
                  <a:tcPr/>
                </a:tc>
                <a:tc>
                  <a:txBody>
                    <a:bodyPr/>
                    <a:lstStyle/>
                    <a:p>
                      <a:r>
                        <a:rPr lang="en-US" b="1" dirty="0" smtClean="0">
                          <a:solidFill>
                            <a:srgbClr val="FF0000"/>
                          </a:solidFill>
                        </a:rPr>
                        <a:t>ITC</a:t>
                      </a:r>
                      <a:r>
                        <a:rPr lang="en-US" b="1" baseline="0" dirty="0" smtClean="0">
                          <a:solidFill>
                            <a:srgbClr val="FF0000"/>
                          </a:solidFill>
                        </a:rPr>
                        <a:t> available but not availed in 3B of 1718 and 1819</a:t>
                      </a:r>
                    </a:p>
                    <a:p>
                      <a:r>
                        <a:rPr lang="en-US" b="1" baseline="0" dirty="0" smtClean="0">
                          <a:solidFill>
                            <a:srgbClr val="002060"/>
                          </a:solidFill>
                        </a:rPr>
                        <a:t>ITC lapsed disclosure</a:t>
                      </a:r>
                      <a:endParaRPr lang="en-US" b="1" dirty="0">
                        <a:solidFill>
                          <a:srgbClr val="002060"/>
                        </a:solidFill>
                      </a:endParaRPr>
                    </a:p>
                  </a:txBody>
                  <a:tcPr/>
                </a:tc>
                <a:extLst>
                  <a:ext uri="{0D108BD9-81ED-4DB2-BD59-A6C34878D82A}">
                    <a16:rowId xmlns:a16="http://schemas.microsoft.com/office/drawing/2014/main" val="274140900"/>
                  </a:ext>
                </a:extLst>
              </a:tr>
              <a:tr h="182880">
                <a:tc>
                  <a:txBody>
                    <a:bodyPr/>
                    <a:lstStyle/>
                    <a:p>
                      <a:r>
                        <a:rPr lang="en-US" dirty="0" smtClean="0"/>
                        <a:t>Table 8F</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NIL</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ITC</a:t>
                      </a:r>
                      <a:r>
                        <a:rPr lang="en-US" baseline="0" dirty="0" smtClean="0"/>
                        <a:t> available but ineligible</a:t>
                      </a:r>
                      <a:endParaRPr lang="en-US" dirty="0"/>
                    </a:p>
                  </a:txBody>
                  <a:tcPr/>
                </a:tc>
                <a:extLst>
                  <a:ext uri="{0D108BD9-81ED-4DB2-BD59-A6C34878D82A}">
                    <a16:rowId xmlns:a16="http://schemas.microsoft.com/office/drawing/2014/main" val="2255719111"/>
                  </a:ext>
                </a:extLst>
              </a:tr>
              <a:tr h="182880">
                <a:tc>
                  <a:txBody>
                    <a:bodyPr/>
                    <a:lstStyle/>
                    <a:p>
                      <a:r>
                        <a:rPr lang="en-US" dirty="0" smtClean="0"/>
                        <a:t>Table 12</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NIL</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ITC reversed and ineligible of 1718 disclosed  I</a:t>
                      </a:r>
                      <a:r>
                        <a:rPr lang="en-US" baseline="0" dirty="0" smtClean="0"/>
                        <a:t>n 3B of 1819</a:t>
                      </a:r>
                      <a:endParaRPr lang="en-US" dirty="0"/>
                    </a:p>
                  </a:txBody>
                  <a:tcPr/>
                </a:tc>
                <a:extLst>
                  <a:ext uri="{0D108BD9-81ED-4DB2-BD59-A6C34878D82A}">
                    <a16:rowId xmlns:a16="http://schemas.microsoft.com/office/drawing/2014/main" val="3371407087"/>
                  </a:ext>
                </a:extLst>
              </a:tr>
              <a:tr h="370840">
                <a:tc>
                  <a:txBody>
                    <a:bodyPr/>
                    <a:lstStyle/>
                    <a:p>
                      <a:r>
                        <a:rPr lang="en-US" dirty="0" smtClean="0"/>
                        <a:t>Table 13 </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250</a:t>
                      </a:r>
                      <a:endParaRPr lang="en-US" dirty="0"/>
                    </a:p>
                  </a:txBody>
                  <a:tcPr/>
                </a:tc>
                <a:tc>
                  <a:txBody>
                    <a:bodyPr/>
                    <a:lstStyle/>
                    <a:p>
                      <a:r>
                        <a:rPr lang="en-US" dirty="0" smtClean="0"/>
                        <a:t>ITC of 1718 availed</a:t>
                      </a:r>
                      <a:r>
                        <a:rPr lang="en-US" baseline="0" dirty="0" smtClean="0"/>
                        <a:t> in 1819 (Table 4A of 3B of 1819)</a:t>
                      </a:r>
                      <a:endParaRPr lang="en-US" dirty="0"/>
                    </a:p>
                  </a:txBody>
                  <a:tcPr/>
                </a:tc>
                <a:extLst>
                  <a:ext uri="{0D108BD9-81ED-4DB2-BD59-A6C34878D82A}">
                    <a16:rowId xmlns:a16="http://schemas.microsoft.com/office/drawing/2014/main" val="1963043530"/>
                  </a:ext>
                </a:extLst>
              </a:tr>
            </a:tbl>
          </a:graphicData>
        </a:graphic>
      </p:graphicFrame>
      <p:sp>
        <p:nvSpPr>
          <p:cNvPr id="3" name="Curved Left Arrow 2"/>
          <p:cNvSpPr/>
          <p:nvPr/>
        </p:nvSpPr>
        <p:spPr>
          <a:xfrm>
            <a:off x="7524328" y="4437112"/>
            <a:ext cx="1296144" cy="180020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1168382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l"/>
            <a:r>
              <a:rPr lang="en-IN" sz="2800" dirty="0" smtClean="0"/>
              <a:t>ITC Case </a:t>
            </a:r>
            <a:r>
              <a:rPr lang="en-IN" sz="2800" dirty="0"/>
              <a:t>Study # </a:t>
            </a:r>
            <a:r>
              <a:rPr lang="en-IN" sz="2800" dirty="0" smtClean="0"/>
              <a:t>5</a:t>
            </a:r>
            <a:endParaRPr lang="en-IN" sz="2400" dirty="0"/>
          </a:p>
        </p:txBody>
      </p:sp>
      <p:graphicFrame>
        <p:nvGraphicFramePr>
          <p:cNvPr id="2" name="Content Placeholder 1"/>
          <p:cNvGraphicFramePr>
            <a:graphicFrameLocks noGrp="1"/>
          </p:cNvGraphicFramePr>
          <p:nvPr>
            <p:ph sz="quarter" idx="13"/>
            <p:extLst>
              <p:ext uri="{D42A27DB-BD31-4B8C-83A1-F6EECF244321}">
                <p14:modId xmlns:p14="http://schemas.microsoft.com/office/powerpoint/2010/main" val="2758583316"/>
              </p:ext>
            </p:extLst>
          </p:nvPr>
        </p:nvGraphicFramePr>
        <p:xfrm>
          <a:off x="361294" y="828271"/>
          <a:ext cx="3922673" cy="1568328"/>
        </p:xfrm>
        <a:graphic>
          <a:graphicData uri="http://schemas.openxmlformats.org/drawingml/2006/table">
            <a:tbl>
              <a:tblPr firstRow="1" bandRow="1">
                <a:tableStyleId>{616DA210-FB5B-4158-B5E0-FEB733F419BA}</a:tableStyleId>
              </a:tblPr>
              <a:tblGrid>
                <a:gridCol w="1378045">
                  <a:extLst>
                    <a:ext uri="{9D8B030D-6E8A-4147-A177-3AD203B41FA5}">
                      <a16:colId xmlns:a16="http://schemas.microsoft.com/office/drawing/2014/main" val="3457438352"/>
                    </a:ext>
                  </a:extLst>
                </a:gridCol>
                <a:gridCol w="1392501">
                  <a:extLst>
                    <a:ext uri="{9D8B030D-6E8A-4147-A177-3AD203B41FA5}">
                      <a16:colId xmlns:a16="http://schemas.microsoft.com/office/drawing/2014/main" val="1301109483"/>
                    </a:ext>
                  </a:extLst>
                </a:gridCol>
                <a:gridCol w="1152127">
                  <a:extLst>
                    <a:ext uri="{9D8B030D-6E8A-4147-A177-3AD203B41FA5}">
                      <a16:colId xmlns:a16="http://schemas.microsoft.com/office/drawing/2014/main" val="2603057450"/>
                    </a:ext>
                  </a:extLst>
                </a:gridCol>
              </a:tblGrid>
              <a:tr h="372989">
                <a:tc>
                  <a:txBody>
                    <a:bodyPr/>
                    <a:lstStyle/>
                    <a:p>
                      <a:r>
                        <a:rPr lang="en-US" dirty="0" smtClean="0"/>
                        <a:t>FY 1718</a:t>
                      </a:r>
                      <a:endParaRPr lang="en-US" dirty="0"/>
                    </a:p>
                  </a:txBody>
                  <a:tcPr/>
                </a:tc>
                <a:tc>
                  <a:txBody>
                    <a:bodyPr/>
                    <a:lstStyle/>
                    <a:p>
                      <a:pPr algn="ctr"/>
                      <a:r>
                        <a:rPr lang="en-US" dirty="0" smtClean="0"/>
                        <a:t>Books</a:t>
                      </a:r>
                      <a:endParaRPr lang="en-US" dirty="0"/>
                    </a:p>
                  </a:txBody>
                  <a:tcPr/>
                </a:tc>
                <a:tc>
                  <a:txBody>
                    <a:bodyPr/>
                    <a:lstStyle/>
                    <a:p>
                      <a:pPr algn="ctr"/>
                      <a:r>
                        <a:rPr lang="en-US" dirty="0" smtClean="0"/>
                        <a:t>GSTR-2A</a:t>
                      </a:r>
                      <a:endParaRPr lang="en-US" dirty="0"/>
                    </a:p>
                  </a:txBody>
                  <a:tcPr/>
                </a:tc>
                <a:extLst>
                  <a:ext uri="{0D108BD9-81ED-4DB2-BD59-A6C34878D82A}">
                    <a16:rowId xmlns:a16="http://schemas.microsoft.com/office/drawing/2014/main" val="2812734140"/>
                  </a:ext>
                </a:extLst>
              </a:tr>
              <a:tr h="449361">
                <a:tc>
                  <a:txBody>
                    <a:bodyPr/>
                    <a:lstStyle/>
                    <a:p>
                      <a:r>
                        <a:rPr lang="en-US" dirty="0" smtClean="0"/>
                        <a:t>Eligible </a:t>
                      </a:r>
                      <a:endParaRPr lang="en-US" dirty="0"/>
                    </a:p>
                  </a:txBody>
                  <a:tcPr/>
                </a:tc>
                <a:tc>
                  <a:txBody>
                    <a:bodyPr/>
                    <a:lstStyle/>
                    <a:p>
                      <a:pPr algn="r"/>
                      <a:r>
                        <a:rPr lang="en-US" dirty="0" smtClean="0"/>
                        <a:t>400</a:t>
                      </a:r>
                      <a:endParaRPr lang="en-US" dirty="0"/>
                    </a:p>
                  </a:txBody>
                  <a:tcPr/>
                </a:tc>
                <a:tc>
                  <a:txBody>
                    <a:bodyPr/>
                    <a:lstStyle/>
                    <a:p>
                      <a:pPr algn="r"/>
                      <a:r>
                        <a:rPr lang="en-US" dirty="0" smtClean="0"/>
                        <a:t>300</a:t>
                      </a:r>
                      <a:endParaRPr lang="en-US" dirty="0"/>
                    </a:p>
                  </a:txBody>
                  <a:tcPr/>
                </a:tc>
                <a:extLst>
                  <a:ext uri="{0D108BD9-81ED-4DB2-BD59-A6C34878D82A}">
                    <a16:rowId xmlns:a16="http://schemas.microsoft.com/office/drawing/2014/main" val="3803990899"/>
                  </a:ext>
                </a:extLst>
              </a:tr>
              <a:tr h="372989">
                <a:tc>
                  <a:txBody>
                    <a:bodyPr/>
                    <a:lstStyle/>
                    <a:p>
                      <a:r>
                        <a:rPr lang="en-US" dirty="0" smtClean="0"/>
                        <a:t>Ineligible</a:t>
                      </a:r>
                      <a:endParaRPr lang="en-US" dirty="0"/>
                    </a:p>
                  </a:txBody>
                  <a:tcPr/>
                </a:tc>
                <a:tc>
                  <a:txBody>
                    <a:bodyPr/>
                    <a:lstStyle/>
                    <a:p>
                      <a:pPr algn="r"/>
                      <a:r>
                        <a:rPr lang="en-US" dirty="0" smtClean="0"/>
                        <a:t>100</a:t>
                      </a:r>
                      <a:endParaRPr lang="en-US" dirty="0"/>
                    </a:p>
                  </a:txBody>
                  <a:tcPr/>
                </a:tc>
                <a:tc>
                  <a:txBody>
                    <a:bodyPr/>
                    <a:lstStyle/>
                    <a:p>
                      <a:pPr algn="r"/>
                      <a:r>
                        <a:rPr lang="en-US" dirty="0" smtClean="0"/>
                        <a:t>100</a:t>
                      </a:r>
                      <a:endParaRPr lang="en-US" dirty="0"/>
                    </a:p>
                  </a:txBody>
                  <a:tcPr/>
                </a:tc>
                <a:extLst>
                  <a:ext uri="{0D108BD9-81ED-4DB2-BD59-A6C34878D82A}">
                    <a16:rowId xmlns:a16="http://schemas.microsoft.com/office/drawing/2014/main" val="1573617032"/>
                  </a:ext>
                </a:extLst>
              </a:tr>
              <a:tr h="372989">
                <a:tc>
                  <a:txBody>
                    <a:bodyPr/>
                    <a:lstStyle/>
                    <a:p>
                      <a:endParaRPr lang="en-US" dirty="0"/>
                    </a:p>
                  </a:txBody>
                  <a:tcPr/>
                </a:tc>
                <a:tc>
                  <a:txBody>
                    <a:bodyPr/>
                    <a:lstStyle/>
                    <a:p>
                      <a:pPr algn="r"/>
                      <a:endParaRPr lang="en-US" dirty="0"/>
                    </a:p>
                  </a:txBody>
                  <a:tcPr/>
                </a:tc>
                <a:tc>
                  <a:txBody>
                    <a:bodyPr/>
                    <a:lstStyle/>
                    <a:p>
                      <a:pPr algn="r"/>
                      <a:endParaRPr lang="en-US" dirty="0"/>
                    </a:p>
                  </a:txBody>
                  <a:tcPr/>
                </a:tc>
                <a:extLst>
                  <a:ext uri="{0D108BD9-81ED-4DB2-BD59-A6C34878D82A}">
                    <a16:rowId xmlns:a16="http://schemas.microsoft.com/office/drawing/2014/main" val="193872818"/>
                  </a:ext>
                </a:extLst>
              </a:tr>
            </a:tbl>
          </a:graphicData>
        </a:graphic>
      </p:graphicFrame>
      <p:sp>
        <p:nvSpPr>
          <p:cNvPr id="4" name="Slide Number Placeholder 3"/>
          <p:cNvSpPr>
            <a:spLocks noGrp="1"/>
          </p:cNvSpPr>
          <p:nvPr>
            <p:ph type="sldNum" sz="quarter" idx="18"/>
          </p:nvPr>
        </p:nvSpPr>
        <p:spPr/>
        <p:txBody>
          <a:bodyPr/>
          <a:lstStyle/>
          <a:p>
            <a:fld id="{E90EB10D-B49F-42B1-955A-1DB268FD7307}" type="slidenum">
              <a:rPr lang="en-IN" smtClean="0"/>
              <a:pPr/>
              <a:t>48</a:t>
            </a:fld>
            <a:endParaRPr lang="en-IN" dirty="0"/>
          </a:p>
        </p:txBody>
      </p:sp>
      <p:graphicFrame>
        <p:nvGraphicFramePr>
          <p:cNvPr id="6" name="Table 5"/>
          <p:cNvGraphicFramePr>
            <a:graphicFrameLocks noGrp="1"/>
          </p:cNvGraphicFramePr>
          <p:nvPr>
            <p:extLst>
              <p:ext uri="{D42A27DB-BD31-4B8C-83A1-F6EECF244321}">
                <p14:modId xmlns:p14="http://schemas.microsoft.com/office/powerpoint/2010/main" val="354448393"/>
              </p:ext>
            </p:extLst>
          </p:nvPr>
        </p:nvGraphicFramePr>
        <p:xfrm>
          <a:off x="326986" y="2578053"/>
          <a:ext cx="8619501" cy="4053840"/>
        </p:xfrm>
        <a:graphic>
          <a:graphicData uri="http://schemas.openxmlformats.org/drawingml/2006/table">
            <a:tbl>
              <a:tblPr firstRow="1" bandRow="1">
                <a:tableStyleId>{5C22544A-7EE6-4342-B048-85BDC9FD1C3A}</a:tableStyleId>
              </a:tblPr>
              <a:tblGrid>
                <a:gridCol w="1292686">
                  <a:extLst>
                    <a:ext uri="{9D8B030D-6E8A-4147-A177-3AD203B41FA5}">
                      <a16:colId xmlns:a16="http://schemas.microsoft.com/office/drawing/2014/main" val="21763981"/>
                    </a:ext>
                  </a:extLst>
                </a:gridCol>
                <a:gridCol w="936104">
                  <a:extLst>
                    <a:ext uri="{9D8B030D-6E8A-4147-A177-3AD203B41FA5}">
                      <a16:colId xmlns:a16="http://schemas.microsoft.com/office/drawing/2014/main" val="2832808941"/>
                    </a:ext>
                  </a:extLst>
                </a:gridCol>
                <a:gridCol w="6390711">
                  <a:extLst>
                    <a:ext uri="{9D8B030D-6E8A-4147-A177-3AD203B41FA5}">
                      <a16:colId xmlns:a16="http://schemas.microsoft.com/office/drawing/2014/main" val="3933344719"/>
                    </a:ext>
                  </a:extLst>
                </a:gridCol>
              </a:tblGrid>
              <a:tr h="370840">
                <a:tc>
                  <a:txBody>
                    <a:bodyPr/>
                    <a:lstStyle/>
                    <a:p>
                      <a:r>
                        <a:rPr lang="en-US" dirty="0" smtClean="0"/>
                        <a:t>Table</a:t>
                      </a:r>
                      <a:endParaRPr lang="en-US" dirty="0"/>
                    </a:p>
                  </a:txBody>
                  <a:tcPr/>
                </a:tc>
                <a:tc>
                  <a:txBody>
                    <a:bodyPr/>
                    <a:lstStyle/>
                    <a:p>
                      <a:r>
                        <a:rPr lang="en-US" dirty="0" smtClean="0"/>
                        <a:t>ITC </a:t>
                      </a:r>
                      <a:endParaRPr lang="en-US" dirty="0"/>
                    </a:p>
                  </a:txBody>
                  <a:tcPr/>
                </a:tc>
                <a:tc>
                  <a:txBody>
                    <a:bodyPr/>
                    <a:lstStyle/>
                    <a:p>
                      <a:r>
                        <a:rPr lang="en-US" dirty="0" smtClean="0"/>
                        <a:t>Remark</a:t>
                      </a:r>
                      <a:r>
                        <a:rPr lang="en-US" baseline="0" dirty="0" smtClean="0"/>
                        <a:t> </a:t>
                      </a:r>
                      <a:endParaRPr lang="en-US" dirty="0"/>
                    </a:p>
                  </a:txBody>
                  <a:tcPr/>
                </a:tc>
                <a:extLst>
                  <a:ext uri="{0D108BD9-81ED-4DB2-BD59-A6C34878D82A}">
                    <a16:rowId xmlns:a16="http://schemas.microsoft.com/office/drawing/2014/main" val="3370352793"/>
                  </a:ext>
                </a:extLst>
              </a:tr>
              <a:tr h="370840">
                <a:tc>
                  <a:txBody>
                    <a:bodyPr/>
                    <a:lstStyle/>
                    <a:p>
                      <a:r>
                        <a:rPr lang="en-US" dirty="0" smtClean="0"/>
                        <a:t>Table 6A</a:t>
                      </a:r>
                      <a:endParaRPr lang="en-US" dirty="0"/>
                    </a:p>
                  </a:txBody>
                  <a:tcPr/>
                </a:tc>
                <a:tc>
                  <a:txBody>
                    <a:bodyPr/>
                    <a:lstStyle/>
                    <a:p>
                      <a:r>
                        <a:rPr lang="en-US" dirty="0" smtClean="0"/>
                        <a:t>400</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ITC of 1718 availed</a:t>
                      </a:r>
                      <a:r>
                        <a:rPr lang="en-US" baseline="0" dirty="0" smtClean="0"/>
                        <a:t> in 1819 (Table 4A of 1819) </a:t>
                      </a:r>
                      <a:r>
                        <a:rPr lang="en-US" b="1" baseline="0" dirty="0" smtClean="0">
                          <a:solidFill>
                            <a:srgbClr val="FF0000"/>
                          </a:solidFill>
                        </a:rPr>
                        <a:t>(Auto Populated)</a:t>
                      </a:r>
                      <a:endParaRPr lang="en-US" b="1" dirty="0">
                        <a:solidFill>
                          <a:srgbClr val="FF0000"/>
                        </a:solidFill>
                      </a:endParaRPr>
                    </a:p>
                  </a:txBody>
                  <a:tcPr/>
                </a:tc>
                <a:extLst>
                  <a:ext uri="{0D108BD9-81ED-4DB2-BD59-A6C34878D82A}">
                    <a16:rowId xmlns:a16="http://schemas.microsoft.com/office/drawing/2014/main" val="680701943"/>
                  </a:ext>
                </a:extLst>
              </a:tr>
              <a:tr h="370840">
                <a:tc>
                  <a:txBody>
                    <a:bodyPr/>
                    <a:lstStyle/>
                    <a:p>
                      <a:r>
                        <a:rPr lang="en-US" dirty="0" smtClean="0"/>
                        <a:t>Table 7E</a:t>
                      </a:r>
                      <a:endParaRPr lang="en-US" dirty="0"/>
                    </a:p>
                  </a:txBody>
                  <a:tcPr/>
                </a:tc>
                <a:tc>
                  <a:txBody>
                    <a:bodyPr/>
                    <a:lstStyle/>
                    <a:p>
                      <a:r>
                        <a:rPr lang="en-US" dirty="0" smtClean="0"/>
                        <a:t>100</a:t>
                      </a:r>
                      <a:endParaRPr lang="en-US" dirty="0"/>
                    </a:p>
                  </a:txBody>
                  <a:tcPr/>
                </a:tc>
                <a:tc>
                  <a:txBody>
                    <a:bodyPr/>
                    <a:lstStyle/>
                    <a:p>
                      <a:r>
                        <a:rPr lang="en-US" dirty="0" smtClean="0"/>
                        <a:t>ITC reversed and ineligible as</a:t>
                      </a:r>
                      <a:r>
                        <a:rPr lang="en-US" baseline="0" dirty="0" smtClean="0"/>
                        <a:t> per 3B of 1718</a:t>
                      </a:r>
                      <a:endParaRPr lang="en-US" b="1" dirty="0">
                        <a:solidFill>
                          <a:srgbClr val="FF0000"/>
                        </a:solidFill>
                      </a:endParaRPr>
                    </a:p>
                  </a:txBody>
                  <a:tcPr/>
                </a:tc>
                <a:extLst>
                  <a:ext uri="{0D108BD9-81ED-4DB2-BD59-A6C34878D82A}">
                    <a16:rowId xmlns:a16="http://schemas.microsoft.com/office/drawing/2014/main" val="2864928220"/>
                  </a:ext>
                </a:extLst>
              </a:tr>
              <a:tr h="370840">
                <a:tc>
                  <a:txBody>
                    <a:bodyPr/>
                    <a:lstStyle/>
                    <a:p>
                      <a:r>
                        <a:rPr lang="en-US" dirty="0" smtClean="0"/>
                        <a:t>Table 8A</a:t>
                      </a:r>
                      <a:endParaRPr lang="en-US" dirty="0"/>
                    </a:p>
                  </a:txBody>
                  <a:tcPr/>
                </a:tc>
                <a:tc>
                  <a:txBody>
                    <a:bodyPr/>
                    <a:lstStyle/>
                    <a:p>
                      <a:r>
                        <a:rPr lang="en-US" dirty="0" smtClean="0"/>
                        <a:t>400</a:t>
                      </a:r>
                      <a:endParaRPr lang="en-US" dirty="0"/>
                    </a:p>
                  </a:txBody>
                  <a:tcPr/>
                </a:tc>
                <a:tc>
                  <a:txBody>
                    <a:bodyPr/>
                    <a:lstStyle/>
                    <a:p>
                      <a:r>
                        <a:rPr lang="en-US" dirty="0" smtClean="0"/>
                        <a:t>Auto Populated</a:t>
                      </a:r>
                      <a:r>
                        <a:rPr lang="en-US" baseline="0" dirty="0" smtClean="0"/>
                        <a:t> as per GSTR-2A of 1718 </a:t>
                      </a:r>
                      <a:r>
                        <a:rPr lang="en-US" b="1" dirty="0" smtClean="0">
                          <a:solidFill>
                            <a:srgbClr val="FF0000"/>
                          </a:solidFill>
                        </a:rPr>
                        <a:t>Auto</a:t>
                      </a:r>
                      <a:r>
                        <a:rPr lang="en-US" b="1" baseline="0" dirty="0" smtClean="0">
                          <a:solidFill>
                            <a:srgbClr val="FF0000"/>
                          </a:solidFill>
                        </a:rPr>
                        <a:t> Populated</a:t>
                      </a:r>
                      <a:endParaRPr lang="en-US" dirty="0"/>
                    </a:p>
                  </a:txBody>
                  <a:tcPr/>
                </a:tc>
                <a:extLst>
                  <a:ext uri="{0D108BD9-81ED-4DB2-BD59-A6C34878D82A}">
                    <a16:rowId xmlns:a16="http://schemas.microsoft.com/office/drawing/2014/main" val="4013426935"/>
                  </a:ext>
                </a:extLst>
              </a:tr>
              <a:tr h="370840">
                <a:tc>
                  <a:txBody>
                    <a:bodyPr/>
                    <a:lstStyle/>
                    <a:p>
                      <a:r>
                        <a:rPr lang="en-US" dirty="0" smtClean="0"/>
                        <a:t>Table 8B</a:t>
                      </a:r>
                      <a:endParaRPr lang="en-US" dirty="0"/>
                    </a:p>
                  </a:txBody>
                  <a:tcPr/>
                </a:tc>
                <a:tc>
                  <a:txBody>
                    <a:bodyPr/>
                    <a:lstStyle/>
                    <a:p>
                      <a:r>
                        <a:rPr lang="en-US" dirty="0" smtClean="0"/>
                        <a:t>400</a:t>
                      </a:r>
                      <a:endParaRPr lang="en-US" dirty="0"/>
                    </a:p>
                  </a:txBody>
                  <a:tcPr/>
                </a:tc>
                <a:tc>
                  <a:txBody>
                    <a:bodyPr/>
                    <a:lstStyle/>
                    <a:p>
                      <a:r>
                        <a:rPr lang="en-US" baseline="0" dirty="0" smtClean="0"/>
                        <a:t>Table 6B + 6H</a:t>
                      </a:r>
                      <a:endParaRPr lang="en-US" dirty="0"/>
                    </a:p>
                  </a:txBody>
                  <a:tcPr/>
                </a:tc>
                <a:extLst>
                  <a:ext uri="{0D108BD9-81ED-4DB2-BD59-A6C34878D82A}">
                    <a16:rowId xmlns:a16="http://schemas.microsoft.com/office/drawing/2014/main" val="1622056736"/>
                  </a:ext>
                </a:extLst>
              </a:tr>
              <a:tr h="1854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Table 8C</a:t>
                      </a:r>
                      <a:endParaRPr lang="en-US" sz="1800" b="0" i="0" u="none" strike="noStrike" kern="1200" baseline="0" dirty="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0</a:t>
                      </a:r>
                      <a:endParaRPr lang="en-US" sz="1800" b="0" i="0" u="none" strike="noStrike" kern="1200" baseline="0" dirty="0">
                        <a:solidFill>
                          <a:schemeClr val="dk1"/>
                        </a:solidFill>
                        <a:latin typeface="+mn-lt"/>
                        <a:ea typeface="+mn-ea"/>
                        <a:cs typeface="+mn-cs"/>
                      </a:endParaRPr>
                    </a:p>
                  </a:txBody>
                  <a:tcPr/>
                </a:tc>
                <a:tc>
                  <a:txBody>
                    <a:bodyPr/>
                    <a:lstStyle/>
                    <a:p>
                      <a:r>
                        <a:rPr lang="en-US" b="0" dirty="0" smtClean="0">
                          <a:solidFill>
                            <a:schemeClr val="tx1"/>
                          </a:solidFill>
                        </a:rPr>
                        <a:t>ITC of 1718 availed</a:t>
                      </a:r>
                      <a:r>
                        <a:rPr lang="en-US" b="0" baseline="0" dirty="0" smtClean="0">
                          <a:solidFill>
                            <a:schemeClr val="tx1"/>
                          </a:solidFill>
                        </a:rPr>
                        <a:t> in 1819 (Table 4A of 1819)</a:t>
                      </a:r>
                      <a:endParaRPr lang="en-US" b="0" dirty="0">
                        <a:solidFill>
                          <a:schemeClr val="tx1"/>
                        </a:solidFill>
                      </a:endParaRPr>
                    </a:p>
                  </a:txBody>
                  <a:tcPr/>
                </a:tc>
                <a:extLst>
                  <a:ext uri="{0D108BD9-81ED-4DB2-BD59-A6C34878D82A}">
                    <a16:rowId xmlns:a16="http://schemas.microsoft.com/office/drawing/2014/main" val="2108618593"/>
                  </a:ext>
                </a:extLst>
              </a:tr>
              <a:tr h="1828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Table 8D</a:t>
                      </a:r>
                      <a:endParaRPr lang="en-US" sz="1800" b="0" i="0" u="none" strike="noStrike" kern="1200" baseline="0" dirty="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0</a:t>
                      </a:r>
                      <a:endParaRPr lang="en-US" sz="1800" b="0" i="0" u="none" strike="noStrike" kern="1200" baseline="0" dirty="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Difference  [8A-(8B+8C)]</a:t>
                      </a:r>
                      <a:endParaRPr lang="en-US" sz="1800" b="0" i="0" u="none" strike="noStrike" kern="1200" baseline="0" dirty="0">
                        <a:solidFill>
                          <a:schemeClr val="dk1"/>
                        </a:solidFill>
                        <a:latin typeface="+mn-lt"/>
                        <a:ea typeface="+mn-ea"/>
                        <a:cs typeface="+mn-cs"/>
                      </a:endParaRPr>
                    </a:p>
                  </a:txBody>
                  <a:tcPr/>
                </a:tc>
                <a:extLst>
                  <a:ext uri="{0D108BD9-81ED-4DB2-BD59-A6C34878D82A}">
                    <a16:rowId xmlns:a16="http://schemas.microsoft.com/office/drawing/2014/main" val="274140900"/>
                  </a:ext>
                </a:extLst>
              </a:tr>
              <a:tr h="281451">
                <a:tc>
                  <a:txBody>
                    <a:bodyPr/>
                    <a:lstStyle/>
                    <a:p>
                      <a:r>
                        <a:rPr lang="en-US" dirty="0" smtClean="0"/>
                        <a:t>Table 8E</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NIL</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ITC available but not availed 	in 3B of 1718 &amp; 1819</a:t>
                      </a:r>
                      <a:endParaRPr lang="en-US" dirty="0"/>
                    </a:p>
                  </a:txBody>
                  <a:tcPr/>
                </a:tc>
                <a:extLst>
                  <a:ext uri="{0D108BD9-81ED-4DB2-BD59-A6C34878D82A}">
                    <a16:rowId xmlns:a16="http://schemas.microsoft.com/office/drawing/2014/main" val="2255719111"/>
                  </a:ext>
                </a:extLst>
              </a:tr>
              <a:tr h="243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FF0000"/>
                          </a:solidFill>
                        </a:rPr>
                        <a:t>Table 8F</a:t>
                      </a:r>
                      <a:endParaRPr lang="en-US"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FF0000"/>
                          </a:solidFill>
                        </a:rPr>
                        <a:t>100</a:t>
                      </a:r>
                      <a:endParaRPr lang="en-US"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0" u="none" strike="noStrike" kern="1200" baseline="0" dirty="0" smtClean="0">
                          <a:solidFill>
                            <a:srgbClr val="FF0000"/>
                          </a:solidFill>
                          <a:latin typeface="+mn-lt"/>
                          <a:ea typeface="+mn-ea"/>
                          <a:cs typeface="+mn-cs"/>
                        </a:rPr>
                        <a:t>ITC available but ineligible 	</a:t>
                      </a:r>
                      <a:r>
                        <a:rPr lang="en-US" sz="1800" b="1" i="0" u="none" strike="noStrike" kern="1200" baseline="0" dirty="0" smtClean="0">
                          <a:solidFill>
                            <a:srgbClr val="002060"/>
                          </a:solidFill>
                          <a:latin typeface="+mn-lt"/>
                          <a:ea typeface="+mn-ea"/>
                          <a:cs typeface="+mn-cs"/>
                        </a:rPr>
                        <a:t>(ITC lapsed – Only disclosure)</a:t>
                      </a:r>
                      <a:endParaRPr lang="en-US" b="1" dirty="0">
                        <a:solidFill>
                          <a:srgbClr val="002060"/>
                        </a:solidFill>
                      </a:endParaRPr>
                    </a:p>
                  </a:txBody>
                  <a:tcPr/>
                </a:tc>
                <a:extLst>
                  <a:ext uri="{0D108BD9-81ED-4DB2-BD59-A6C34878D82A}">
                    <a16:rowId xmlns:a16="http://schemas.microsoft.com/office/drawing/2014/main" val="1999436859"/>
                  </a:ext>
                </a:extLst>
              </a:tr>
              <a:tr h="121920">
                <a:tc>
                  <a:txBody>
                    <a:bodyPr/>
                    <a:lstStyle/>
                    <a:p>
                      <a:r>
                        <a:rPr lang="en-US" dirty="0" smtClean="0"/>
                        <a:t>Table 12</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0</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ITC reversed and ineligible of 1718 disclosed  I</a:t>
                      </a:r>
                      <a:r>
                        <a:rPr lang="en-US" baseline="0" dirty="0" smtClean="0"/>
                        <a:t>n 3B of 1819</a:t>
                      </a:r>
                      <a:endParaRPr lang="en-US" dirty="0" smtClean="0"/>
                    </a:p>
                  </a:txBody>
                  <a:tcPr/>
                </a:tc>
                <a:extLst>
                  <a:ext uri="{0D108BD9-81ED-4DB2-BD59-A6C34878D82A}">
                    <a16:rowId xmlns:a16="http://schemas.microsoft.com/office/drawing/2014/main" val="3755688161"/>
                  </a:ext>
                </a:extLst>
              </a:tr>
              <a:tr h="370840">
                <a:tc>
                  <a:txBody>
                    <a:bodyPr/>
                    <a:lstStyle/>
                    <a:p>
                      <a:r>
                        <a:rPr lang="en-US" dirty="0" smtClean="0"/>
                        <a:t>Table 13 </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0</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chemeClr val="tx1"/>
                          </a:solidFill>
                          <a:effectLst/>
                          <a:uLnTx/>
                          <a:uFillTx/>
                          <a:latin typeface="Calibri"/>
                          <a:ea typeface="+mn-ea"/>
                          <a:cs typeface="+mn-cs"/>
                        </a:rPr>
                        <a:t>ITC of 1718 availed in 1819 (Table 4A of 1819)</a:t>
                      </a:r>
                      <a:endParaRPr kumimoji="0" lang="en-US" sz="1800" b="0" i="0" u="none" strike="noStrike" kern="1200" cap="none" spc="0" normalizeH="0" baseline="0" noProof="0" dirty="0">
                        <a:ln>
                          <a:noFill/>
                        </a:ln>
                        <a:solidFill>
                          <a:schemeClr val="tx1"/>
                        </a:solidFill>
                        <a:effectLst/>
                        <a:uLnTx/>
                        <a:uFillTx/>
                        <a:latin typeface="Calibri"/>
                        <a:ea typeface="+mn-ea"/>
                        <a:cs typeface="+mn-cs"/>
                      </a:endParaRPr>
                    </a:p>
                  </a:txBody>
                  <a:tcPr/>
                </a:tc>
                <a:extLst>
                  <a:ext uri="{0D108BD9-81ED-4DB2-BD59-A6C34878D82A}">
                    <a16:rowId xmlns:a16="http://schemas.microsoft.com/office/drawing/2014/main" val="1963043530"/>
                  </a:ext>
                </a:extLst>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3812632886"/>
              </p:ext>
            </p:extLst>
          </p:nvPr>
        </p:nvGraphicFramePr>
        <p:xfrm>
          <a:off x="4526539" y="828271"/>
          <a:ext cx="4419948" cy="1112520"/>
        </p:xfrm>
        <a:graphic>
          <a:graphicData uri="http://schemas.openxmlformats.org/drawingml/2006/table">
            <a:tbl>
              <a:tblPr firstRow="1" bandRow="1">
                <a:tableStyleId>{5C22544A-7EE6-4342-B048-85BDC9FD1C3A}</a:tableStyleId>
              </a:tblPr>
              <a:tblGrid>
                <a:gridCol w="1473316">
                  <a:extLst>
                    <a:ext uri="{9D8B030D-6E8A-4147-A177-3AD203B41FA5}">
                      <a16:colId xmlns:a16="http://schemas.microsoft.com/office/drawing/2014/main" val="1637472545"/>
                    </a:ext>
                  </a:extLst>
                </a:gridCol>
                <a:gridCol w="1473316">
                  <a:extLst>
                    <a:ext uri="{9D8B030D-6E8A-4147-A177-3AD203B41FA5}">
                      <a16:colId xmlns:a16="http://schemas.microsoft.com/office/drawing/2014/main" val="2260360917"/>
                    </a:ext>
                  </a:extLst>
                </a:gridCol>
                <a:gridCol w="1473316">
                  <a:extLst>
                    <a:ext uri="{9D8B030D-6E8A-4147-A177-3AD203B41FA5}">
                      <a16:colId xmlns:a16="http://schemas.microsoft.com/office/drawing/2014/main" val="4145710975"/>
                    </a:ext>
                  </a:extLst>
                </a:gridCol>
              </a:tblGrid>
              <a:tr h="370840">
                <a:tc>
                  <a:txBody>
                    <a:bodyPr/>
                    <a:lstStyle/>
                    <a:p>
                      <a:endParaRPr lang="en-US" dirty="0"/>
                    </a:p>
                  </a:txBody>
                  <a:tcPr/>
                </a:tc>
                <a:tc gridSpan="2">
                  <a:txBody>
                    <a:bodyPr/>
                    <a:lstStyle/>
                    <a:p>
                      <a:r>
                        <a:rPr lang="en-US" dirty="0" smtClean="0"/>
                        <a:t>GSTR-3B of</a:t>
                      </a:r>
                      <a:r>
                        <a:rPr lang="en-US" baseline="0" dirty="0" smtClean="0"/>
                        <a:t> 1718</a:t>
                      </a:r>
                      <a:endParaRPr lang="en-US" dirty="0"/>
                    </a:p>
                  </a:txBody>
                  <a:tcPr/>
                </a:tc>
                <a:tc hMerge="1">
                  <a:txBody>
                    <a:bodyPr/>
                    <a:lstStyle/>
                    <a:p>
                      <a:endParaRPr lang="en-US" dirty="0"/>
                    </a:p>
                  </a:txBody>
                  <a:tcPr/>
                </a:tc>
                <a:extLst>
                  <a:ext uri="{0D108BD9-81ED-4DB2-BD59-A6C34878D82A}">
                    <a16:rowId xmlns:a16="http://schemas.microsoft.com/office/drawing/2014/main" val="1999036131"/>
                  </a:ext>
                </a:extLst>
              </a:tr>
              <a:tr h="370840">
                <a:tc>
                  <a:txBody>
                    <a:bodyPr/>
                    <a:lstStyle/>
                    <a:p>
                      <a:r>
                        <a:rPr lang="en-US" dirty="0" smtClean="0"/>
                        <a:t>Table 4A</a:t>
                      </a:r>
                      <a:endParaRPr lang="en-US" dirty="0"/>
                    </a:p>
                  </a:txBody>
                  <a:tcPr/>
                </a:tc>
                <a:tc>
                  <a:txBody>
                    <a:bodyPr/>
                    <a:lstStyle/>
                    <a:p>
                      <a:r>
                        <a:rPr lang="en-US" dirty="0" smtClean="0"/>
                        <a:t>400</a:t>
                      </a:r>
                      <a:endParaRPr lang="en-US" dirty="0"/>
                    </a:p>
                  </a:txBody>
                  <a:tcPr/>
                </a:tc>
                <a:tc>
                  <a:txBody>
                    <a:bodyPr/>
                    <a:lstStyle/>
                    <a:p>
                      <a:endParaRPr lang="en-US"/>
                    </a:p>
                  </a:txBody>
                  <a:tcPr/>
                </a:tc>
                <a:extLst>
                  <a:ext uri="{0D108BD9-81ED-4DB2-BD59-A6C34878D82A}">
                    <a16:rowId xmlns:a16="http://schemas.microsoft.com/office/drawing/2014/main" val="1645206340"/>
                  </a:ext>
                </a:extLst>
              </a:tr>
              <a:tr h="370840">
                <a:tc>
                  <a:txBody>
                    <a:bodyPr/>
                    <a:lstStyle/>
                    <a:p>
                      <a:r>
                        <a:rPr lang="en-US" dirty="0" smtClean="0"/>
                        <a:t>Table 4B</a:t>
                      </a:r>
                      <a:endParaRPr lang="en-US" dirty="0"/>
                    </a:p>
                  </a:txBody>
                  <a:tcPr/>
                </a:tc>
                <a:tc>
                  <a:txBody>
                    <a:bodyPr/>
                    <a:lstStyle/>
                    <a:p>
                      <a:r>
                        <a:rPr lang="en-US" dirty="0" smtClean="0"/>
                        <a:t>100</a:t>
                      </a:r>
                      <a:endParaRPr lang="en-US" dirty="0"/>
                    </a:p>
                  </a:txBody>
                  <a:tcPr/>
                </a:tc>
                <a:tc>
                  <a:txBody>
                    <a:bodyPr/>
                    <a:lstStyle/>
                    <a:p>
                      <a:endParaRPr lang="en-US" dirty="0"/>
                    </a:p>
                  </a:txBody>
                  <a:tcPr/>
                </a:tc>
                <a:extLst>
                  <a:ext uri="{0D108BD9-81ED-4DB2-BD59-A6C34878D82A}">
                    <a16:rowId xmlns:a16="http://schemas.microsoft.com/office/drawing/2014/main" val="1878470473"/>
                  </a:ext>
                </a:extLst>
              </a:tr>
            </a:tbl>
          </a:graphicData>
        </a:graphic>
      </p:graphicFrame>
    </p:spTree>
    <p:extLst>
      <p:ext uri="{BB962C8B-B14F-4D97-AF65-F5344CB8AC3E}">
        <p14:creationId xmlns:p14="http://schemas.microsoft.com/office/powerpoint/2010/main" val="30251078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l"/>
            <a:r>
              <a:rPr lang="en-IN" sz="2800" dirty="0" smtClean="0"/>
              <a:t>ITC Case </a:t>
            </a:r>
            <a:r>
              <a:rPr lang="en-IN" sz="2800" dirty="0"/>
              <a:t>Study # </a:t>
            </a:r>
            <a:r>
              <a:rPr lang="en-IN" sz="2800" dirty="0" smtClean="0"/>
              <a:t>6</a:t>
            </a:r>
            <a:endParaRPr lang="en-IN" sz="2400" dirty="0"/>
          </a:p>
        </p:txBody>
      </p:sp>
      <p:graphicFrame>
        <p:nvGraphicFramePr>
          <p:cNvPr id="2" name="Content Placeholder 1"/>
          <p:cNvGraphicFramePr>
            <a:graphicFrameLocks noGrp="1"/>
          </p:cNvGraphicFramePr>
          <p:nvPr>
            <p:ph sz="quarter" idx="13"/>
            <p:extLst>
              <p:ext uri="{D42A27DB-BD31-4B8C-83A1-F6EECF244321}">
                <p14:modId xmlns:p14="http://schemas.microsoft.com/office/powerpoint/2010/main" val="788235454"/>
              </p:ext>
            </p:extLst>
          </p:nvPr>
        </p:nvGraphicFramePr>
        <p:xfrm>
          <a:off x="361294" y="828271"/>
          <a:ext cx="3922673" cy="822350"/>
        </p:xfrm>
        <a:graphic>
          <a:graphicData uri="http://schemas.openxmlformats.org/drawingml/2006/table">
            <a:tbl>
              <a:tblPr firstRow="1" bandRow="1">
                <a:tableStyleId>{616DA210-FB5B-4158-B5E0-FEB733F419BA}</a:tableStyleId>
              </a:tblPr>
              <a:tblGrid>
                <a:gridCol w="1378045">
                  <a:extLst>
                    <a:ext uri="{9D8B030D-6E8A-4147-A177-3AD203B41FA5}">
                      <a16:colId xmlns:a16="http://schemas.microsoft.com/office/drawing/2014/main" val="3457438352"/>
                    </a:ext>
                  </a:extLst>
                </a:gridCol>
                <a:gridCol w="1392501">
                  <a:extLst>
                    <a:ext uri="{9D8B030D-6E8A-4147-A177-3AD203B41FA5}">
                      <a16:colId xmlns:a16="http://schemas.microsoft.com/office/drawing/2014/main" val="1301109483"/>
                    </a:ext>
                  </a:extLst>
                </a:gridCol>
                <a:gridCol w="1152127">
                  <a:extLst>
                    <a:ext uri="{9D8B030D-6E8A-4147-A177-3AD203B41FA5}">
                      <a16:colId xmlns:a16="http://schemas.microsoft.com/office/drawing/2014/main" val="2603057450"/>
                    </a:ext>
                  </a:extLst>
                </a:gridCol>
              </a:tblGrid>
              <a:tr h="372989">
                <a:tc>
                  <a:txBody>
                    <a:bodyPr/>
                    <a:lstStyle/>
                    <a:p>
                      <a:r>
                        <a:rPr lang="en-US" dirty="0" smtClean="0"/>
                        <a:t>FY 1718</a:t>
                      </a:r>
                      <a:endParaRPr lang="en-US" dirty="0"/>
                    </a:p>
                  </a:txBody>
                  <a:tcPr/>
                </a:tc>
                <a:tc>
                  <a:txBody>
                    <a:bodyPr/>
                    <a:lstStyle/>
                    <a:p>
                      <a:pPr algn="ctr"/>
                      <a:r>
                        <a:rPr lang="en-US" dirty="0" smtClean="0"/>
                        <a:t>Books</a:t>
                      </a:r>
                      <a:endParaRPr lang="en-US" dirty="0"/>
                    </a:p>
                  </a:txBody>
                  <a:tcPr/>
                </a:tc>
                <a:tc>
                  <a:txBody>
                    <a:bodyPr/>
                    <a:lstStyle/>
                    <a:p>
                      <a:pPr algn="ctr"/>
                      <a:r>
                        <a:rPr lang="en-US" dirty="0" smtClean="0"/>
                        <a:t>GSTR-3B</a:t>
                      </a:r>
                      <a:endParaRPr lang="en-US" dirty="0"/>
                    </a:p>
                  </a:txBody>
                  <a:tcPr/>
                </a:tc>
                <a:extLst>
                  <a:ext uri="{0D108BD9-81ED-4DB2-BD59-A6C34878D82A}">
                    <a16:rowId xmlns:a16="http://schemas.microsoft.com/office/drawing/2014/main" val="2812734140"/>
                  </a:ext>
                </a:extLst>
              </a:tr>
              <a:tr h="449361">
                <a:tc>
                  <a:txBody>
                    <a:bodyPr/>
                    <a:lstStyle/>
                    <a:p>
                      <a:r>
                        <a:rPr lang="en-US" dirty="0" smtClean="0"/>
                        <a:t>Eligible </a:t>
                      </a:r>
                      <a:endParaRPr lang="en-US" dirty="0"/>
                    </a:p>
                  </a:txBody>
                  <a:tcPr/>
                </a:tc>
                <a:tc>
                  <a:txBody>
                    <a:bodyPr/>
                    <a:lstStyle/>
                    <a:p>
                      <a:pPr algn="r"/>
                      <a:r>
                        <a:rPr lang="en-US" dirty="0" smtClean="0"/>
                        <a:t>400</a:t>
                      </a:r>
                      <a:endParaRPr lang="en-US" dirty="0"/>
                    </a:p>
                  </a:txBody>
                  <a:tcPr/>
                </a:tc>
                <a:tc>
                  <a:txBody>
                    <a:bodyPr/>
                    <a:lstStyle/>
                    <a:p>
                      <a:pPr algn="r"/>
                      <a:r>
                        <a:rPr lang="en-US" dirty="0" smtClean="0"/>
                        <a:t>400</a:t>
                      </a:r>
                      <a:endParaRPr lang="en-US" dirty="0"/>
                    </a:p>
                  </a:txBody>
                  <a:tcPr/>
                </a:tc>
                <a:extLst>
                  <a:ext uri="{0D108BD9-81ED-4DB2-BD59-A6C34878D82A}">
                    <a16:rowId xmlns:a16="http://schemas.microsoft.com/office/drawing/2014/main" val="3803990899"/>
                  </a:ext>
                </a:extLst>
              </a:tr>
            </a:tbl>
          </a:graphicData>
        </a:graphic>
      </p:graphicFrame>
      <p:sp>
        <p:nvSpPr>
          <p:cNvPr id="4" name="Slide Number Placeholder 3"/>
          <p:cNvSpPr>
            <a:spLocks noGrp="1"/>
          </p:cNvSpPr>
          <p:nvPr>
            <p:ph type="sldNum" sz="quarter" idx="18"/>
          </p:nvPr>
        </p:nvSpPr>
        <p:spPr/>
        <p:txBody>
          <a:bodyPr/>
          <a:lstStyle/>
          <a:p>
            <a:fld id="{E90EB10D-B49F-42B1-955A-1DB268FD7307}" type="slidenum">
              <a:rPr lang="en-IN" smtClean="0"/>
              <a:pPr/>
              <a:t>49</a:t>
            </a:fld>
            <a:endParaRPr lang="en-IN" dirty="0"/>
          </a:p>
        </p:txBody>
      </p:sp>
      <p:graphicFrame>
        <p:nvGraphicFramePr>
          <p:cNvPr id="6" name="Table 5"/>
          <p:cNvGraphicFramePr>
            <a:graphicFrameLocks noGrp="1"/>
          </p:cNvGraphicFramePr>
          <p:nvPr>
            <p:extLst>
              <p:ext uri="{D42A27DB-BD31-4B8C-83A1-F6EECF244321}">
                <p14:modId xmlns:p14="http://schemas.microsoft.com/office/powerpoint/2010/main" val="2770854655"/>
              </p:ext>
            </p:extLst>
          </p:nvPr>
        </p:nvGraphicFramePr>
        <p:xfrm>
          <a:off x="326986" y="2578053"/>
          <a:ext cx="8619501" cy="4108467"/>
        </p:xfrm>
        <a:graphic>
          <a:graphicData uri="http://schemas.openxmlformats.org/drawingml/2006/table">
            <a:tbl>
              <a:tblPr firstRow="1" bandRow="1">
                <a:tableStyleId>{5C22544A-7EE6-4342-B048-85BDC9FD1C3A}</a:tableStyleId>
              </a:tblPr>
              <a:tblGrid>
                <a:gridCol w="1292686">
                  <a:extLst>
                    <a:ext uri="{9D8B030D-6E8A-4147-A177-3AD203B41FA5}">
                      <a16:colId xmlns:a16="http://schemas.microsoft.com/office/drawing/2014/main" val="21763981"/>
                    </a:ext>
                  </a:extLst>
                </a:gridCol>
                <a:gridCol w="936104">
                  <a:extLst>
                    <a:ext uri="{9D8B030D-6E8A-4147-A177-3AD203B41FA5}">
                      <a16:colId xmlns:a16="http://schemas.microsoft.com/office/drawing/2014/main" val="2832808941"/>
                    </a:ext>
                  </a:extLst>
                </a:gridCol>
                <a:gridCol w="6390711">
                  <a:extLst>
                    <a:ext uri="{9D8B030D-6E8A-4147-A177-3AD203B41FA5}">
                      <a16:colId xmlns:a16="http://schemas.microsoft.com/office/drawing/2014/main" val="3933344719"/>
                    </a:ext>
                  </a:extLst>
                </a:gridCol>
              </a:tblGrid>
              <a:tr h="370840">
                <a:tc>
                  <a:txBody>
                    <a:bodyPr/>
                    <a:lstStyle/>
                    <a:p>
                      <a:r>
                        <a:rPr lang="en-US" dirty="0" smtClean="0"/>
                        <a:t>Table</a:t>
                      </a:r>
                      <a:endParaRPr lang="en-US" dirty="0"/>
                    </a:p>
                  </a:txBody>
                  <a:tcPr/>
                </a:tc>
                <a:tc>
                  <a:txBody>
                    <a:bodyPr/>
                    <a:lstStyle/>
                    <a:p>
                      <a:r>
                        <a:rPr lang="en-US" dirty="0" smtClean="0"/>
                        <a:t>ITC </a:t>
                      </a:r>
                      <a:endParaRPr lang="en-US" dirty="0"/>
                    </a:p>
                  </a:txBody>
                  <a:tcPr/>
                </a:tc>
                <a:tc>
                  <a:txBody>
                    <a:bodyPr/>
                    <a:lstStyle/>
                    <a:p>
                      <a:r>
                        <a:rPr lang="en-US" dirty="0" smtClean="0"/>
                        <a:t>Remark</a:t>
                      </a:r>
                      <a:r>
                        <a:rPr lang="en-US" baseline="0" dirty="0" smtClean="0"/>
                        <a:t> </a:t>
                      </a:r>
                      <a:endParaRPr lang="en-US" dirty="0"/>
                    </a:p>
                  </a:txBody>
                  <a:tcPr/>
                </a:tc>
                <a:extLst>
                  <a:ext uri="{0D108BD9-81ED-4DB2-BD59-A6C34878D82A}">
                    <a16:rowId xmlns:a16="http://schemas.microsoft.com/office/drawing/2014/main" val="3370352793"/>
                  </a:ext>
                </a:extLst>
              </a:tr>
              <a:tr h="370840">
                <a:tc>
                  <a:txBody>
                    <a:bodyPr/>
                    <a:lstStyle/>
                    <a:p>
                      <a:r>
                        <a:rPr lang="en-US" dirty="0" smtClean="0"/>
                        <a:t>Table 6A</a:t>
                      </a:r>
                      <a:endParaRPr lang="en-US" dirty="0"/>
                    </a:p>
                  </a:txBody>
                  <a:tcPr/>
                </a:tc>
                <a:tc>
                  <a:txBody>
                    <a:bodyPr/>
                    <a:lstStyle/>
                    <a:p>
                      <a:r>
                        <a:rPr lang="en-US" dirty="0" smtClean="0"/>
                        <a:t>400</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ITC of 1718 availed</a:t>
                      </a:r>
                      <a:r>
                        <a:rPr lang="en-US" baseline="0" dirty="0" smtClean="0"/>
                        <a:t> in 1819 (Table 4A of 1819) </a:t>
                      </a:r>
                      <a:r>
                        <a:rPr lang="en-US" b="1" baseline="0" dirty="0" smtClean="0">
                          <a:solidFill>
                            <a:srgbClr val="FF0000"/>
                          </a:solidFill>
                        </a:rPr>
                        <a:t>(Auto Populated)</a:t>
                      </a:r>
                      <a:endParaRPr lang="en-US" b="1" dirty="0" smtClean="0">
                        <a:solidFill>
                          <a:srgbClr val="FF0000"/>
                        </a:solidFill>
                      </a:endParaRPr>
                    </a:p>
                  </a:txBody>
                  <a:tcPr/>
                </a:tc>
                <a:extLst>
                  <a:ext uri="{0D108BD9-81ED-4DB2-BD59-A6C34878D82A}">
                    <a16:rowId xmlns:a16="http://schemas.microsoft.com/office/drawing/2014/main" val="680701943"/>
                  </a:ext>
                </a:extLst>
              </a:tr>
              <a:tr h="370840">
                <a:tc>
                  <a:txBody>
                    <a:bodyPr/>
                    <a:lstStyle/>
                    <a:p>
                      <a:r>
                        <a:rPr lang="en-US" dirty="0" smtClean="0"/>
                        <a:t>Table 7E</a:t>
                      </a:r>
                      <a:endParaRPr lang="en-US" dirty="0"/>
                    </a:p>
                  </a:txBody>
                  <a:tcPr/>
                </a:tc>
                <a:tc>
                  <a:txBody>
                    <a:bodyPr/>
                    <a:lstStyle/>
                    <a:p>
                      <a:r>
                        <a:rPr lang="en-US" dirty="0" smtClean="0"/>
                        <a:t>0</a:t>
                      </a:r>
                      <a:endParaRPr lang="en-US" dirty="0"/>
                    </a:p>
                  </a:txBody>
                  <a:tcPr/>
                </a:tc>
                <a:tc>
                  <a:txBody>
                    <a:bodyPr/>
                    <a:lstStyle/>
                    <a:p>
                      <a:r>
                        <a:rPr lang="en-US" dirty="0" smtClean="0"/>
                        <a:t>ITC reversed and ineligible as</a:t>
                      </a:r>
                      <a:r>
                        <a:rPr lang="en-US" baseline="0" dirty="0" smtClean="0"/>
                        <a:t> per 3B of 1718</a:t>
                      </a:r>
                      <a:endParaRPr lang="en-US" b="1" dirty="0">
                        <a:solidFill>
                          <a:srgbClr val="FF0000"/>
                        </a:solidFill>
                      </a:endParaRPr>
                    </a:p>
                  </a:txBody>
                  <a:tcPr/>
                </a:tc>
                <a:extLst>
                  <a:ext uri="{0D108BD9-81ED-4DB2-BD59-A6C34878D82A}">
                    <a16:rowId xmlns:a16="http://schemas.microsoft.com/office/drawing/2014/main" val="2864928220"/>
                  </a:ext>
                </a:extLst>
              </a:tr>
              <a:tr h="370840">
                <a:tc>
                  <a:txBody>
                    <a:bodyPr/>
                    <a:lstStyle/>
                    <a:p>
                      <a:r>
                        <a:rPr lang="en-US" dirty="0" smtClean="0"/>
                        <a:t>Table 8A</a:t>
                      </a:r>
                      <a:endParaRPr lang="en-US" dirty="0"/>
                    </a:p>
                  </a:txBody>
                  <a:tcPr/>
                </a:tc>
                <a:tc>
                  <a:txBody>
                    <a:bodyPr/>
                    <a:lstStyle/>
                    <a:p>
                      <a:r>
                        <a:rPr lang="en-US" dirty="0" smtClean="0"/>
                        <a:t>400</a:t>
                      </a:r>
                      <a:endParaRPr lang="en-US" dirty="0"/>
                    </a:p>
                  </a:txBody>
                  <a:tcPr/>
                </a:tc>
                <a:tc>
                  <a:txBody>
                    <a:bodyPr/>
                    <a:lstStyle/>
                    <a:p>
                      <a:r>
                        <a:rPr lang="en-US" dirty="0" smtClean="0"/>
                        <a:t>Auto Populated</a:t>
                      </a:r>
                      <a:r>
                        <a:rPr lang="en-US" baseline="0" dirty="0" smtClean="0"/>
                        <a:t> as per GSTR-2A of 1718 </a:t>
                      </a:r>
                      <a:r>
                        <a:rPr lang="en-US" b="1" dirty="0" smtClean="0">
                          <a:solidFill>
                            <a:srgbClr val="FF0000"/>
                          </a:solidFill>
                        </a:rPr>
                        <a:t>Auto</a:t>
                      </a:r>
                      <a:r>
                        <a:rPr lang="en-US" b="1" baseline="0" dirty="0" smtClean="0">
                          <a:solidFill>
                            <a:srgbClr val="FF0000"/>
                          </a:solidFill>
                        </a:rPr>
                        <a:t> Populated</a:t>
                      </a:r>
                      <a:endParaRPr lang="en-US" dirty="0"/>
                    </a:p>
                  </a:txBody>
                  <a:tcPr/>
                </a:tc>
                <a:extLst>
                  <a:ext uri="{0D108BD9-81ED-4DB2-BD59-A6C34878D82A}">
                    <a16:rowId xmlns:a16="http://schemas.microsoft.com/office/drawing/2014/main" val="4013426935"/>
                  </a:ext>
                </a:extLst>
              </a:tr>
              <a:tr h="0">
                <a:tc>
                  <a:txBody>
                    <a:bodyPr/>
                    <a:lstStyle/>
                    <a:p>
                      <a:r>
                        <a:rPr lang="en-US" dirty="0" smtClean="0"/>
                        <a:t>Table 8B</a:t>
                      </a:r>
                      <a:endParaRPr lang="en-US" dirty="0"/>
                    </a:p>
                  </a:txBody>
                  <a:tcPr/>
                </a:tc>
                <a:tc>
                  <a:txBody>
                    <a:bodyPr/>
                    <a:lstStyle/>
                    <a:p>
                      <a:r>
                        <a:rPr lang="en-US" dirty="0" smtClean="0"/>
                        <a:t>400</a:t>
                      </a:r>
                      <a:endParaRPr lang="en-US" dirty="0"/>
                    </a:p>
                  </a:txBody>
                  <a:tcPr/>
                </a:tc>
                <a:tc>
                  <a:txBody>
                    <a:bodyPr/>
                    <a:lstStyle/>
                    <a:p>
                      <a:r>
                        <a:rPr lang="en-US" baseline="0" dirty="0" smtClean="0"/>
                        <a:t>Table 6B + 6H</a:t>
                      </a:r>
                      <a:endParaRPr lang="en-US" dirty="0"/>
                    </a:p>
                  </a:txBody>
                  <a:tcPr/>
                </a:tc>
                <a:extLst>
                  <a:ext uri="{0D108BD9-81ED-4DB2-BD59-A6C34878D82A}">
                    <a16:rowId xmlns:a16="http://schemas.microsoft.com/office/drawing/2014/main" val="1622056736"/>
                  </a:ext>
                </a:extLst>
              </a:tr>
              <a:tr h="1854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Table 8C</a:t>
                      </a:r>
                      <a:endParaRPr lang="en-US" sz="1800" b="0" i="0" u="none" strike="noStrike" kern="1200" baseline="0" dirty="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0</a:t>
                      </a:r>
                      <a:endParaRPr lang="en-US" sz="1800" b="0" i="0" u="none" strike="noStrike" kern="1200" baseline="0" dirty="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solidFill>
                            <a:schemeClr val="tx1"/>
                          </a:solidFill>
                        </a:rPr>
                        <a:t>ITC of 1718 availed</a:t>
                      </a:r>
                      <a:r>
                        <a:rPr lang="en-US" b="0" baseline="0" dirty="0" smtClean="0">
                          <a:solidFill>
                            <a:schemeClr val="tx1"/>
                          </a:solidFill>
                        </a:rPr>
                        <a:t> in 1819 (Table 4A of 1819)</a:t>
                      </a:r>
                      <a:endParaRPr lang="en-US" sz="1800" b="0" i="0" u="none" strike="noStrike" kern="1200" baseline="0" dirty="0">
                        <a:solidFill>
                          <a:schemeClr val="dk1"/>
                        </a:solidFill>
                        <a:latin typeface="+mn-lt"/>
                        <a:ea typeface="+mn-ea"/>
                        <a:cs typeface="+mn-cs"/>
                      </a:endParaRPr>
                    </a:p>
                  </a:txBody>
                  <a:tcPr/>
                </a:tc>
                <a:extLst>
                  <a:ext uri="{0D108BD9-81ED-4DB2-BD59-A6C34878D82A}">
                    <a16:rowId xmlns:a16="http://schemas.microsoft.com/office/drawing/2014/main" val="2108618593"/>
                  </a:ext>
                </a:extLst>
              </a:tr>
              <a:tr h="1828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Table 8D</a:t>
                      </a:r>
                      <a:endParaRPr lang="en-US" sz="1800" b="0" i="0" u="none" strike="noStrike" kern="1200" baseline="0" dirty="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0</a:t>
                      </a:r>
                      <a:endParaRPr lang="en-US" sz="1800" b="0" i="0" u="none" strike="noStrike" kern="1200" baseline="0" dirty="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Difference  [8A-(8B+8C)]</a:t>
                      </a:r>
                      <a:endParaRPr lang="en-US" sz="1800" b="0" i="0" u="none" strike="noStrike" kern="1200" baseline="0" dirty="0">
                        <a:solidFill>
                          <a:schemeClr val="dk1"/>
                        </a:solidFill>
                        <a:latin typeface="+mn-lt"/>
                        <a:ea typeface="+mn-ea"/>
                        <a:cs typeface="+mn-cs"/>
                      </a:endParaRPr>
                    </a:p>
                  </a:txBody>
                  <a:tcPr/>
                </a:tc>
                <a:extLst>
                  <a:ext uri="{0D108BD9-81ED-4DB2-BD59-A6C34878D82A}">
                    <a16:rowId xmlns:a16="http://schemas.microsoft.com/office/drawing/2014/main" val="274140900"/>
                  </a:ext>
                </a:extLst>
              </a:tr>
              <a:tr h="425467">
                <a:tc>
                  <a:txBody>
                    <a:bodyPr/>
                    <a:lstStyle/>
                    <a:p>
                      <a:r>
                        <a:rPr lang="en-US" dirty="0" smtClean="0"/>
                        <a:t>Table 8E</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NIL</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ITC available but not availed 	in 3B of 1718 &amp; 1819</a:t>
                      </a:r>
                      <a:endParaRPr lang="en-US" dirty="0"/>
                    </a:p>
                  </a:txBody>
                  <a:tcPr/>
                </a:tc>
                <a:extLst>
                  <a:ext uri="{0D108BD9-81ED-4DB2-BD59-A6C34878D82A}">
                    <a16:rowId xmlns:a16="http://schemas.microsoft.com/office/drawing/2014/main" val="2255719111"/>
                  </a:ext>
                </a:extLst>
              </a:tr>
              <a:tr h="243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FF0000"/>
                          </a:solidFill>
                        </a:rPr>
                        <a:t>Table 8F</a:t>
                      </a:r>
                      <a:endParaRPr lang="en-US"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FF0000"/>
                          </a:solidFill>
                        </a:rPr>
                        <a:t>100</a:t>
                      </a:r>
                      <a:endParaRPr lang="en-US"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0" u="none" strike="noStrike" kern="1200" baseline="0" dirty="0" smtClean="0">
                          <a:solidFill>
                            <a:srgbClr val="FF0000"/>
                          </a:solidFill>
                          <a:latin typeface="+mn-lt"/>
                          <a:ea typeface="+mn-ea"/>
                          <a:cs typeface="+mn-cs"/>
                        </a:rPr>
                        <a:t>ITC available but ineligible 	</a:t>
                      </a:r>
                      <a:r>
                        <a:rPr lang="en-US" sz="1800" b="1" i="0" u="none" strike="noStrike" kern="1200" baseline="0" dirty="0" smtClean="0">
                          <a:solidFill>
                            <a:srgbClr val="002060"/>
                          </a:solidFill>
                          <a:latin typeface="+mn-lt"/>
                          <a:ea typeface="+mn-ea"/>
                          <a:cs typeface="+mn-cs"/>
                        </a:rPr>
                        <a:t>(ITC lapsed – Only disclosure)</a:t>
                      </a:r>
                      <a:endParaRPr lang="en-US" b="1" dirty="0">
                        <a:solidFill>
                          <a:srgbClr val="002060"/>
                        </a:solidFill>
                      </a:endParaRPr>
                    </a:p>
                  </a:txBody>
                  <a:tcPr/>
                </a:tc>
                <a:extLst>
                  <a:ext uri="{0D108BD9-81ED-4DB2-BD59-A6C34878D82A}">
                    <a16:rowId xmlns:a16="http://schemas.microsoft.com/office/drawing/2014/main" val="1999436859"/>
                  </a:ext>
                </a:extLst>
              </a:tr>
              <a:tr h="121920">
                <a:tc>
                  <a:txBody>
                    <a:bodyPr/>
                    <a:lstStyle/>
                    <a:p>
                      <a:r>
                        <a:rPr lang="en-US" dirty="0" smtClean="0"/>
                        <a:t>Table 12</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0</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ITC reversed and ineligible of 1718 disclosed  I</a:t>
                      </a:r>
                      <a:r>
                        <a:rPr lang="en-US" baseline="0" dirty="0" smtClean="0"/>
                        <a:t>n 3B of 1819</a:t>
                      </a:r>
                      <a:endParaRPr lang="en-US" dirty="0" smtClean="0"/>
                    </a:p>
                  </a:txBody>
                  <a:tcPr/>
                </a:tc>
                <a:extLst>
                  <a:ext uri="{0D108BD9-81ED-4DB2-BD59-A6C34878D82A}">
                    <a16:rowId xmlns:a16="http://schemas.microsoft.com/office/drawing/2014/main" val="3755688161"/>
                  </a:ext>
                </a:extLst>
              </a:tr>
              <a:tr h="370840">
                <a:tc>
                  <a:txBody>
                    <a:bodyPr/>
                    <a:lstStyle/>
                    <a:p>
                      <a:r>
                        <a:rPr lang="en-US" dirty="0" smtClean="0"/>
                        <a:t>Table 13 </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0</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chemeClr val="tx1"/>
                          </a:solidFill>
                          <a:effectLst/>
                          <a:uLnTx/>
                          <a:uFillTx/>
                          <a:latin typeface="Calibri"/>
                          <a:ea typeface="+mn-ea"/>
                          <a:cs typeface="+mn-cs"/>
                        </a:rPr>
                        <a:t>ITC of 1718 availed in 1819 (Table 4A of 1819)</a:t>
                      </a:r>
                      <a:endParaRPr kumimoji="0" lang="en-US" sz="1800" b="0" i="0" u="none" strike="noStrike" kern="1200" cap="none" spc="0" normalizeH="0" baseline="0" noProof="0" dirty="0">
                        <a:ln>
                          <a:noFill/>
                        </a:ln>
                        <a:solidFill>
                          <a:schemeClr val="tx1"/>
                        </a:solidFill>
                        <a:effectLst/>
                        <a:uLnTx/>
                        <a:uFillTx/>
                        <a:latin typeface="Calibri"/>
                        <a:ea typeface="+mn-ea"/>
                        <a:cs typeface="+mn-cs"/>
                      </a:endParaRPr>
                    </a:p>
                  </a:txBody>
                  <a:tcPr/>
                </a:tc>
                <a:extLst>
                  <a:ext uri="{0D108BD9-81ED-4DB2-BD59-A6C34878D82A}">
                    <a16:rowId xmlns:a16="http://schemas.microsoft.com/office/drawing/2014/main" val="1963043530"/>
                  </a:ext>
                </a:extLst>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4251825374"/>
              </p:ext>
            </p:extLst>
          </p:nvPr>
        </p:nvGraphicFramePr>
        <p:xfrm>
          <a:off x="4526539" y="828271"/>
          <a:ext cx="4419948" cy="1651000"/>
        </p:xfrm>
        <a:graphic>
          <a:graphicData uri="http://schemas.openxmlformats.org/drawingml/2006/table">
            <a:tbl>
              <a:tblPr firstRow="1" bandRow="1">
                <a:tableStyleId>{5C22544A-7EE6-4342-B048-85BDC9FD1C3A}</a:tableStyleId>
              </a:tblPr>
              <a:tblGrid>
                <a:gridCol w="1485621">
                  <a:extLst>
                    <a:ext uri="{9D8B030D-6E8A-4147-A177-3AD203B41FA5}">
                      <a16:colId xmlns:a16="http://schemas.microsoft.com/office/drawing/2014/main" val="1637472545"/>
                    </a:ext>
                  </a:extLst>
                </a:gridCol>
                <a:gridCol w="1461011">
                  <a:extLst>
                    <a:ext uri="{9D8B030D-6E8A-4147-A177-3AD203B41FA5}">
                      <a16:colId xmlns:a16="http://schemas.microsoft.com/office/drawing/2014/main" val="2260360917"/>
                    </a:ext>
                  </a:extLst>
                </a:gridCol>
                <a:gridCol w="1473316">
                  <a:extLst>
                    <a:ext uri="{9D8B030D-6E8A-4147-A177-3AD203B41FA5}">
                      <a16:colId xmlns:a16="http://schemas.microsoft.com/office/drawing/2014/main" val="4145710975"/>
                    </a:ext>
                  </a:extLst>
                </a:gridCol>
              </a:tblGrid>
              <a:tr h="370840">
                <a:tc>
                  <a:txBody>
                    <a:bodyPr/>
                    <a:lstStyle/>
                    <a:p>
                      <a:endParaRPr lang="en-US" dirty="0"/>
                    </a:p>
                  </a:txBody>
                  <a:tcPr/>
                </a:tc>
                <a:tc gridSpan="2">
                  <a:txBody>
                    <a:bodyPr/>
                    <a:lstStyle/>
                    <a:p>
                      <a:r>
                        <a:rPr lang="en-US" dirty="0" smtClean="0"/>
                        <a:t>GSTR-2A of</a:t>
                      </a:r>
                      <a:r>
                        <a:rPr lang="en-US" baseline="0" dirty="0" smtClean="0"/>
                        <a:t> 1718</a:t>
                      </a:r>
                      <a:endParaRPr lang="en-US" dirty="0"/>
                    </a:p>
                  </a:txBody>
                  <a:tcPr/>
                </a:tc>
                <a:tc hMerge="1">
                  <a:txBody>
                    <a:bodyPr/>
                    <a:lstStyle/>
                    <a:p>
                      <a:endParaRPr lang="en-US" dirty="0"/>
                    </a:p>
                  </a:txBody>
                  <a:tcPr/>
                </a:tc>
                <a:extLst>
                  <a:ext uri="{0D108BD9-81ED-4DB2-BD59-A6C34878D82A}">
                    <a16:rowId xmlns:a16="http://schemas.microsoft.com/office/drawing/2014/main" val="1999036131"/>
                  </a:ext>
                </a:extLst>
              </a:tr>
              <a:tr h="370840">
                <a:tc>
                  <a:txBody>
                    <a:bodyPr/>
                    <a:lstStyle/>
                    <a:p>
                      <a:r>
                        <a:rPr lang="en-US" dirty="0" smtClean="0"/>
                        <a:t>Related to Tax payer</a:t>
                      </a:r>
                      <a:endParaRPr lang="en-US" dirty="0"/>
                    </a:p>
                  </a:txBody>
                  <a:tcPr/>
                </a:tc>
                <a:tc>
                  <a:txBody>
                    <a:bodyPr/>
                    <a:lstStyle/>
                    <a:p>
                      <a:r>
                        <a:rPr lang="en-US" dirty="0" smtClean="0"/>
                        <a:t>300</a:t>
                      </a:r>
                      <a:endParaRPr lang="en-US" dirty="0"/>
                    </a:p>
                  </a:txBody>
                  <a:tcPr/>
                </a:tc>
                <a:tc>
                  <a:txBody>
                    <a:bodyPr/>
                    <a:lstStyle/>
                    <a:p>
                      <a:endParaRPr lang="en-US"/>
                    </a:p>
                  </a:txBody>
                  <a:tcPr/>
                </a:tc>
                <a:extLst>
                  <a:ext uri="{0D108BD9-81ED-4DB2-BD59-A6C34878D82A}">
                    <a16:rowId xmlns:a16="http://schemas.microsoft.com/office/drawing/2014/main" val="1645206340"/>
                  </a:ext>
                </a:extLst>
              </a:tr>
              <a:tr h="370840">
                <a:tc>
                  <a:txBody>
                    <a:bodyPr/>
                    <a:lstStyle/>
                    <a:p>
                      <a:r>
                        <a:rPr lang="en-US" b="1" dirty="0" smtClean="0">
                          <a:solidFill>
                            <a:srgbClr val="FF0000"/>
                          </a:solidFill>
                        </a:rPr>
                        <a:t>Not</a:t>
                      </a:r>
                      <a:r>
                        <a:rPr lang="en-US" b="1" baseline="0" dirty="0" smtClean="0">
                          <a:solidFill>
                            <a:srgbClr val="FF0000"/>
                          </a:solidFill>
                        </a:rPr>
                        <a:t> related to tax payer </a:t>
                      </a:r>
                      <a:endParaRPr lang="en-US" b="1" dirty="0">
                        <a:solidFill>
                          <a:srgbClr val="FF0000"/>
                        </a:solidFill>
                      </a:endParaRPr>
                    </a:p>
                  </a:txBody>
                  <a:tcPr/>
                </a:tc>
                <a:tc>
                  <a:txBody>
                    <a:bodyPr/>
                    <a:lstStyle/>
                    <a:p>
                      <a:r>
                        <a:rPr lang="en-US" b="1" dirty="0" smtClean="0">
                          <a:solidFill>
                            <a:srgbClr val="FF0000"/>
                          </a:solidFill>
                        </a:rPr>
                        <a:t>100</a:t>
                      </a:r>
                      <a:endParaRPr lang="en-US" b="1" dirty="0">
                        <a:solidFill>
                          <a:srgbClr val="FF0000"/>
                        </a:solidFill>
                      </a:endParaRPr>
                    </a:p>
                  </a:txBody>
                  <a:tcPr/>
                </a:tc>
                <a:tc>
                  <a:txBody>
                    <a:bodyPr/>
                    <a:lstStyle/>
                    <a:p>
                      <a:r>
                        <a:rPr lang="en-US" b="1" dirty="0" smtClean="0">
                          <a:solidFill>
                            <a:srgbClr val="FF0000"/>
                          </a:solidFill>
                        </a:rPr>
                        <a:t>No entry</a:t>
                      </a:r>
                      <a:r>
                        <a:rPr lang="en-US" b="1" baseline="0" dirty="0" smtClean="0">
                          <a:solidFill>
                            <a:srgbClr val="FF0000"/>
                          </a:solidFill>
                        </a:rPr>
                        <a:t> in books</a:t>
                      </a:r>
                      <a:endParaRPr lang="en-US" b="1" dirty="0">
                        <a:solidFill>
                          <a:srgbClr val="FF0000"/>
                        </a:solidFill>
                      </a:endParaRPr>
                    </a:p>
                  </a:txBody>
                  <a:tcPr/>
                </a:tc>
                <a:extLst>
                  <a:ext uri="{0D108BD9-81ED-4DB2-BD59-A6C34878D82A}">
                    <a16:rowId xmlns:a16="http://schemas.microsoft.com/office/drawing/2014/main" val="1878470473"/>
                  </a:ext>
                </a:extLst>
              </a:tr>
            </a:tbl>
          </a:graphicData>
        </a:graphic>
      </p:graphicFrame>
    </p:spTree>
    <p:extLst>
      <p:ext uri="{BB962C8B-B14F-4D97-AF65-F5344CB8AC3E}">
        <p14:creationId xmlns:p14="http://schemas.microsoft.com/office/powerpoint/2010/main" val="37098552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IN" sz="2800" dirty="0"/>
              <a:t>FAQs – GST Annual Return</a:t>
            </a:r>
            <a:endParaRPr lang="en-IN" sz="2400" dirty="0"/>
          </a:p>
        </p:txBody>
      </p:sp>
      <p:sp>
        <p:nvSpPr>
          <p:cNvPr id="6" name="Content Placeholder 5"/>
          <p:cNvSpPr>
            <a:spLocks noGrp="1"/>
          </p:cNvSpPr>
          <p:nvPr>
            <p:ph sz="quarter" idx="13"/>
          </p:nvPr>
        </p:nvSpPr>
        <p:spPr>
          <a:xfrm>
            <a:off x="143509" y="806450"/>
            <a:ext cx="8802977" cy="5670550"/>
          </a:xfrm>
        </p:spPr>
        <p:txBody>
          <a:bodyPr>
            <a:noAutofit/>
          </a:bodyPr>
          <a:lstStyle/>
          <a:p>
            <a:pPr marL="400050" indent="-400050" algn="just">
              <a:buFont typeface="Wingdings" panose="05000000000000000000" pitchFamily="2" charset="2"/>
              <a:buChar char="q"/>
            </a:pPr>
            <a:r>
              <a:rPr lang="en-IN" sz="2000" b="1" dirty="0" smtClean="0">
                <a:solidFill>
                  <a:srgbClr val="002060"/>
                </a:solidFill>
              </a:rPr>
              <a:t>Is there any data in GSTR-9 auto populated form GSTR-2A?</a:t>
            </a:r>
          </a:p>
          <a:p>
            <a:pPr marL="0" indent="363538" algn="just">
              <a:buFont typeface="Wingdings" panose="05000000000000000000" pitchFamily="2" charset="2"/>
              <a:buChar char="q"/>
            </a:pPr>
            <a:r>
              <a:rPr lang="en-US" sz="2000" dirty="0" smtClean="0"/>
              <a:t>Yes, Table </a:t>
            </a:r>
            <a:r>
              <a:rPr lang="en-US" sz="2000" dirty="0"/>
              <a:t>no. 8A: ITC as per GSTR-2A (Table 3 &amp; 5 thereof</a:t>
            </a:r>
            <a:r>
              <a:rPr lang="en-US" sz="2000" dirty="0" smtClean="0"/>
              <a:t>)</a:t>
            </a:r>
          </a:p>
          <a:p>
            <a:pPr marL="706438" algn="just">
              <a:buFont typeface="Wingdings" panose="05000000000000000000" pitchFamily="2" charset="2"/>
              <a:buChar char="q"/>
              <a:tabLst>
                <a:tab pos="631825" algn="l"/>
              </a:tabLst>
            </a:pPr>
            <a:endParaRPr lang="en-US" sz="2000" dirty="0"/>
          </a:p>
          <a:p>
            <a:pPr>
              <a:buFont typeface="Wingdings" panose="05000000000000000000" pitchFamily="2" charset="2"/>
              <a:buChar char="q"/>
            </a:pPr>
            <a:r>
              <a:rPr lang="en-US" sz="2000" b="1" dirty="0" smtClean="0">
                <a:solidFill>
                  <a:srgbClr val="002060"/>
                </a:solidFill>
              </a:rPr>
              <a:t>Whether data </a:t>
            </a:r>
            <a:r>
              <a:rPr lang="en-US" sz="2000" b="1" dirty="0">
                <a:solidFill>
                  <a:srgbClr val="002060"/>
                </a:solidFill>
              </a:rPr>
              <a:t>auto-populated data from filed Form GSTR-1 and GSTR-3B in f</a:t>
            </a:r>
            <a:r>
              <a:rPr lang="en-US" sz="2000" b="1" dirty="0" smtClean="0">
                <a:solidFill>
                  <a:srgbClr val="002060"/>
                </a:solidFill>
              </a:rPr>
              <a:t>orm GSTR-9 can be edited?</a:t>
            </a:r>
          </a:p>
          <a:p>
            <a:pPr>
              <a:buFont typeface="Wingdings" panose="05000000000000000000" pitchFamily="2" charset="2"/>
              <a:buChar char="q"/>
            </a:pPr>
            <a:r>
              <a:rPr lang="en-US" sz="2000" dirty="0" smtClean="0"/>
              <a:t>Yes , except below </a:t>
            </a:r>
            <a:endParaRPr lang="en-IN" sz="2000" dirty="0"/>
          </a:p>
        </p:txBody>
      </p:sp>
      <p:sp>
        <p:nvSpPr>
          <p:cNvPr id="4" name="Slide Number Placeholder 3"/>
          <p:cNvSpPr>
            <a:spLocks noGrp="1"/>
          </p:cNvSpPr>
          <p:nvPr>
            <p:ph type="sldNum" sz="quarter" idx="18"/>
          </p:nvPr>
        </p:nvSpPr>
        <p:spPr/>
        <p:txBody>
          <a:bodyPr/>
          <a:lstStyle/>
          <a:p>
            <a:fld id="{E90EB10D-B49F-42B1-955A-1DB268FD7307}" type="slidenum">
              <a:rPr lang="en-IN" smtClean="0"/>
              <a:pPr/>
              <a:t>5</a:t>
            </a:fld>
            <a:endParaRPr lang="en-IN" dirty="0"/>
          </a:p>
        </p:txBody>
      </p:sp>
      <p:graphicFrame>
        <p:nvGraphicFramePr>
          <p:cNvPr id="2" name="Table 1"/>
          <p:cNvGraphicFramePr>
            <a:graphicFrameLocks noGrp="1"/>
          </p:cNvGraphicFramePr>
          <p:nvPr>
            <p:extLst>
              <p:ext uri="{D42A27DB-BD31-4B8C-83A1-F6EECF244321}">
                <p14:modId xmlns:p14="http://schemas.microsoft.com/office/powerpoint/2010/main" val="2872850828"/>
              </p:ext>
            </p:extLst>
          </p:nvPr>
        </p:nvGraphicFramePr>
        <p:xfrm>
          <a:off x="539552" y="2924944"/>
          <a:ext cx="8406934" cy="2021840"/>
        </p:xfrm>
        <a:graphic>
          <a:graphicData uri="http://schemas.openxmlformats.org/drawingml/2006/table">
            <a:tbl>
              <a:tblPr firstRow="1" bandRow="1">
                <a:tableStyleId>{616DA210-FB5B-4158-B5E0-FEB733F419BA}</a:tableStyleId>
              </a:tblPr>
              <a:tblGrid>
                <a:gridCol w="1008112">
                  <a:extLst>
                    <a:ext uri="{9D8B030D-6E8A-4147-A177-3AD203B41FA5}">
                      <a16:colId xmlns:a16="http://schemas.microsoft.com/office/drawing/2014/main" val="1325861229"/>
                    </a:ext>
                  </a:extLst>
                </a:gridCol>
                <a:gridCol w="7398822">
                  <a:extLst>
                    <a:ext uri="{9D8B030D-6E8A-4147-A177-3AD203B41FA5}">
                      <a16:colId xmlns:a16="http://schemas.microsoft.com/office/drawing/2014/main" val="2880692214"/>
                    </a:ext>
                  </a:extLst>
                </a:gridCol>
              </a:tblGrid>
              <a:tr h="370840">
                <a:tc>
                  <a:txBody>
                    <a:bodyPr/>
                    <a:lstStyle/>
                    <a:p>
                      <a:r>
                        <a:rPr lang="en-US" dirty="0" smtClean="0"/>
                        <a:t>Table </a:t>
                      </a:r>
                      <a:endParaRPr lang="en-US" dirty="0"/>
                    </a:p>
                  </a:txBody>
                  <a:tcPr/>
                </a:tc>
                <a:tc>
                  <a:txBody>
                    <a:bodyPr/>
                    <a:lstStyle/>
                    <a:p>
                      <a:r>
                        <a:rPr lang="en-US" dirty="0" smtClean="0"/>
                        <a:t>Description</a:t>
                      </a:r>
                      <a:r>
                        <a:rPr lang="en-US" baseline="0" dirty="0" smtClean="0"/>
                        <a:t> </a:t>
                      </a:r>
                      <a:endParaRPr lang="en-US" dirty="0"/>
                    </a:p>
                  </a:txBody>
                  <a:tcPr/>
                </a:tc>
                <a:extLst>
                  <a:ext uri="{0D108BD9-81ED-4DB2-BD59-A6C34878D82A}">
                    <a16:rowId xmlns:a16="http://schemas.microsoft.com/office/drawing/2014/main" val="1125085126"/>
                  </a:ext>
                </a:extLst>
              </a:tr>
              <a:tr h="370840">
                <a:tc>
                  <a:txBody>
                    <a:bodyPr/>
                    <a:lstStyle/>
                    <a:p>
                      <a:r>
                        <a:rPr lang="en-US" dirty="0" smtClean="0"/>
                        <a:t>6A</a:t>
                      </a:r>
                      <a:endParaRPr lang="en-US" dirty="0"/>
                    </a:p>
                  </a:txBody>
                  <a:tcPr/>
                </a:tc>
                <a:tc>
                  <a:txBody>
                    <a:bodyPr/>
                    <a:lstStyle/>
                    <a:p>
                      <a:r>
                        <a:rPr lang="en-US" sz="1800" u="none" strike="noStrike" kern="1200" baseline="0" dirty="0" smtClean="0"/>
                        <a:t>Total amount of input tax credit availed through FORM GSTR-3B (sum total of Table 4A of FORM GSTR-3B)</a:t>
                      </a:r>
                      <a:endParaRPr lang="en-US" dirty="0"/>
                    </a:p>
                  </a:txBody>
                  <a:tcPr/>
                </a:tc>
                <a:extLst>
                  <a:ext uri="{0D108BD9-81ED-4DB2-BD59-A6C34878D82A}">
                    <a16:rowId xmlns:a16="http://schemas.microsoft.com/office/drawing/2014/main" val="2411035780"/>
                  </a:ext>
                </a:extLst>
              </a:tr>
              <a:tr h="370840">
                <a:tc>
                  <a:txBody>
                    <a:bodyPr/>
                    <a:lstStyle/>
                    <a:p>
                      <a:r>
                        <a:rPr lang="en-US" dirty="0" smtClean="0"/>
                        <a:t>8A</a:t>
                      </a:r>
                      <a:endParaRPr lang="en-US" dirty="0"/>
                    </a:p>
                  </a:txBody>
                  <a:tcPr/>
                </a:tc>
                <a:tc>
                  <a:txBody>
                    <a:bodyPr/>
                    <a:lstStyle/>
                    <a:p>
                      <a:r>
                        <a:rPr lang="en-US" sz="1800" u="none" strike="noStrike" kern="1200" baseline="0" dirty="0" smtClean="0"/>
                        <a:t>ITC as per GSTR-2A (Table 3 &amp; 5 thereof)</a:t>
                      </a:r>
                      <a:endParaRPr lang="en-US" dirty="0"/>
                    </a:p>
                  </a:txBody>
                  <a:tcPr/>
                </a:tc>
                <a:extLst>
                  <a:ext uri="{0D108BD9-81ED-4DB2-BD59-A6C34878D82A}">
                    <a16:rowId xmlns:a16="http://schemas.microsoft.com/office/drawing/2014/main" val="2401899818"/>
                  </a:ext>
                </a:extLst>
              </a:tr>
              <a:tr h="370840">
                <a:tc>
                  <a:txBody>
                    <a:bodyPr/>
                    <a:lstStyle/>
                    <a:p>
                      <a:r>
                        <a:rPr lang="en-US" dirty="0" smtClean="0"/>
                        <a:t>9</a:t>
                      </a:r>
                      <a:endParaRPr lang="en-US" dirty="0"/>
                    </a:p>
                  </a:txBody>
                  <a:tcPr/>
                </a:tc>
                <a:tc>
                  <a:txBody>
                    <a:bodyPr/>
                    <a:lstStyle/>
                    <a:p>
                      <a:r>
                        <a:rPr lang="en-US" sz="1800" u="none" strike="noStrike" kern="1200" baseline="0" dirty="0" smtClean="0"/>
                        <a:t>Details of tax paid as declared in returns filed for the financial year (Except tax payable column)</a:t>
                      </a:r>
                      <a:endParaRPr lang="en-US" dirty="0"/>
                    </a:p>
                  </a:txBody>
                  <a:tcPr/>
                </a:tc>
                <a:extLst>
                  <a:ext uri="{0D108BD9-81ED-4DB2-BD59-A6C34878D82A}">
                    <a16:rowId xmlns:a16="http://schemas.microsoft.com/office/drawing/2014/main" val="3111930862"/>
                  </a:ext>
                </a:extLst>
              </a:tr>
            </a:tbl>
          </a:graphicData>
        </a:graphic>
      </p:graphicFrame>
    </p:spTree>
    <p:extLst>
      <p:ext uri="{BB962C8B-B14F-4D97-AF65-F5344CB8AC3E}">
        <p14:creationId xmlns:p14="http://schemas.microsoft.com/office/powerpoint/2010/main" val="32261523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l"/>
            <a:r>
              <a:rPr lang="en-IN" sz="2800" dirty="0" smtClean="0"/>
              <a:t>ITC Case </a:t>
            </a:r>
            <a:r>
              <a:rPr lang="en-IN" sz="2800" dirty="0"/>
              <a:t>Study # </a:t>
            </a:r>
            <a:r>
              <a:rPr lang="en-IN" sz="2800" dirty="0" smtClean="0"/>
              <a:t>7</a:t>
            </a:r>
            <a:endParaRPr lang="en-IN" sz="2400" dirty="0"/>
          </a:p>
        </p:txBody>
      </p:sp>
      <p:graphicFrame>
        <p:nvGraphicFramePr>
          <p:cNvPr id="2" name="Content Placeholder 1"/>
          <p:cNvGraphicFramePr>
            <a:graphicFrameLocks noGrp="1"/>
          </p:cNvGraphicFramePr>
          <p:nvPr>
            <p:ph sz="quarter" idx="13"/>
            <p:extLst>
              <p:ext uri="{D42A27DB-BD31-4B8C-83A1-F6EECF244321}">
                <p14:modId xmlns:p14="http://schemas.microsoft.com/office/powerpoint/2010/main" val="4166485442"/>
              </p:ext>
            </p:extLst>
          </p:nvPr>
        </p:nvGraphicFramePr>
        <p:xfrm>
          <a:off x="323530" y="806450"/>
          <a:ext cx="7992886" cy="1287389"/>
        </p:xfrm>
        <a:graphic>
          <a:graphicData uri="http://schemas.openxmlformats.org/drawingml/2006/table">
            <a:tbl>
              <a:tblPr firstRow="1" bandRow="1">
                <a:tableStyleId>{616DA210-FB5B-4158-B5E0-FEB733F419BA}</a:tableStyleId>
              </a:tblPr>
              <a:tblGrid>
                <a:gridCol w="3600398">
                  <a:extLst>
                    <a:ext uri="{9D8B030D-6E8A-4147-A177-3AD203B41FA5}">
                      <a16:colId xmlns:a16="http://schemas.microsoft.com/office/drawing/2014/main" val="3457438352"/>
                    </a:ext>
                  </a:extLst>
                </a:gridCol>
                <a:gridCol w="1972350">
                  <a:extLst>
                    <a:ext uri="{9D8B030D-6E8A-4147-A177-3AD203B41FA5}">
                      <a16:colId xmlns:a16="http://schemas.microsoft.com/office/drawing/2014/main" val="1301109483"/>
                    </a:ext>
                  </a:extLst>
                </a:gridCol>
                <a:gridCol w="2420138">
                  <a:extLst>
                    <a:ext uri="{9D8B030D-6E8A-4147-A177-3AD203B41FA5}">
                      <a16:colId xmlns:a16="http://schemas.microsoft.com/office/drawing/2014/main" val="440699644"/>
                    </a:ext>
                  </a:extLst>
                </a:gridCol>
              </a:tblGrid>
              <a:tr h="372989">
                <a:tc>
                  <a:txBody>
                    <a:bodyPr/>
                    <a:lstStyle/>
                    <a:p>
                      <a:r>
                        <a:rPr lang="en-US" dirty="0" smtClean="0"/>
                        <a:t>FY</a:t>
                      </a:r>
                      <a:endParaRPr lang="en-US" dirty="0"/>
                    </a:p>
                  </a:txBody>
                  <a:tcPr/>
                </a:tc>
                <a:tc>
                  <a:txBody>
                    <a:bodyPr/>
                    <a:lstStyle/>
                    <a:p>
                      <a:pPr algn="ctr"/>
                      <a:r>
                        <a:rPr lang="en-US" dirty="0" smtClean="0"/>
                        <a:t>Books</a:t>
                      </a:r>
                      <a:endParaRPr lang="en-US" dirty="0"/>
                    </a:p>
                  </a:txBody>
                  <a:tcPr/>
                </a:tc>
                <a:tc>
                  <a:txBody>
                    <a:bodyPr/>
                    <a:lstStyle/>
                    <a:p>
                      <a:pPr algn="ctr"/>
                      <a:r>
                        <a:rPr lang="en-US" dirty="0" smtClean="0"/>
                        <a:t>3B</a:t>
                      </a:r>
                      <a:endParaRPr lang="en-US" dirty="0"/>
                    </a:p>
                  </a:txBody>
                  <a:tcPr/>
                </a:tc>
                <a:extLst>
                  <a:ext uri="{0D108BD9-81ED-4DB2-BD59-A6C34878D82A}">
                    <a16:rowId xmlns:a16="http://schemas.microsoft.com/office/drawing/2014/main" val="2812734140"/>
                  </a:ext>
                </a:extLst>
              </a:tr>
              <a:tr h="449361">
                <a:tc>
                  <a:txBody>
                    <a:bodyPr/>
                    <a:lstStyle/>
                    <a:p>
                      <a:r>
                        <a:rPr lang="en-US" dirty="0" smtClean="0"/>
                        <a:t>1718  RCM IGST</a:t>
                      </a:r>
                      <a:endParaRPr lang="en-US" dirty="0"/>
                    </a:p>
                  </a:txBody>
                  <a:tcPr/>
                </a:tc>
                <a:tc>
                  <a:txBody>
                    <a:bodyPr/>
                    <a:lstStyle/>
                    <a:p>
                      <a:pPr algn="ctr"/>
                      <a:r>
                        <a:rPr lang="en-US" dirty="0" smtClean="0"/>
                        <a:t>550 liability booked an</a:t>
                      </a:r>
                      <a:r>
                        <a:rPr lang="en-US" baseline="0" dirty="0" smtClean="0"/>
                        <a:t>d paid</a:t>
                      </a:r>
                      <a:endParaRPr lang="en-US" dirty="0"/>
                    </a:p>
                  </a:txBody>
                  <a:tcPr/>
                </a:tc>
                <a:tc>
                  <a:txBody>
                    <a:bodyPr/>
                    <a:lstStyle/>
                    <a:p>
                      <a:pPr algn="ctr"/>
                      <a:r>
                        <a:rPr lang="en-US" dirty="0" smtClean="0"/>
                        <a:t>Paid in March 18,  credit not claimed 1718 or 1819</a:t>
                      </a:r>
                      <a:endParaRPr lang="en-US" dirty="0"/>
                    </a:p>
                  </a:txBody>
                  <a:tcPr/>
                </a:tc>
                <a:extLst>
                  <a:ext uri="{0D108BD9-81ED-4DB2-BD59-A6C34878D82A}">
                    <a16:rowId xmlns:a16="http://schemas.microsoft.com/office/drawing/2014/main" val="3803990899"/>
                  </a:ext>
                </a:extLst>
              </a:tr>
            </a:tbl>
          </a:graphicData>
        </a:graphic>
      </p:graphicFrame>
      <p:sp>
        <p:nvSpPr>
          <p:cNvPr id="4" name="Slide Number Placeholder 3"/>
          <p:cNvSpPr>
            <a:spLocks noGrp="1"/>
          </p:cNvSpPr>
          <p:nvPr>
            <p:ph type="sldNum" sz="quarter" idx="18"/>
          </p:nvPr>
        </p:nvSpPr>
        <p:spPr/>
        <p:txBody>
          <a:bodyPr/>
          <a:lstStyle/>
          <a:p>
            <a:fld id="{E90EB10D-B49F-42B1-955A-1DB268FD7307}" type="slidenum">
              <a:rPr lang="en-IN" smtClean="0"/>
              <a:pPr/>
              <a:t>50</a:t>
            </a:fld>
            <a:endParaRPr lang="en-IN" dirty="0"/>
          </a:p>
        </p:txBody>
      </p:sp>
      <p:graphicFrame>
        <p:nvGraphicFramePr>
          <p:cNvPr id="6" name="Table 5"/>
          <p:cNvGraphicFramePr>
            <a:graphicFrameLocks noGrp="1"/>
          </p:cNvGraphicFramePr>
          <p:nvPr>
            <p:extLst>
              <p:ext uri="{D42A27DB-BD31-4B8C-83A1-F6EECF244321}">
                <p14:modId xmlns:p14="http://schemas.microsoft.com/office/powerpoint/2010/main" val="1943700071"/>
              </p:ext>
            </p:extLst>
          </p:nvPr>
        </p:nvGraphicFramePr>
        <p:xfrm>
          <a:off x="161764" y="2258499"/>
          <a:ext cx="8820471" cy="4053840"/>
        </p:xfrm>
        <a:graphic>
          <a:graphicData uri="http://schemas.openxmlformats.org/drawingml/2006/table">
            <a:tbl>
              <a:tblPr firstRow="1" bandRow="1">
                <a:tableStyleId>{5C22544A-7EE6-4342-B048-85BDC9FD1C3A}</a:tableStyleId>
              </a:tblPr>
              <a:tblGrid>
                <a:gridCol w="2016222">
                  <a:extLst>
                    <a:ext uri="{9D8B030D-6E8A-4147-A177-3AD203B41FA5}">
                      <a16:colId xmlns:a16="http://schemas.microsoft.com/office/drawing/2014/main" val="21763981"/>
                    </a:ext>
                  </a:extLst>
                </a:gridCol>
                <a:gridCol w="1224136">
                  <a:extLst>
                    <a:ext uri="{9D8B030D-6E8A-4147-A177-3AD203B41FA5}">
                      <a16:colId xmlns:a16="http://schemas.microsoft.com/office/drawing/2014/main" val="2832808941"/>
                    </a:ext>
                  </a:extLst>
                </a:gridCol>
                <a:gridCol w="5580113">
                  <a:extLst>
                    <a:ext uri="{9D8B030D-6E8A-4147-A177-3AD203B41FA5}">
                      <a16:colId xmlns:a16="http://schemas.microsoft.com/office/drawing/2014/main" val="3933344719"/>
                    </a:ext>
                  </a:extLst>
                </a:gridCol>
              </a:tblGrid>
              <a:tr h="370840">
                <a:tc>
                  <a:txBody>
                    <a:bodyPr/>
                    <a:lstStyle/>
                    <a:p>
                      <a:r>
                        <a:rPr lang="en-US" dirty="0" smtClean="0"/>
                        <a:t>Table</a:t>
                      </a:r>
                      <a:endParaRPr lang="en-US" dirty="0"/>
                    </a:p>
                  </a:txBody>
                  <a:tcPr/>
                </a:tc>
                <a:tc>
                  <a:txBody>
                    <a:bodyPr/>
                    <a:lstStyle/>
                    <a:p>
                      <a:r>
                        <a:rPr lang="en-US" dirty="0" smtClean="0"/>
                        <a:t>ITC </a:t>
                      </a:r>
                      <a:endParaRPr lang="en-US" dirty="0"/>
                    </a:p>
                  </a:txBody>
                  <a:tcPr/>
                </a:tc>
                <a:tc>
                  <a:txBody>
                    <a:bodyPr/>
                    <a:lstStyle/>
                    <a:p>
                      <a:r>
                        <a:rPr lang="en-US" dirty="0" smtClean="0"/>
                        <a:t>Remark</a:t>
                      </a:r>
                      <a:r>
                        <a:rPr lang="en-US" baseline="0" dirty="0" smtClean="0"/>
                        <a:t> </a:t>
                      </a:r>
                      <a:endParaRPr lang="en-US" dirty="0"/>
                    </a:p>
                  </a:txBody>
                  <a:tcPr/>
                </a:tc>
                <a:extLst>
                  <a:ext uri="{0D108BD9-81ED-4DB2-BD59-A6C34878D82A}">
                    <a16:rowId xmlns:a16="http://schemas.microsoft.com/office/drawing/2014/main" val="3370352793"/>
                  </a:ext>
                </a:extLst>
              </a:tr>
              <a:tr h="370840">
                <a:tc>
                  <a:txBody>
                    <a:bodyPr/>
                    <a:lstStyle/>
                    <a:p>
                      <a:r>
                        <a:rPr lang="en-US" dirty="0" smtClean="0"/>
                        <a:t>Table 6A</a:t>
                      </a:r>
                      <a:endParaRPr lang="en-US" dirty="0"/>
                    </a:p>
                  </a:txBody>
                  <a:tcPr/>
                </a:tc>
                <a:tc>
                  <a:txBody>
                    <a:bodyPr/>
                    <a:lstStyle/>
                    <a:p>
                      <a:r>
                        <a:rPr lang="en-US" smtClean="0"/>
                        <a:t>0</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As per 3B of 1718 (4A of GSTR-3B)</a:t>
                      </a:r>
                      <a:endParaRPr lang="en-US" dirty="0"/>
                    </a:p>
                  </a:txBody>
                  <a:tcPr/>
                </a:tc>
                <a:extLst>
                  <a:ext uri="{0D108BD9-81ED-4DB2-BD59-A6C34878D82A}">
                    <a16:rowId xmlns:a16="http://schemas.microsoft.com/office/drawing/2014/main" val="680701943"/>
                  </a:ext>
                </a:extLst>
              </a:tr>
              <a:tr h="370840">
                <a:tc>
                  <a:txBody>
                    <a:bodyPr/>
                    <a:lstStyle/>
                    <a:p>
                      <a:r>
                        <a:rPr lang="en-US" dirty="0" smtClean="0"/>
                        <a:t>Table 7C</a:t>
                      </a:r>
                      <a:endParaRPr lang="en-US" dirty="0"/>
                    </a:p>
                  </a:txBody>
                  <a:tcPr/>
                </a:tc>
                <a:tc>
                  <a:txBody>
                    <a:bodyPr/>
                    <a:lstStyle/>
                    <a:p>
                      <a:r>
                        <a:rPr lang="en-US" smtClean="0"/>
                        <a:t>0</a:t>
                      </a:r>
                      <a:endParaRPr lang="en-US" dirty="0"/>
                    </a:p>
                  </a:txBody>
                  <a:tcPr/>
                </a:tc>
                <a:tc>
                  <a:txBody>
                    <a:bodyPr/>
                    <a:lstStyle/>
                    <a:p>
                      <a:r>
                        <a:rPr lang="en-US" dirty="0" smtClean="0"/>
                        <a:t>Rule 42,</a:t>
                      </a:r>
                      <a:r>
                        <a:rPr lang="en-US" baseline="0" dirty="0" smtClean="0"/>
                        <a:t> Common credit reversal in 3B of 1718 </a:t>
                      </a:r>
                      <a:endParaRPr lang="en-US" dirty="0"/>
                    </a:p>
                  </a:txBody>
                  <a:tcPr/>
                </a:tc>
                <a:extLst>
                  <a:ext uri="{0D108BD9-81ED-4DB2-BD59-A6C34878D82A}">
                    <a16:rowId xmlns:a16="http://schemas.microsoft.com/office/drawing/2014/main" val="2864928220"/>
                  </a:ext>
                </a:extLst>
              </a:tr>
              <a:tr h="185420">
                <a:tc>
                  <a:txBody>
                    <a:bodyPr/>
                    <a:lstStyle/>
                    <a:p>
                      <a:r>
                        <a:rPr lang="en-US" dirty="0" smtClean="0"/>
                        <a:t>Table 7E</a:t>
                      </a:r>
                      <a:endParaRPr lang="en-US" dirty="0"/>
                    </a:p>
                  </a:txBody>
                  <a:tcPr/>
                </a:tc>
                <a:tc>
                  <a:txBody>
                    <a:bodyPr/>
                    <a:lstStyle/>
                    <a:p>
                      <a:r>
                        <a:rPr lang="en-US" smtClean="0"/>
                        <a:t>0</a:t>
                      </a:r>
                      <a:endParaRPr lang="en-US" dirty="0"/>
                    </a:p>
                  </a:txBody>
                  <a:tcPr/>
                </a:tc>
                <a:tc>
                  <a:txBody>
                    <a:bodyPr/>
                    <a:lstStyle/>
                    <a:p>
                      <a:r>
                        <a:rPr lang="en-US" dirty="0" smtClean="0"/>
                        <a:t>Blocked</a:t>
                      </a:r>
                      <a:r>
                        <a:rPr lang="en-US" baseline="0" dirty="0" smtClean="0"/>
                        <a:t> Credit Reversal in 3B of 1718 </a:t>
                      </a:r>
                      <a:endParaRPr lang="en-US" dirty="0"/>
                    </a:p>
                  </a:txBody>
                  <a:tcPr/>
                </a:tc>
                <a:extLst>
                  <a:ext uri="{0D108BD9-81ED-4DB2-BD59-A6C34878D82A}">
                    <a16:rowId xmlns:a16="http://schemas.microsoft.com/office/drawing/2014/main" val="4013426935"/>
                  </a:ext>
                </a:extLst>
              </a:tr>
              <a:tr h="185420">
                <a:tc>
                  <a:txBody>
                    <a:bodyPr/>
                    <a:lstStyle/>
                    <a:p>
                      <a:r>
                        <a:rPr lang="en-US" dirty="0" smtClean="0"/>
                        <a:t>Table 8A</a:t>
                      </a:r>
                      <a:endParaRPr lang="en-US" dirty="0"/>
                    </a:p>
                  </a:txBody>
                  <a:tcPr/>
                </a:tc>
                <a:tc>
                  <a:txBody>
                    <a:bodyPr/>
                    <a:lstStyle/>
                    <a:p>
                      <a:r>
                        <a:rPr lang="en-US" smtClean="0"/>
                        <a:t>0</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Auto Populated</a:t>
                      </a:r>
                      <a:r>
                        <a:rPr lang="en-US" baseline="0" dirty="0" smtClean="0"/>
                        <a:t> as per GSTR-2A of 1718 </a:t>
                      </a:r>
                      <a:r>
                        <a:rPr lang="en-US" b="1" dirty="0" smtClean="0">
                          <a:solidFill>
                            <a:srgbClr val="FF0000"/>
                          </a:solidFill>
                        </a:rPr>
                        <a:t>Auto</a:t>
                      </a:r>
                      <a:r>
                        <a:rPr lang="en-US" b="1" baseline="0" dirty="0" smtClean="0">
                          <a:solidFill>
                            <a:srgbClr val="FF0000"/>
                          </a:solidFill>
                        </a:rPr>
                        <a:t> Populated</a:t>
                      </a:r>
                      <a:endParaRPr lang="en-US" dirty="0" smtClean="0"/>
                    </a:p>
                  </a:txBody>
                  <a:tcPr/>
                </a:tc>
                <a:extLst>
                  <a:ext uri="{0D108BD9-81ED-4DB2-BD59-A6C34878D82A}">
                    <a16:rowId xmlns:a16="http://schemas.microsoft.com/office/drawing/2014/main" val="2060971161"/>
                  </a:ext>
                </a:extLst>
              </a:tr>
              <a:tr h="370840">
                <a:tc>
                  <a:txBody>
                    <a:bodyPr/>
                    <a:lstStyle/>
                    <a:p>
                      <a:r>
                        <a:rPr lang="en-US" dirty="0" smtClean="0"/>
                        <a:t>Table 8B</a:t>
                      </a:r>
                      <a:endParaRPr lang="en-US" dirty="0"/>
                    </a:p>
                  </a:txBody>
                  <a:tcPr/>
                </a:tc>
                <a:tc>
                  <a:txBody>
                    <a:bodyPr/>
                    <a:lstStyle/>
                    <a:p>
                      <a:r>
                        <a:rPr lang="en-US" smtClean="0"/>
                        <a:t>0</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Table 6B + 6H</a:t>
                      </a:r>
                      <a:endParaRPr lang="en-US" dirty="0"/>
                    </a:p>
                  </a:txBody>
                  <a:tcPr/>
                </a:tc>
                <a:extLst>
                  <a:ext uri="{0D108BD9-81ED-4DB2-BD59-A6C34878D82A}">
                    <a16:rowId xmlns:a16="http://schemas.microsoft.com/office/drawing/2014/main" val="1622056736"/>
                  </a:ext>
                </a:extLst>
              </a:tr>
              <a:tr h="185420">
                <a:tc>
                  <a:txBody>
                    <a:bodyPr/>
                    <a:lstStyle/>
                    <a:p>
                      <a:r>
                        <a:rPr lang="en-US" b="1" dirty="0" smtClean="0">
                          <a:solidFill>
                            <a:srgbClr val="FF0000"/>
                          </a:solidFill>
                        </a:rPr>
                        <a:t>Table 8C</a:t>
                      </a:r>
                      <a:endParaRPr lang="en-US"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smtClean="0">
                          <a:solidFill>
                            <a:srgbClr val="FF0000"/>
                          </a:solidFill>
                        </a:rPr>
                        <a:t>0</a:t>
                      </a:r>
                      <a:endParaRPr lang="en-US" b="1" dirty="0">
                        <a:solidFill>
                          <a:srgbClr val="FF0000"/>
                        </a:solidFill>
                      </a:endParaRPr>
                    </a:p>
                  </a:txBody>
                  <a:tcPr/>
                </a:tc>
                <a:tc>
                  <a:txBody>
                    <a:bodyPr/>
                    <a:lstStyle/>
                    <a:p>
                      <a:r>
                        <a:rPr lang="en-US" b="1" dirty="0" smtClean="0">
                          <a:solidFill>
                            <a:srgbClr val="FF0000"/>
                          </a:solidFill>
                        </a:rPr>
                        <a:t>Availed</a:t>
                      </a:r>
                      <a:r>
                        <a:rPr lang="en-US" b="1" baseline="0" dirty="0" smtClean="0">
                          <a:solidFill>
                            <a:srgbClr val="FF0000"/>
                          </a:solidFill>
                        </a:rPr>
                        <a:t> in 1819</a:t>
                      </a:r>
                      <a:endParaRPr lang="en-US" b="1" dirty="0">
                        <a:solidFill>
                          <a:srgbClr val="FF0000"/>
                        </a:solidFill>
                      </a:endParaRPr>
                    </a:p>
                  </a:txBody>
                  <a:tcPr/>
                </a:tc>
                <a:extLst>
                  <a:ext uri="{0D108BD9-81ED-4DB2-BD59-A6C34878D82A}">
                    <a16:rowId xmlns:a16="http://schemas.microsoft.com/office/drawing/2014/main" val="2108618593"/>
                  </a:ext>
                </a:extLst>
              </a:tr>
              <a:tr h="182880">
                <a:tc>
                  <a:txBody>
                    <a:bodyPr/>
                    <a:lstStyle/>
                    <a:p>
                      <a:r>
                        <a:rPr lang="en-US" b="1" dirty="0" smtClean="0">
                          <a:solidFill>
                            <a:srgbClr val="FF0000"/>
                          </a:solidFill>
                        </a:rPr>
                        <a:t>Table</a:t>
                      </a:r>
                      <a:r>
                        <a:rPr lang="en-US" b="1" baseline="0" dirty="0" smtClean="0">
                          <a:solidFill>
                            <a:srgbClr val="FF0000"/>
                          </a:solidFill>
                        </a:rPr>
                        <a:t> 8D</a:t>
                      </a:r>
                      <a:endParaRPr lang="en-US"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smtClean="0">
                          <a:solidFill>
                            <a:srgbClr val="FF0000"/>
                          </a:solidFill>
                        </a:rPr>
                        <a:t>0</a:t>
                      </a:r>
                      <a:endParaRPr lang="en-US" b="1" dirty="0">
                        <a:solidFill>
                          <a:srgbClr val="FF0000"/>
                        </a:solidFill>
                      </a:endParaRPr>
                    </a:p>
                  </a:txBody>
                  <a:tcPr/>
                </a:tc>
                <a:tc>
                  <a:txBody>
                    <a:bodyPr/>
                    <a:lstStyle/>
                    <a:p>
                      <a:r>
                        <a:rPr lang="en-US" b="1" dirty="0" smtClean="0">
                          <a:solidFill>
                            <a:srgbClr val="FF0000"/>
                          </a:solidFill>
                        </a:rPr>
                        <a:t>Difference </a:t>
                      </a:r>
                      <a:endParaRPr lang="en-US" b="1" dirty="0">
                        <a:solidFill>
                          <a:srgbClr val="FF0000"/>
                        </a:solidFill>
                      </a:endParaRPr>
                    </a:p>
                  </a:txBody>
                  <a:tcPr/>
                </a:tc>
                <a:extLst>
                  <a:ext uri="{0D108BD9-81ED-4DB2-BD59-A6C34878D82A}">
                    <a16:rowId xmlns:a16="http://schemas.microsoft.com/office/drawing/2014/main" val="274140900"/>
                  </a:ext>
                </a:extLst>
              </a:tr>
              <a:tr h="182880">
                <a:tc>
                  <a:txBody>
                    <a:bodyPr/>
                    <a:lstStyle/>
                    <a:p>
                      <a:r>
                        <a:rPr lang="en-US" dirty="0" smtClean="0"/>
                        <a:t>Table 8E</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mtClean="0"/>
                        <a:t>0</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ITC available but not availed 	</a:t>
                      </a:r>
                      <a:endParaRPr lang="en-US" dirty="0"/>
                    </a:p>
                  </a:txBody>
                  <a:tcPr/>
                </a:tc>
                <a:extLst>
                  <a:ext uri="{0D108BD9-81ED-4DB2-BD59-A6C34878D82A}">
                    <a16:rowId xmlns:a16="http://schemas.microsoft.com/office/drawing/2014/main" val="225571911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FF0000"/>
                          </a:solidFill>
                        </a:rPr>
                        <a:t>Table 8F</a:t>
                      </a:r>
                      <a:endParaRPr lang="en-US"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smtClean="0">
                          <a:solidFill>
                            <a:srgbClr val="FF0000"/>
                          </a:solidFill>
                        </a:rPr>
                        <a:t>0</a:t>
                      </a:r>
                      <a:endParaRPr lang="en-US"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0" u="none" strike="noStrike" kern="1200" baseline="0" dirty="0" smtClean="0">
                          <a:solidFill>
                            <a:srgbClr val="FF0000"/>
                          </a:solidFill>
                          <a:latin typeface="+mn-lt"/>
                          <a:ea typeface="+mn-ea"/>
                          <a:cs typeface="+mn-cs"/>
                        </a:rPr>
                        <a:t>ITC available but ineligible 	</a:t>
                      </a:r>
                      <a:endParaRPr lang="en-US" b="1" dirty="0">
                        <a:solidFill>
                          <a:srgbClr val="FF0000"/>
                        </a:solidFill>
                      </a:endParaRPr>
                    </a:p>
                  </a:txBody>
                  <a:tcPr/>
                </a:tc>
                <a:extLst>
                  <a:ext uri="{0D108BD9-81ED-4DB2-BD59-A6C34878D82A}">
                    <a16:rowId xmlns:a16="http://schemas.microsoft.com/office/drawing/2014/main" val="196304353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FF0000"/>
                          </a:solidFill>
                        </a:rPr>
                        <a:t>Table</a:t>
                      </a:r>
                      <a:r>
                        <a:rPr lang="en-US" b="1" baseline="0" dirty="0" smtClean="0">
                          <a:solidFill>
                            <a:srgbClr val="FF0000"/>
                          </a:solidFill>
                        </a:rPr>
                        <a:t> 12</a:t>
                      </a:r>
                      <a:endParaRPr lang="en-US"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smtClean="0">
                          <a:solidFill>
                            <a:srgbClr val="FF0000"/>
                          </a:solidFill>
                        </a:rPr>
                        <a:t>0</a:t>
                      </a:r>
                      <a:endParaRPr lang="en-US"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ITC of 1718 availed in 1819 (Table 4A of 1819)</a:t>
                      </a:r>
                      <a:endParaRPr lang="en-US" b="1" dirty="0">
                        <a:solidFill>
                          <a:srgbClr val="FF0000"/>
                        </a:solidFill>
                      </a:endParaRPr>
                    </a:p>
                  </a:txBody>
                  <a:tcPr/>
                </a:tc>
                <a:extLst>
                  <a:ext uri="{0D108BD9-81ED-4DB2-BD59-A6C34878D82A}">
                    <a16:rowId xmlns:a16="http://schemas.microsoft.com/office/drawing/2014/main" val="1709774496"/>
                  </a:ext>
                </a:extLst>
              </a:tr>
            </a:tbl>
          </a:graphicData>
        </a:graphic>
      </p:graphicFrame>
    </p:spTree>
    <p:extLst>
      <p:ext uri="{BB962C8B-B14F-4D97-AF65-F5344CB8AC3E}">
        <p14:creationId xmlns:p14="http://schemas.microsoft.com/office/powerpoint/2010/main" val="29467184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l"/>
            <a:r>
              <a:rPr lang="en-IN" sz="2800" dirty="0" smtClean="0"/>
              <a:t>ITC Case </a:t>
            </a:r>
            <a:r>
              <a:rPr lang="en-IN" sz="2800" dirty="0"/>
              <a:t>Study # </a:t>
            </a:r>
            <a:r>
              <a:rPr lang="en-IN" sz="2800" dirty="0" smtClean="0"/>
              <a:t>8</a:t>
            </a:r>
            <a:endParaRPr lang="en-IN" sz="2400" dirty="0"/>
          </a:p>
        </p:txBody>
      </p:sp>
      <p:graphicFrame>
        <p:nvGraphicFramePr>
          <p:cNvPr id="2" name="Content Placeholder 1"/>
          <p:cNvGraphicFramePr>
            <a:graphicFrameLocks noGrp="1"/>
          </p:cNvGraphicFramePr>
          <p:nvPr>
            <p:ph sz="quarter" idx="13"/>
            <p:extLst>
              <p:ext uri="{D42A27DB-BD31-4B8C-83A1-F6EECF244321}">
                <p14:modId xmlns:p14="http://schemas.microsoft.com/office/powerpoint/2010/main" val="1885720292"/>
              </p:ext>
            </p:extLst>
          </p:nvPr>
        </p:nvGraphicFramePr>
        <p:xfrm>
          <a:off x="323530" y="806450"/>
          <a:ext cx="7106831" cy="1287389"/>
        </p:xfrm>
        <a:graphic>
          <a:graphicData uri="http://schemas.openxmlformats.org/drawingml/2006/table">
            <a:tbl>
              <a:tblPr firstRow="1" bandRow="1">
                <a:tableStyleId>{616DA210-FB5B-4158-B5E0-FEB733F419BA}</a:tableStyleId>
              </a:tblPr>
              <a:tblGrid>
                <a:gridCol w="3384374">
                  <a:extLst>
                    <a:ext uri="{9D8B030D-6E8A-4147-A177-3AD203B41FA5}">
                      <a16:colId xmlns:a16="http://schemas.microsoft.com/office/drawing/2014/main" val="3457438352"/>
                    </a:ext>
                  </a:extLst>
                </a:gridCol>
                <a:gridCol w="2188374">
                  <a:extLst>
                    <a:ext uri="{9D8B030D-6E8A-4147-A177-3AD203B41FA5}">
                      <a16:colId xmlns:a16="http://schemas.microsoft.com/office/drawing/2014/main" val="1301109483"/>
                    </a:ext>
                  </a:extLst>
                </a:gridCol>
                <a:gridCol w="1534083">
                  <a:extLst>
                    <a:ext uri="{9D8B030D-6E8A-4147-A177-3AD203B41FA5}">
                      <a16:colId xmlns:a16="http://schemas.microsoft.com/office/drawing/2014/main" val="440699644"/>
                    </a:ext>
                  </a:extLst>
                </a:gridCol>
              </a:tblGrid>
              <a:tr h="372989">
                <a:tc>
                  <a:txBody>
                    <a:bodyPr/>
                    <a:lstStyle/>
                    <a:p>
                      <a:r>
                        <a:rPr lang="en-US" dirty="0" smtClean="0"/>
                        <a:t>FY</a:t>
                      </a:r>
                      <a:endParaRPr lang="en-US" dirty="0"/>
                    </a:p>
                  </a:txBody>
                  <a:tcPr/>
                </a:tc>
                <a:tc>
                  <a:txBody>
                    <a:bodyPr/>
                    <a:lstStyle/>
                    <a:p>
                      <a:pPr algn="ctr"/>
                      <a:r>
                        <a:rPr lang="en-US" dirty="0" smtClean="0"/>
                        <a:t>Books</a:t>
                      </a:r>
                      <a:endParaRPr lang="en-US" dirty="0"/>
                    </a:p>
                  </a:txBody>
                  <a:tcPr/>
                </a:tc>
                <a:tc>
                  <a:txBody>
                    <a:bodyPr/>
                    <a:lstStyle/>
                    <a:p>
                      <a:pPr algn="ctr"/>
                      <a:r>
                        <a:rPr lang="en-US" dirty="0" smtClean="0"/>
                        <a:t>3B</a:t>
                      </a:r>
                      <a:endParaRPr lang="en-US" dirty="0"/>
                    </a:p>
                  </a:txBody>
                  <a:tcPr/>
                </a:tc>
                <a:extLst>
                  <a:ext uri="{0D108BD9-81ED-4DB2-BD59-A6C34878D82A}">
                    <a16:rowId xmlns:a16="http://schemas.microsoft.com/office/drawing/2014/main" val="2812734140"/>
                  </a:ext>
                </a:extLst>
              </a:tr>
              <a:tr h="449361">
                <a:tc>
                  <a:txBody>
                    <a:bodyPr/>
                    <a:lstStyle/>
                    <a:p>
                      <a:r>
                        <a:rPr lang="en-US" dirty="0" smtClean="0"/>
                        <a:t>1718  RCM IGST</a:t>
                      </a:r>
                      <a:endParaRPr lang="en-US" dirty="0"/>
                    </a:p>
                  </a:txBody>
                  <a:tcPr/>
                </a:tc>
                <a:tc>
                  <a:txBody>
                    <a:bodyPr/>
                    <a:lstStyle/>
                    <a:p>
                      <a:pPr algn="ctr"/>
                      <a:r>
                        <a:rPr lang="en-US" dirty="0" smtClean="0"/>
                        <a:t>550 Liability</a:t>
                      </a:r>
                      <a:r>
                        <a:rPr lang="en-US" baseline="0" dirty="0" smtClean="0"/>
                        <a:t> booked and paid in March 18</a:t>
                      </a:r>
                      <a:endParaRPr lang="en-US" dirty="0"/>
                    </a:p>
                  </a:txBody>
                  <a:tcPr/>
                </a:tc>
                <a:tc>
                  <a:txBody>
                    <a:bodyPr/>
                    <a:lstStyle/>
                    <a:p>
                      <a:pPr algn="ctr"/>
                      <a:r>
                        <a:rPr lang="en-US" dirty="0" smtClean="0"/>
                        <a:t>Paid and credit claimed March</a:t>
                      </a:r>
                      <a:r>
                        <a:rPr lang="en-US" baseline="0" dirty="0" smtClean="0"/>
                        <a:t> 18</a:t>
                      </a:r>
                      <a:endParaRPr lang="en-US" dirty="0"/>
                    </a:p>
                  </a:txBody>
                  <a:tcPr/>
                </a:tc>
                <a:extLst>
                  <a:ext uri="{0D108BD9-81ED-4DB2-BD59-A6C34878D82A}">
                    <a16:rowId xmlns:a16="http://schemas.microsoft.com/office/drawing/2014/main" val="3803990899"/>
                  </a:ext>
                </a:extLst>
              </a:tr>
            </a:tbl>
          </a:graphicData>
        </a:graphic>
      </p:graphicFrame>
      <p:sp>
        <p:nvSpPr>
          <p:cNvPr id="4" name="Slide Number Placeholder 3"/>
          <p:cNvSpPr>
            <a:spLocks noGrp="1"/>
          </p:cNvSpPr>
          <p:nvPr>
            <p:ph type="sldNum" sz="quarter" idx="18"/>
          </p:nvPr>
        </p:nvSpPr>
        <p:spPr/>
        <p:txBody>
          <a:bodyPr/>
          <a:lstStyle/>
          <a:p>
            <a:fld id="{E90EB10D-B49F-42B1-955A-1DB268FD7307}" type="slidenum">
              <a:rPr lang="en-IN" smtClean="0"/>
              <a:pPr/>
              <a:t>51</a:t>
            </a:fld>
            <a:endParaRPr lang="en-IN" dirty="0"/>
          </a:p>
        </p:txBody>
      </p:sp>
      <p:graphicFrame>
        <p:nvGraphicFramePr>
          <p:cNvPr id="6" name="Table 5"/>
          <p:cNvGraphicFramePr>
            <a:graphicFrameLocks noGrp="1"/>
          </p:cNvGraphicFramePr>
          <p:nvPr>
            <p:extLst>
              <p:ext uri="{D42A27DB-BD31-4B8C-83A1-F6EECF244321}">
                <p14:modId xmlns:p14="http://schemas.microsoft.com/office/powerpoint/2010/main" val="260111676"/>
              </p:ext>
            </p:extLst>
          </p:nvPr>
        </p:nvGraphicFramePr>
        <p:xfrm>
          <a:off x="224771" y="2093839"/>
          <a:ext cx="8820471" cy="4053840"/>
        </p:xfrm>
        <a:graphic>
          <a:graphicData uri="http://schemas.openxmlformats.org/drawingml/2006/table">
            <a:tbl>
              <a:tblPr firstRow="1" bandRow="1">
                <a:tableStyleId>{5C22544A-7EE6-4342-B048-85BDC9FD1C3A}</a:tableStyleId>
              </a:tblPr>
              <a:tblGrid>
                <a:gridCol w="2016222">
                  <a:extLst>
                    <a:ext uri="{9D8B030D-6E8A-4147-A177-3AD203B41FA5}">
                      <a16:colId xmlns:a16="http://schemas.microsoft.com/office/drawing/2014/main" val="21763981"/>
                    </a:ext>
                  </a:extLst>
                </a:gridCol>
                <a:gridCol w="1224136">
                  <a:extLst>
                    <a:ext uri="{9D8B030D-6E8A-4147-A177-3AD203B41FA5}">
                      <a16:colId xmlns:a16="http://schemas.microsoft.com/office/drawing/2014/main" val="2832808941"/>
                    </a:ext>
                  </a:extLst>
                </a:gridCol>
                <a:gridCol w="5580113">
                  <a:extLst>
                    <a:ext uri="{9D8B030D-6E8A-4147-A177-3AD203B41FA5}">
                      <a16:colId xmlns:a16="http://schemas.microsoft.com/office/drawing/2014/main" val="3933344719"/>
                    </a:ext>
                  </a:extLst>
                </a:gridCol>
              </a:tblGrid>
              <a:tr h="370840">
                <a:tc>
                  <a:txBody>
                    <a:bodyPr/>
                    <a:lstStyle/>
                    <a:p>
                      <a:r>
                        <a:rPr lang="en-US" dirty="0" smtClean="0"/>
                        <a:t>Table</a:t>
                      </a:r>
                      <a:endParaRPr lang="en-US" dirty="0"/>
                    </a:p>
                  </a:txBody>
                  <a:tcPr/>
                </a:tc>
                <a:tc>
                  <a:txBody>
                    <a:bodyPr/>
                    <a:lstStyle/>
                    <a:p>
                      <a:r>
                        <a:rPr lang="en-US" dirty="0" smtClean="0"/>
                        <a:t>ITC </a:t>
                      </a:r>
                      <a:endParaRPr lang="en-US" dirty="0"/>
                    </a:p>
                  </a:txBody>
                  <a:tcPr/>
                </a:tc>
                <a:tc>
                  <a:txBody>
                    <a:bodyPr/>
                    <a:lstStyle/>
                    <a:p>
                      <a:r>
                        <a:rPr lang="en-US" dirty="0" smtClean="0"/>
                        <a:t>Remark</a:t>
                      </a:r>
                      <a:r>
                        <a:rPr lang="en-US" baseline="0" dirty="0" smtClean="0"/>
                        <a:t> </a:t>
                      </a:r>
                      <a:endParaRPr lang="en-US" dirty="0"/>
                    </a:p>
                  </a:txBody>
                  <a:tcPr/>
                </a:tc>
                <a:extLst>
                  <a:ext uri="{0D108BD9-81ED-4DB2-BD59-A6C34878D82A}">
                    <a16:rowId xmlns:a16="http://schemas.microsoft.com/office/drawing/2014/main" val="3370352793"/>
                  </a:ext>
                </a:extLst>
              </a:tr>
              <a:tr h="370840">
                <a:tc>
                  <a:txBody>
                    <a:bodyPr/>
                    <a:lstStyle/>
                    <a:p>
                      <a:r>
                        <a:rPr lang="en-US" dirty="0" smtClean="0"/>
                        <a:t>Table 6A</a:t>
                      </a:r>
                      <a:endParaRPr lang="en-US" dirty="0"/>
                    </a:p>
                  </a:txBody>
                  <a:tcPr/>
                </a:tc>
                <a:tc>
                  <a:txBody>
                    <a:bodyPr/>
                    <a:lstStyle/>
                    <a:p>
                      <a:r>
                        <a:rPr lang="en-US" dirty="0" smtClean="0"/>
                        <a:t>550</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As per 3B of 1718 (4A of GSTR-3B)</a:t>
                      </a:r>
                      <a:endParaRPr lang="en-US" dirty="0"/>
                    </a:p>
                  </a:txBody>
                  <a:tcPr/>
                </a:tc>
                <a:extLst>
                  <a:ext uri="{0D108BD9-81ED-4DB2-BD59-A6C34878D82A}">
                    <a16:rowId xmlns:a16="http://schemas.microsoft.com/office/drawing/2014/main" val="680701943"/>
                  </a:ext>
                </a:extLst>
              </a:tr>
              <a:tr h="370840">
                <a:tc>
                  <a:txBody>
                    <a:bodyPr/>
                    <a:lstStyle/>
                    <a:p>
                      <a:r>
                        <a:rPr lang="en-US" dirty="0" smtClean="0"/>
                        <a:t>Table 7C</a:t>
                      </a:r>
                      <a:endParaRPr lang="en-US" dirty="0"/>
                    </a:p>
                  </a:txBody>
                  <a:tcPr/>
                </a:tc>
                <a:tc>
                  <a:txBody>
                    <a:bodyPr/>
                    <a:lstStyle/>
                    <a:p>
                      <a:r>
                        <a:rPr lang="en-US" dirty="0" smtClean="0"/>
                        <a:t>0</a:t>
                      </a:r>
                      <a:endParaRPr lang="en-US" dirty="0"/>
                    </a:p>
                  </a:txBody>
                  <a:tcPr/>
                </a:tc>
                <a:tc>
                  <a:txBody>
                    <a:bodyPr/>
                    <a:lstStyle/>
                    <a:p>
                      <a:r>
                        <a:rPr lang="en-US" dirty="0" smtClean="0"/>
                        <a:t>Rule 42,</a:t>
                      </a:r>
                      <a:r>
                        <a:rPr lang="en-US" baseline="0" dirty="0" smtClean="0"/>
                        <a:t> Common credit reversal in 3B of 1718 </a:t>
                      </a:r>
                      <a:endParaRPr lang="en-US" dirty="0"/>
                    </a:p>
                  </a:txBody>
                  <a:tcPr/>
                </a:tc>
                <a:extLst>
                  <a:ext uri="{0D108BD9-81ED-4DB2-BD59-A6C34878D82A}">
                    <a16:rowId xmlns:a16="http://schemas.microsoft.com/office/drawing/2014/main" val="2864928220"/>
                  </a:ext>
                </a:extLst>
              </a:tr>
              <a:tr h="185420">
                <a:tc>
                  <a:txBody>
                    <a:bodyPr/>
                    <a:lstStyle/>
                    <a:p>
                      <a:r>
                        <a:rPr lang="en-US" dirty="0" smtClean="0"/>
                        <a:t>Table 7E</a:t>
                      </a:r>
                      <a:endParaRPr lang="en-US" dirty="0"/>
                    </a:p>
                  </a:txBody>
                  <a:tcPr/>
                </a:tc>
                <a:tc>
                  <a:txBody>
                    <a:bodyPr/>
                    <a:lstStyle/>
                    <a:p>
                      <a:r>
                        <a:rPr lang="en-US" dirty="0" smtClean="0"/>
                        <a:t>0</a:t>
                      </a:r>
                      <a:endParaRPr lang="en-US" dirty="0"/>
                    </a:p>
                  </a:txBody>
                  <a:tcPr/>
                </a:tc>
                <a:tc>
                  <a:txBody>
                    <a:bodyPr/>
                    <a:lstStyle/>
                    <a:p>
                      <a:r>
                        <a:rPr lang="en-US" dirty="0" smtClean="0"/>
                        <a:t>Blocked</a:t>
                      </a:r>
                      <a:r>
                        <a:rPr lang="en-US" baseline="0" dirty="0" smtClean="0"/>
                        <a:t> Credit Reversal in 3B of 1718 </a:t>
                      </a:r>
                      <a:endParaRPr lang="en-US" dirty="0"/>
                    </a:p>
                  </a:txBody>
                  <a:tcPr/>
                </a:tc>
                <a:extLst>
                  <a:ext uri="{0D108BD9-81ED-4DB2-BD59-A6C34878D82A}">
                    <a16:rowId xmlns:a16="http://schemas.microsoft.com/office/drawing/2014/main" val="4013426935"/>
                  </a:ext>
                </a:extLst>
              </a:tr>
              <a:tr h="185420">
                <a:tc>
                  <a:txBody>
                    <a:bodyPr/>
                    <a:lstStyle/>
                    <a:p>
                      <a:r>
                        <a:rPr lang="en-US" dirty="0" smtClean="0"/>
                        <a:t>Table 8A</a:t>
                      </a:r>
                      <a:endParaRPr lang="en-US" dirty="0"/>
                    </a:p>
                  </a:txBody>
                  <a:tcPr/>
                </a:tc>
                <a:tc>
                  <a:txBody>
                    <a:bodyPr/>
                    <a:lstStyle/>
                    <a:p>
                      <a:r>
                        <a:rPr lang="en-US" dirty="0" smtClean="0"/>
                        <a:t>0</a:t>
                      </a:r>
                      <a:endParaRPr lang="en-US" dirty="0"/>
                    </a:p>
                  </a:txBody>
                  <a:tcPr/>
                </a:tc>
                <a:tc>
                  <a:txBody>
                    <a:bodyPr/>
                    <a:lstStyle/>
                    <a:p>
                      <a:endParaRPr lang="en-US" dirty="0"/>
                    </a:p>
                  </a:txBody>
                  <a:tcPr/>
                </a:tc>
                <a:extLst>
                  <a:ext uri="{0D108BD9-81ED-4DB2-BD59-A6C34878D82A}">
                    <a16:rowId xmlns:a16="http://schemas.microsoft.com/office/drawing/2014/main" val="2060971161"/>
                  </a:ext>
                </a:extLst>
              </a:tr>
              <a:tr h="370840">
                <a:tc>
                  <a:txBody>
                    <a:bodyPr/>
                    <a:lstStyle/>
                    <a:p>
                      <a:r>
                        <a:rPr lang="en-US" dirty="0" smtClean="0"/>
                        <a:t>Table 8B</a:t>
                      </a:r>
                      <a:endParaRPr lang="en-US" dirty="0"/>
                    </a:p>
                  </a:txBody>
                  <a:tcPr/>
                </a:tc>
                <a:tc>
                  <a:txBody>
                    <a:bodyPr/>
                    <a:lstStyle/>
                    <a:p>
                      <a:r>
                        <a:rPr lang="en-US" dirty="0" smtClean="0"/>
                        <a:t>0</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Table 6B + 6H</a:t>
                      </a:r>
                      <a:endParaRPr lang="en-US" dirty="0"/>
                    </a:p>
                  </a:txBody>
                  <a:tcPr/>
                </a:tc>
                <a:extLst>
                  <a:ext uri="{0D108BD9-81ED-4DB2-BD59-A6C34878D82A}">
                    <a16:rowId xmlns:a16="http://schemas.microsoft.com/office/drawing/2014/main" val="1622056736"/>
                  </a:ext>
                </a:extLst>
              </a:tr>
              <a:tr h="185420">
                <a:tc>
                  <a:txBody>
                    <a:bodyPr/>
                    <a:lstStyle/>
                    <a:p>
                      <a:r>
                        <a:rPr lang="en-US" b="1" dirty="0" smtClean="0">
                          <a:solidFill>
                            <a:srgbClr val="FF0000"/>
                          </a:solidFill>
                        </a:rPr>
                        <a:t>Table 8C</a:t>
                      </a:r>
                      <a:endParaRPr lang="en-US"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FF0000"/>
                          </a:solidFill>
                        </a:rPr>
                        <a:t>0</a:t>
                      </a:r>
                      <a:endParaRPr lang="en-US" b="1" dirty="0">
                        <a:solidFill>
                          <a:srgbClr val="FF0000"/>
                        </a:solidFill>
                      </a:endParaRPr>
                    </a:p>
                  </a:txBody>
                  <a:tcPr/>
                </a:tc>
                <a:tc>
                  <a:txBody>
                    <a:bodyPr/>
                    <a:lstStyle/>
                    <a:p>
                      <a:r>
                        <a:rPr lang="en-US" b="1" dirty="0" smtClean="0">
                          <a:solidFill>
                            <a:srgbClr val="FF0000"/>
                          </a:solidFill>
                        </a:rPr>
                        <a:t>Availed</a:t>
                      </a:r>
                      <a:r>
                        <a:rPr lang="en-US" b="1" baseline="0" dirty="0" smtClean="0">
                          <a:solidFill>
                            <a:srgbClr val="FF0000"/>
                          </a:solidFill>
                        </a:rPr>
                        <a:t> in 1819</a:t>
                      </a:r>
                      <a:endParaRPr lang="en-US" b="1" dirty="0">
                        <a:solidFill>
                          <a:srgbClr val="FF0000"/>
                        </a:solidFill>
                      </a:endParaRPr>
                    </a:p>
                  </a:txBody>
                  <a:tcPr/>
                </a:tc>
                <a:extLst>
                  <a:ext uri="{0D108BD9-81ED-4DB2-BD59-A6C34878D82A}">
                    <a16:rowId xmlns:a16="http://schemas.microsoft.com/office/drawing/2014/main" val="2108618593"/>
                  </a:ext>
                </a:extLst>
              </a:tr>
              <a:tr h="182880">
                <a:tc>
                  <a:txBody>
                    <a:bodyPr/>
                    <a:lstStyle/>
                    <a:p>
                      <a:r>
                        <a:rPr lang="en-US" b="1" dirty="0" smtClean="0">
                          <a:solidFill>
                            <a:srgbClr val="FF0000"/>
                          </a:solidFill>
                        </a:rPr>
                        <a:t>Table</a:t>
                      </a:r>
                      <a:r>
                        <a:rPr lang="en-US" b="1" baseline="0" dirty="0" smtClean="0">
                          <a:solidFill>
                            <a:srgbClr val="FF0000"/>
                          </a:solidFill>
                        </a:rPr>
                        <a:t> 8D</a:t>
                      </a:r>
                      <a:endParaRPr lang="en-US"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FF0000"/>
                          </a:solidFill>
                        </a:rPr>
                        <a:t>0</a:t>
                      </a:r>
                      <a:endParaRPr lang="en-US" b="1" dirty="0">
                        <a:solidFill>
                          <a:srgbClr val="FF0000"/>
                        </a:solidFill>
                      </a:endParaRPr>
                    </a:p>
                  </a:txBody>
                  <a:tcPr/>
                </a:tc>
                <a:tc>
                  <a:txBody>
                    <a:bodyPr/>
                    <a:lstStyle/>
                    <a:p>
                      <a:r>
                        <a:rPr lang="en-US" b="1" dirty="0" smtClean="0">
                          <a:solidFill>
                            <a:srgbClr val="FF0000"/>
                          </a:solidFill>
                        </a:rPr>
                        <a:t>Difference </a:t>
                      </a:r>
                      <a:endParaRPr lang="en-US" b="1" dirty="0">
                        <a:solidFill>
                          <a:srgbClr val="FF0000"/>
                        </a:solidFill>
                      </a:endParaRPr>
                    </a:p>
                  </a:txBody>
                  <a:tcPr/>
                </a:tc>
                <a:extLst>
                  <a:ext uri="{0D108BD9-81ED-4DB2-BD59-A6C34878D82A}">
                    <a16:rowId xmlns:a16="http://schemas.microsoft.com/office/drawing/2014/main" val="274140900"/>
                  </a:ext>
                </a:extLst>
              </a:tr>
              <a:tr h="182880">
                <a:tc>
                  <a:txBody>
                    <a:bodyPr/>
                    <a:lstStyle/>
                    <a:p>
                      <a:r>
                        <a:rPr lang="en-US" dirty="0" smtClean="0"/>
                        <a:t>Table 8E</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0</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ITC available but not availed 	</a:t>
                      </a:r>
                      <a:endParaRPr lang="en-US" dirty="0"/>
                    </a:p>
                  </a:txBody>
                  <a:tcPr/>
                </a:tc>
                <a:extLst>
                  <a:ext uri="{0D108BD9-81ED-4DB2-BD59-A6C34878D82A}">
                    <a16:rowId xmlns:a16="http://schemas.microsoft.com/office/drawing/2014/main" val="225571911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FF0000"/>
                          </a:solidFill>
                        </a:rPr>
                        <a:t>Table 8F</a:t>
                      </a:r>
                      <a:endParaRPr lang="en-US"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FF0000"/>
                          </a:solidFill>
                        </a:rPr>
                        <a:t>0</a:t>
                      </a:r>
                      <a:endParaRPr lang="en-US"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0" u="none" strike="noStrike" kern="1200" baseline="0" dirty="0" smtClean="0">
                          <a:solidFill>
                            <a:srgbClr val="FF0000"/>
                          </a:solidFill>
                          <a:latin typeface="+mn-lt"/>
                          <a:ea typeface="+mn-ea"/>
                          <a:cs typeface="+mn-cs"/>
                        </a:rPr>
                        <a:t>ITC available but ineligible 	</a:t>
                      </a:r>
                      <a:endParaRPr lang="en-US" b="1" dirty="0">
                        <a:solidFill>
                          <a:srgbClr val="FF0000"/>
                        </a:solidFill>
                      </a:endParaRPr>
                    </a:p>
                  </a:txBody>
                  <a:tcPr/>
                </a:tc>
                <a:extLst>
                  <a:ext uri="{0D108BD9-81ED-4DB2-BD59-A6C34878D82A}">
                    <a16:rowId xmlns:a16="http://schemas.microsoft.com/office/drawing/2014/main" val="196304353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FF0000"/>
                          </a:solidFill>
                        </a:rPr>
                        <a:t>Table</a:t>
                      </a:r>
                      <a:r>
                        <a:rPr lang="en-US" b="1" baseline="0" dirty="0" smtClean="0">
                          <a:solidFill>
                            <a:srgbClr val="FF0000"/>
                          </a:solidFill>
                        </a:rPr>
                        <a:t> 13</a:t>
                      </a:r>
                      <a:endParaRPr lang="en-US"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FF0000"/>
                          </a:solidFill>
                        </a:rPr>
                        <a:t>0</a:t>
                      </a:r>
                      <a:endParaRPr lang="en-US"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ITC of 1718 availed in 1819 (Table 4A of 1819)</a:t>
                      </a:r>
                      <a:endParaRPr lang="en-US" b="1" dirty="0">
                        <a:solidFill>
                          <a:srgbClr val="FF0000"/>
                        </a:solidFill>
                      </a:endParaRPr>
                    </a:p>
                  </a:txBody>
                  <a:tcPr/>
                </a:tc>
                <a:extLst>
                  <a:ext uri="{0D108BD9-81ED-4DB2-BD59-A6C34878D82A}">
                    <a16:rowId xmlns:a16="http://schemas.microsoft.com/office/drawing/2014/main" val="1709774496"/>
                  </a:ext>
                </a:extLst>
              </a:tr>
            </a:tbl>
          </a:graphicData>
        </a:graphic>
      </p:graphicFrame>
    </p:spTree>
    <p:extLst>
      <p:ext uri="{BB962C8B-B14F-4D97-AF65-F5344CB8AC3E}">
        <p14:creationId xmlns:p14="http://schemas.microsoft.com/office/powerpoint/2010/main" val="15240388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l"/>
            <a:r>
              <a:rPr lang="en-IN" sz="2800" dirty="0" smtClean="0"/>
              <a:t>ITC Case </a:t>
            </a:r>
            <a:r>
              <a:rPr lang="en-IN" sz="2800" dirty="0"/>
              <a:t>Study # </a:t>
            </a:r>
            <a:r>
              <a:rPr lang="en-IN" sz="2800" dirty="0" smtClean="0"/>
              <a:t>9</a:t>
            </a:r>
            <a:endParaRPr lang="en-IN" sz="2400" dirty="0"/>
          </a:p>
        </p:txBody>
      </p:sp>
      <p:graphicFrame>
        <p:nvGraphicFramePr>
          <p:cNvPr id="2" name="Content Placeholder 1"/>
          <p:cNvGraphicFramePr>
            <a:graphicFrameLocks noGrp="1"/>
          </p:cNvGraphicFramePr>
          <p:nvPr>
            <p:ph sz="quarter" idx="13"/>
            <p:extLst>
              <p:ext uri="{D42A27DB-BD31-4B8C-83A1-F6EECF244321}">
                <p14:modId xmlns:p14="http://schemas.microsoft.com/office/powerpoint/2010/main" val="3416334993"/>
              </p:ext>
            </p:extLst>
          </p:nvPr>
        </p:nvGraphicFramePr>
        <p:xfrm>
          <a:off x="323530" y="806450"/>
          <a:ext cx="7106831" cy="1287389"/>
        </p:xfrm>
        <a:graphic>
          <a:graphicData uri="http://schemas.openxmlformats.org/drawingml/2006/table">
            <a:tbl>
              <a:tblPr firstRow="1" bandRow="1">
                <a:tableStyleId>{616DA210-FB5B-4158-B5E0-FEB733F419BA}</a:tableStyleId>
              </a:tblPr>
              <a:tblGrid>
                <a:gridCol w="3384374">
                  <a:extLst>
                    <a:ext uri="{9D8B030D-6E8A-4147-A177-3AD203B41FA5}">
                      <a16:colId xmlns:a16="http://schemas.microsoft.com/office/drawing/2014/main" val="3457438352"/>
                    </a:ext>
                  </a:extLst>
                </a:gridCol>
                <a:gridCol w="2188374">
                  <a:extLst>
                    <a:ext uri="{9D8B030D-6E8A-4147-A177-3AD203B41FA5}">
                      <a16:colId xmlns:a16="http://schemas.microsoft.com/office/drawing/2014/main" val="1301109483"/>
                    </a:ext>
                  </a:extLst>
                </a:gridCol>
                <a:gridCol w="1534083">
                  <a:extLst>
                    <a:ext uri="{9D8B030D-6E8A-4147-A177-3AD203B41FA5}">
                      <a16:colId xmlns:a16="http://schemas.microsoft.com/office/drawing/2014/main" val="440699644"/>
                    </a:ext>
                  </a:extLst>
                </a:gridCol>
              </a:tblGrid>
              <a:tr h="372989">
                <a:tc>
                  <a:txBody>
                    <a:bodyPr/>
                    <a:lstStyle/>
                    <a:p>
                      <a:r>
                        <a:rPr lang="en-US" dirty="0" smtClean="0"/>
                        <a:t>FY</a:t>
                      </a:r>
                      <a:endParaRPr lang="en-US" dirty="0"/>
                    </a:p>
                  </a:txBody>
                  <a:tcPr/>
                </a:tc>
                <a:tc>
                  <a:txBody>
                    <a:bodyPr/>
                    <a:lstStyle/>
                    <a:p>
                      <a:pPr algn="ctr"/>
                      <a:r>
                        <a:rPr lang="en-US" dirty="0" smtClean="0"/>
                        <a:t>Books</a:t>
                      </a:r>
                      <a:endParaRPr lang="en-US" dirty="0"/>
                    </a:p>
                  </a:txBody>
                  <a:tcPr/>
                </a:tc>
                <a:tc>
                  <a:txBody>
                    <a:bodyPr/>
                    <a:lstStyle/>
                    <a:p>
                      <a:pPr algn="ctr"/>
                      <a:r>
                        <a:rPr lang="en-US" dirty="0" smtClean="0"/>
                        <a:t>3B</a:t>
                      </a:r>
                      <a:endParaRPr lang="en-US" dirty="0"/>
                    </a:p>
                  </a:txBody>
                  <a:tcPr/>
                </a:tc>
                <a:extLst>
                  <a:ext uri="{0D108BD9-81ED-4DB2-BD59-A6C34878D82A}">
                    <a16:rowId xmlns:a16="http://schemas.microsoft.com/office/drawing/2014/main" val="2812734140"/>
                  </a:ext>
                </a:extLst>
              </a:tr>
              <a:tr h="449361">
                <a:tc>
                  <a:txBody>
                    <a:bodyPr/>
                    <a:lstStyle/>
                    <a:p>
                      <a:r>
                        <a:rPr lang="en-US" dirty="0" smtClean="0"/>
                        <a:t>1718  RCM IGST</a:t>
                      </a:r>
                      <a:endParaRPr lang="en-US" dirty="0"/>
                    </a:p>
                  </a:txBody>
                  <a:tcPr/>
                </a:tc>
                <a:tc>
                  <a:txBody>
                    <a:bodyPr/>
                    <a:lstStyle/>
                    <a:p>
                      <a:pPr algn="ctr"/>
                      <a:r>
                        <a:rPr lang="en-US" dirty="0" smtClean="0"/>
                        <a:t>550 only liability booked but</a:t>
                      </a:r>
                      <a:r>
                        <a:rPr lang="en-US" baseline="0" dirty="0" smtClean="0"/>
                        <a:t> paid in April 18</a:t>
                      </a:r>
                      <a:endParaRPr lang="en-US" dirty="0"/>
                    </a:p>
                  </a:txBody>
                  <a:tcPr/>
                </a:tc>
                <a:tc>
                  <a:txBody>
                    <a:bodyPr/>
                    <a:lstStyle/>
                    <a:p>
                      <a:pPr algn="ctr"/>
                      <a:r>
                        <a:rPr lang="en-US" dirty="0" smtClean="0"/>
                        <a:t>Paid in April 18 and credit claimed</a:t>
                      </a:r>
                      <a:endParaRPr lang="en-US" dirty="0"/>
                    </a:p>
                  </a:txBody>
                  <a:tcPr/>
                </a:tc>
                <a:extLst>
                  <a:ext uri="{0D108BD9-81ED-4DB2-BD59-A6C34878D82A}">
                    <a16:rowId xmlns:a16="http://schemas.microsoft.com/office/drawing/2014/main" val="3803990899"/>
                  </a:ext>
                </a:extLst>
              </a:tr>
            </a:tbl>
          </a:graphicData>
        </a:graphic>
      </p:graphicFrame>
      <p:sp>
        <p:nvSpPr>
          <p:cNvPr id="4" name="Slide Number Placeholder 3"/>
          <p:cNvSpPr>
            <a:spLocks noGrp="1"/>
          </p:cNvSpPr>
          <p:nvPr>
            <p:ph type="sldNum" sz="quarter" idx="18"/>
          </p:nvPr>
        </p:nvSpPr>
        <p:spPr/>
        <p:txBody>
          <a:bodyPr/>
          <a:lstStyle/>
          <a:p>
            <a:fld id="{E90EB10D-B49F-42B1-955A-1DB268FD7307}" type="slidenum">
              <a:rPr lang="en-IN" smtClean="0"/>
              <a:pPr/>
              <a:t>52</a:t>
            </a:fld>
            <a:endParaRPr lang="en-IN" dirty="0"/>
          </a:p>
        </p:txBody>
      </p:sp>
      <p:graphicFrame>
        <p:nvGraphicFramePr>
          <p:cNvPr id="6" name="Table 5"/>
          <p:cNvGraphicFramePr>
            <a:graphicFrameLocks noGrp="1"/>
          </p:cNvGraphicFramePr>
          <p:nvPr>
            <p:extLst>
              <p:ext uri="{D42A27DB-BD31-4B8C-83A1-F6EECF244321}">
                <p14:modId xmlns:p14="http://schemas.microsoft.com/office/powerpoint/2010/main" val="1792826863"/>
              </p:ext>
            </p:extLst>
          </p:nvPr>
        </p:nvGraphicFramePr>
        <p:xfrm>
          <a:off x="251520" y="2258499"/>
          <a:ext cx="8820471" cy="4053840"/>
        </p:xfrm>
        <a:graphic>
          <a:graphicData uri="http://schemas.openxmlformats.org/drawingml/2006/table">
            <a:tbl>
              <a:tblPr firstRow="1" bandRow="1">
                <a:tableStyleId>{5C22544A-7EE6-4342-B048-85BDC9FD1C3A}</a:tableStyleId>
              </a:tblPr>
              <a:tblGrid>
                <a:gridCol w="2016222">
                  <a:extLst>
                    <a:ext uri="{9D8B030D-6E8A-4147-A177-3AD203B41FA5}">
                      <a16:colId xmlns:a16="http://schemas.microsoft.com/office/drawing/2014/main" val="21763981"/>
                    </a:ext>
                  </a:extLst>
                </a:gridCol>
                <a:gridCol w="1224136">
                  <a:extLst>
                    <a:ext uri="{9D8B030D-6E8A-4147-A177-3AD203B41FA5}">
                      <a16:colId xmlns:a16="http://schemas.microsoft.com/office/drawing/2014/main" val="2832808941"/>
                    </a:ext>
                  </a:extLst>
                </a:gridCol>
                <a:gridCol w="5580113">
                  <a:extLst>
                    <a:ext uri="{9D8B030D-6E8A-4147-A177-3AD203B41FA5}">
                      <a16:colId xmlns:a16="http://schemas.microsoft.com/office/drawing/2014/main" val="3933344719"/>
                    </a:ext>
                  </a:extLst>
                </a:gridCol>
              </a:tblGrid>
              <a:tr h="370840">
                <a:tc>
                  <a:txBody>
                    <a:bodyPr/>
                    <a:lstStyle/>
                    <a:p>
                      <a:r>
                        <a:rPr lang="en-US" dirty="0" smtClean="0"/>
                        <a:t>Table</a:t>
                      </a:r>
                      <a:endParaRPr lang="en-US" dirty="0"/>
                    </a:p>
                  </a:txBody>
                  <a:tcPr/>
                </a:tc>
                <a:tc>
                  <a:txBody>
                    <a:bodyPr/>
                    <a:lstStyle/>
                    <a:p>
                      <a:r>
                        <a:rPr lang="en-US" dirty="0" smtClean="0"/>
                        <a:t>ITC </a:t>
                      </a:r>
                      <a:endParaRPr lang="en-US" dirty="0"/>
                    </a:p>
                  </a:txBody>
                  <a:tcPr/>
                </a:tc>
                <a:tc>
                  <a:txBody>
                    <a:bodyPr/>
                    <a:lstStyle/>
                    <a:p>
                      <a:r>
                        <a:rPr lang="en-US" dirty="0" smtClean="0"/>
                        <a:t>Remark</a:t>
                      </a:r>
                      <a:r>
                        <a:rPr lang="en-US" baseline="0" dirty="0" smtClean="0"/>
                        <a:t> </a:t>
                      </a:r>
                      <a:endParaRPr lang="en-US" dirty="0"/>
                    </a:p>
                  </a:txBody>
                  <a:tcPr/>
                </a:tc>
                <a:extLst>
                  <a:ext uri="{0D108BD9-81ED-4DB2-BD59-A6C34878D82A}">
                    <a16:rowId xmlns:a16="http://schemas.microsoft.com/office/drawing/2014/main" val="3370352793"/>
                  </a:ext>
                </a:extLst>
              </a:tr>
              <a:tr h="370840">
                <a:tc>
                  <a:txBody>
                    <a:bodyPr/>
                    <a:lstStyle/>
                    <a:p>
                      <a:r>
                        <a:rPr lang="en-US" dirty="0" smtClean="0"/>
                        <a:t>Table 6A</a:t>
                      </a:r>
                      <a:endParaRPr lang="en-US" dirty="0"/>
                    </a:p>
                  </a:txBody>
                  <a:tcPr/>
                </a:tc>
                <a:tc>
                  <a:txBody>
                    <a:bodyPr/>
                    <a:lstStyle/>
                    <a:p>
                      <a:r>
                        <a:rPr lang="en-US" smtClean="0"/>
                        <a:t>0</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As per 3B of 1718 (4A of GSTR-3B)</a:t>
                      </a:r>
                      <a:endParaRPr lang="en-US" dirty="0"/>
                    </a:p>
                  </a:txBody>
                  <a:tcPr/>
                </a:tc>
                <a:extLst>
                  <a:ext uri="{0D108BD9-81ED-4DB2-BD59-A6C34878D82A}">
                    <a16:rowId xmlns:a16="http://schemas.microsoft.com/office/drawing/2014/main" val="680701943"/>
                  </a:ext>
                </a:extLst>
              </a:tr>
              <a:tr h="370840">
                <a:tc>
                  <a:txBody>
                    <a:bodyPr/>
                    <a:lstStyle/>
                    <a:p>
                      <a:r>
                        <a:rPr lang="en-US" dirty="0" smtClean="0"/>
                        <a:t>Table 7C</a:t>
                      </a:r>
                      <a:endParaRPr lang="en-US" dirty="0"/>
                    </a:p>
                  </a:txBody>
                  <a:tcPr/>
                </a:tc>
                <a:tc>
                  <a:txBody>
                    <a:bodyPr/>
                    <a:lstStyle/>
                    <a:p>
                      <a:r>
                        <a:rPr lang="en-US" smtClean="0"/>
                        <a:t>0</a:t>
                      </a:r>
                      <a:endParaRPr lang="en-US" dirty="0"/>
                    </a:p>
                  </a:txBody>
                  <a:tcPr/>
                </a:tc>
                <a:tc>
                  <a:txBody>
                    <a:bodyPr/>
                    <a:lstStyle/>
                    <a:p>
                      <a:r>
                        <a:rPr lang="en-US" dirty="0" smtClean="0"/>
                        <a:t>Rule 42,</a:t>
                      </a:r>
                      <a:r>
                        <a:rPr lang="en-US" baseline="0" dirty="0" smtClean="0"/>
                        <a:t> Common credit reversal in 3B of 1718 </a:t>
                      </a:r>
                      <a:endParaRPr lang="en-US" dirty="0"/>
                    </a:p>
                  </a:txBody>
                  <a:tcPr/>
                </a:tc>
                <a:extLst>
                  <a:ext uri="{0D108BD9-81ED-4DB2-BD59-A6C34878D82A}">
                    <a16:rowId xmlns:a16="http://schemas.microsoft.com/office/drawing/2014/main" val="2864928220"/>
                  </a:ext>
                </a:extLst>
              </a:tr>
              <a:tr h="185420">
                <a:tc>
                  <a:txBody>
                    <a:bodyPr/>
                    <a:lstStyle/>
                    <a:p>
                      <a:r>
                        <a:rPr lang="en-US" dirty="0" smtClean="0"/>
                        <a:t>Table 7E</a:t>
                      </a:r>
                      <a:endParaRPr lang="en-US" dirty="0"/>
                    </a:p>
                  </a:txBody>
                  <a:tcPr/>
                </a:tc>
                <a:tc>
                  <a:txBody>
                    <a:bodyPr/>
                    <a:lstStyle/>
                    <a:p>
                      <a:r>
                        <a:rPr lang="en-US" smtClean="0"/>
                        <a:t>0</a:t>
                      </a:r>
                      <a:endParaRPr lang="en-US" dirty="0"/>
                    </a:p>
                  </a:txBody>
                  <a:tcPr/>
                </a:tc>
                <a:tc>
                  <a:txBody>
                    <a:bodyPr/>
                    <a:lstStyle/>
                    <a:p>
                      <a:r>
                        <a:rPr lang="en-US" dirty="0" smtClean="0"/>
                        <a:t>Blocked</a:t>
                      </a:r>
                      <a:r>
                        <a:rPr lang="en-US" baseline="0" dirty="0" smtClean="0"/>
                        <a:t> Credit Reversal in 3B of 1718 </a:t>
                      </a:r>
                      <a:endParaRPr lang="en-US" dirty="0"/>
                    </a:p>
                  </a:txBody>
                  <a:tcPr/>
                </a:tc>
                <a:extLst>
                  <a:ext uri="{0D108BD9-81ED-4DB2-BD59-A6C34878D82A}">
                    <a16:rowId xmlns:a16="http://schemas.microsoft.com/office/drawing/2014/main" val="4013426935"/>
                  </a:ext>
                </a:extLst>
              </a:tr>
              <a:tr h="185420">
                <a:tc>
                  <a:txBody>
                    <a:bodyPr/>
                    <a:lstStyle/>
                    <a:p>
                      <a:r>
                        <a:rPr lang="en-US" dirty="0" smtClean="0"/>
                        <a:t>Table 8A</a:t>
                      </a:r>
                      <a:endParaRPr lang="en-US" dirty="0"/>
                    </a:p>
                  </a:txBody>
                  <a:tcPr/>
                </a:tc>
                <a:tc>
                  <a:txBody>
                    <a:bodyPr/>
                    <a:lstStyle/>
                    <a:p>
                      <a:r>
                        <a:rPr lang="en-US" smtClean="0"/>
                        <a:t>0</a:t>
                      </a:r>
                      <a:endParaRPr lang="en-US" dirty="0"/>
                    </a:p>
                  </a:txBody>
                  <a:tcPr/>
                </a:tc>
                <a:tc>
                  <a:txBody>
                    <a:bodyPr/>
                    <a:lstStyle/>
                    <a:p>
                      <a:endParaRPr lang="en-US" dirty="0"/>
                    </a:p>
                  </a:txBody>
                  <a:tcPr/>
                </a:tc>
                <a:extLst>
                  <a:ext uri="{0D108BD9-81ED-4DB2-BD59-A6C34878D82A}">
                    <a16:rowId xmlns:a16="http://schemas.microsoft.com/office/drawing/2014/main" val="2060971161"/>
                  </a:ext>
                </a:extLst>
              </a:tr>
              <a:tr h="370840">
                <a:tc>
                  <a:txBody>
                    <a:bodyPr/>
                    <a:lstStyle/>
                    <a:p>
                      <a:r>
                        <a:rPr lang="en-US" dirty="0" smtClean="0"/>
                        <a:t>Table 8B</a:t>
                      </a:r>
                      <a:endParaRPr lang="en-US" dirty="0"/>
                    </a:p>
                  </a:txBody>
                  <a:tcPr/>
                </a:tc>
                <a:tc>
                  <a:txBody>
                    <a:bodyPr/>
                    <a:lstStyle/>
                    <a:p>
                      <a:r>
                        <a:rPr lang="en-US" smtClean="0"/>
                        <a:t>0</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Table 6B + 6H</a:t>
                      </a:r>
                      <a:endParaRPr lang="en-US" dirty="0"/>
                    </a:p>
                  </a:txBody>
                  <a:tcPr/>
                </a:tc>
                <a:extLst>
                  <a:ext uri="{0D108BD9-81ED-4DB2-BD59-A6C34878D82A}">
                    <a16:rowId xmlns:a16="http://schemas.microsoft.com/office/drawing/2014/main" val="1622056736"/>
                  </a:ext>
                </a:extLst>
              </a:tr>
              <a:tr h="185420">
                <a:tc>
                  <a:txBody>
                    <a:bodyPr/>
                    <a:lstStyle/>
                    <a:p>
                      <a:r>
                        <a:rPr lang="en-US" b="1" dirty="0" smtClean="0">
                          <a:solidFill>
                            <a:srgbClr val="FF0000"/>
                          </a:solidFill>
                        </a:rPr>
                        <a:t>Table 8C</a:t>
                      </a:r>
                      <a:endParaRPr lang="en-US"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smtClean="0">
                          <a:solidFill>
                            <a:srgbClr val="FF0000"/>
                          </a:solidFill>
                        </a:rPr>
                        <a:t>0</a:t>
                      </a:r>
                      <a:endParaRPr lang="en-US" b="1" dirty="0">
                        <a:solidFill>
                          <a:srgbClr val="FF0000"/>
                        </a:solidFill>
                      </a:endParaRPr>
                    </a:p>
                  </a:txBody>
                  <a:tcPr/>
                </a:tc>
                <a:tc>
                  <a:txBody>
                    <a:bodyPr/>
                    <a:lstStyle/>
                    <a:p>
                      <a:r>
                        <a:rPr lang="en-US" b="1" smtClean="0">
                          <a:solidFill>
                            <a:srgbClr val="FF0000"/>
                          </a:solidFill>
                        </a:rPr>
                        <a:t>Availed</a:t>
                      </a:r>
                      <a:r>
                        <a:rPr lang="en-US" b="1" baseline="0" smtClean="0">
                          <a:solidFill>
                            <a:srgbClr val="FF0000"/>
                          </a:solidFill>
                        </a:rPr>
                        <a:t> in 1819 (Excluding RCM)</a:t>
                      </a:r>
                      <a:endParaRPr lang="en-US" b="1" dirty="0">
                        <a:solidFill>
                          <a:srgbClr val="FF0000"/>
                        </a:solidFill>
                      </a:endParaRPr>
                    </a:p>
                  </a:txBody>
                  <a:tcPr/>
                </a:tc>
                <a:extLst>
                  <a:ext uri="{0D108BD9-81ED-4DB2-BD59-A6C34878D82A}">
                    <a16:rowId xmlns:a16="http://schemas.microsoft.com/office/drawing/2014/main" val="2108618593"/>
                  </a:ext>
                </a:extLst>
              </a:tr>
              <a:tr h="182880">
                <a:tc>
                  <a:txBody>
                    <a:bodyPr/>
                    <a:lstStyle/>
                    <a:p>
                      <a:r>
                        <a:rPr lang="en-US" b="1" dirty="0" smtClean="0">
                          <a:solidFill>
                            <a:srgbClr val="FF0000"/>
                          </a:solidFill>
                        </a:rPr>
                        <a:t>Table</a:t>
                      </a:r>
                      <a:r>
                        <a:rPr lang="en-US" b="1" baseline="0" dirty="0" smtClean="0">
                          <a:solidFill>
                            <a:srgbClr val="FF0000"/>
                          </a:solidFill>
                        </a:rPr>
                        <a:t> 8D</a:t>
                      </a:r>
                      <a:endParaRPr lang="en-US"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smtClean="0">
                          <a:solidFill>
                            <a:srgbClr val="FF0000"/>
                          </a:solidFill>
                        </a:rPr>
                        <a:t>0</a:t>
                      </a:r>
                      <a:endParaRPr lang="en-US" b="1" dirty="0">
                        <a:solidFill>
                          <a:srgbClr val="FF0000"/>
                        </a:solidFill>
                      </a:endParaRPr>
                    </a:p>
                  </a:txBody>
                  <a:tcPr/>
                </a:tc>
                <a:tc>
                  <a:txBody>
                    <a:bodyPr/>
                    <a:lstStyle/>
                    <a:p>
                      <a:r>
                        <a:rPr lang="en-US" b="1" dirty="0" smtClean="0">
                          <a:solidFill>
                            <a:srgbClr val="FF0000"/>
                          </a:solidFill>
                        </a:rPr>
                        <a:t>Difference </a:t>
                      </a:r>
                      <a:endParaRPr lang="en-US" b="1" dirty="0">
                        <a:solidFill>
                          <a:srgbClr val="FF0000"/>
                        </a:solidFill>
                      </a:endParaRPr>
                    </a:p>
                  </a:txBody>
                  <a:tcPr/>
                </a:tc>
                <a:extLst>
                  <a:ext uri="{0D108BD9-81ED-4DB2-BD59-A6C34878D82A}">
                    <a16:rowId xmlns:a16="http://schemas.microsoft.com/office/drawing/2014/main" val="274140900"/>
                  </a:ext>
                </a:extLst>
              </a:tr>
              <a:tr h="182880">
                <a:tc>
                  <a:txBody>
                    <a:bodyPr/>
                    <a:lstStyle/>
                    <a:p>
                      <a:r>
                        <a:rPr lang="en-US" dirty="0" smtClean="0"/>
                        <a:t>Table 8E</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mtClean="0"/>
                        <a:t>0</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ITC available but not availed 	</a:t>
                      </a:r>
                      <a:endParaRPr lang="en-US" dirty="0"/>
                    </a:p>
                  </a:txBody>
                  <a:tcPr/>
                </a:tc>
                <a:extLst>
                  <a:ext uri="{0D108BD9-81ED-4DB2-BD59-A6C34878D82A}">
                    <a16:rowId xmlns:a16="http://schemas.microsoft.com/office/drawing/2014/main" val="225571911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FF0000"/>
                          </a:solidFill>
                        </a:rPr>
                        <a:t>Table 8F</a:t>
                      </a:r>
                      <a:endParaRPr lang="en-US"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smtClean="0">
                          <a:solidFill>
                            <a:srgbClr val="FF0000"/>
                          </a:solidFill>
                        </a:rPr>
                        <a:t>0</a:t>
                      </a:r>
                      <a:endParaRPr lang="en-US"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0" u="none" strike="noStrike" kern="1200" baseline="0" dirty="0" smtClean="0">
                          <a:solidFill>
                            <a:srgbClr val="FF0000"/>
                          </a:solidFill>
                          <a:latin typeface="+mn-lt"/>
                          <a:ea typeface="+mn-ea"/>
                          <a:cs typeface="+mn-cs"/>
                        </a:rPr>
                        <a:t>ITC available but ineligible 	</a:t>
                      </a:r>
                      <a:endParaRPr lang="en-US" b="1" dirty="0">
                        <a:solidFill>
                          <a:srgbClr val="FF0000"/>
                        </a:solidFill>
                      </a:endParaRPr>
                    </a:p>
                  </a:txBody>
                  <a:tcPr/>
                </a:tc>
                <a:extLst>
                  <a:ext uri="{0D108BD9-81ED-4DB2-BD59-A6C34878D82A}">
                    <a16:rowId xmlns:a16="http://schemas.microsoft.com/office/drawing/2014/main" val="196304353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smtClean="0">
                          <a:solidFill>
                            <a:srgbClr val="FF0000"/>
                          </a:solidFill>
                        </a:rPr>
                        <a:t>Table</a:t>
                      </a:r>
                      <a:r>
                        <a:rPr lang="en-US" b="1" baseline="0" smtClean="0">
                          <a:solidFill>
                            <a:srgbClr val="FF0000"/>
                          </a:solidFill>
                        </a:rPr>
                        <a:t> 13</a:t>
                      </a:r>
                      <a:endParaRPr lang="en-US"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smtClean="0">
                          <a:solidFill>
                            <a:srgbClr val="FF0000"/>
                          </a:solidFill>
                        </a:rPr>
                        <a:t>550</a:t>
                      </a:r>
                      <a:endParaRPr lang="en-US"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FF0000"/>
                          </a:solidFill>
                        </a:rPr>
                        <a:t>ITC of 1718 claimed in 1819 3B</a:t>
                      </a:r>
                      <a:endParaRPr lang="en-US" b="1" dirty="0">
                        <a:solidFill>
                          <a:srgbClr val="FF0000"/>
                        </a:solidFill>
                      </a:endParaRPr>
                    </a:p>
                  </a:txBody>
                  <a:tcPr/>
                </a:tc>
                <a:extLst>
                  <a:ext uri="{0D108BD9-81ED-4DB2-BD59-A6C34878D82A}">
                    <a16:rowId xmlns:a16="http://schemas.microsoft.com/office/drawing/2014/main" val="1709774496"/>
                  </a:ext>
                </a:extLst>
              </a:tr>
            </a:tbl>
          </a:graphicData>
        </a:graphic>
      </p:graphicFrame>
    </p:spTree>
    <p:extLst>
      <p:ext uri="{BB962C8B-B14F-4D97-AF65-F5344CB8AC3E}">
        <p14:creationId xmlns:p14="http://schemas.microsoft.com/office/powerpoint/2010/main" val="17783326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l"/>
            <a:r>
              <a:rPr lang="en-IN" sz="2800" dirty="0" smtClean="0"/>
              <a:t>ITC Case </a:t>
            </a:r>
            <a:r>
              <a:rPr lang="en-IN" sz="2800" dirty="0"/>
              <a:t>Study # </a:t>
            </a:r>
            <a:r>
              <a:rPr lang="en-IN" sz="2800" dirty="0" smtClean="0"/>
              <a:t>10</a:t>
            </a:r>
            <a:endParaRPr lang="en-IN" sz="2400" dirty="0"/>
          </a:p>
        </p:txBody>
      </p:sp>
      <p:graphicFrame>
        <p:nvGraphicFramePr>
          <p:cNvPr id="2" name="Content Placeholder 1"/>
          <p:cNvGraphicFramePr>
            <a:graphicFrameLocks noGrp="1"/>
          </p:cNvGraphicFramePr>
          <p:nvPr>
            <p:ph sz="quarter" idx="13"/>
            <p:extLst>
              <p:ext uri="{D42A27DB-BD31-4B8C-83A1-F6EECF244321}">
                <p14:modId xmlns:p14="http://schemas.microsoft.com/office/powerpoint/2010/main" val="195123834"/>
              </p:ext>
            </p:extLst>
          </p:nvPr>
        </p:nvGraphicFramePr>
        <p:xfrm>
          <a:off x="323530" y="806450"/>
          <a:ext cx="4560578" cy="1721072"/>
        </p:xfrm>
        <a:graphic>
          <a:graphicData uri="http://schemas.openxmlformats.org/drawingml/2006/table">
            <a:tbl>
              <a:tblPr firstRow="1" bandRow="1">
                <a:tableStyleId>{616DA210-FB5B-4158-B5E0-FEB733F419BA}</a:tableStyleId>
              </a:tblPr>
              <a:tblGrid>
                <a:gridCol w="3312366">
                  <a:extLst>
                    <a:ext uri="{9D8B030D-6E8A-4147-A177-3AD203B41FA5}">
                      <a16:colId xmlns:a16="http://schemas.microsoft.com/office/drawing/2014/main" val="3457438352"/>
                    </a:ext>
                  </a:extLst>
                </a:gridCol>
                <a:gridCol w="1248212">
                  <a:extLst>
                    <a:ext uri="{9D8B030D-6E8A-4147-A177-3AD203B41FA5}">
                      <a16:colId xmlns:a16="http://schemas.microsoft.com/office/drawing/2014/main" val="1301109483"/>
                    </a:ext>
                  </a:extLst>
                </a:gridCol>
              </a:tblGrid>
              <a:tr h="372989">
                <a:tc>
                  <a:txBody>
                    <a:bodyPr/>
                    <a:lstStyle/>
                    <a:p>
                      <a:r>
                        <a:rPr lang="en-US" dirty="0" smtClean="0"/>
                        <a:t>FY</a:t>
                      </a:r>
                      <a:endParaRPr lang="en-US" dirty="0"/>
                    </a:p>
                  </a:txBody>
                  <a:tcPr/>
                </a:tc>
                <a:tc>
                  <a:txBody>
                    <a:bodyPr/>
                    <a:lstStyle/>
                    <a:p>
                      <a:pPr algn="ctr"/>
                      <a:r>
                        <a:rPr lang="en-US" dirty="0" smtClean="0"/>
                        <a:t>Date</a:t>
                      </a:r>
                      <a:endParaRPr lang="en-US" dirty="0"/>
                    </a:p>
                  </a:txBody>
                  <a:tcPr/>
                </a:tc>
                <a:extLst>
                  <a:ext uri="{0D108BD9-81ED-4DB2-BD59-A6C34878D82A}">
                    <a16:rowId xmlns:a16="http://schemas.microsoft.com/office/drawing/2014/main" val="2812734140"/>
                  </a:ext>
                </a:extLst>
              </a:tr>
              <a:tr h="449361">
                <a:tc>
                  <a:txBody>
                    <a:bodyPr/>
                    <a:lstStyle/>
                    <a:p>
                      <a:r>
                        <a:rPr lang="en-US" dirty="0" smtClean="0"/>
                        <a:t>Import</a:t>
                      </a:r>
                      <a:r>
                        <a:rPr lang="en-US" baseline="0" dirty="0" smtClean="0"/>
                        <a:t> of Goods – BOE filed</a:t>
                      </a:r>
                      <a:endParaRPr lang="en-US" dirty="0"/>
                    </a:p>
                  </a:txBody>
                  <a:tcPr/>
                </a:tc>
                <a:tc>
                  <a:txBody>
                    <a:bodyPr/>
                    <a:lstStyle/>
                    <a:p>
                      <a:pPr algn="ctr"/>
                      <a:r>
                        <a:rPr lang="en-US" dirty="0" smtClean="0"/>
                        <a:t>19-3-18</a:t>
                      </a:r>
                      <a:endParaRPr lang="en-US" dirty="0"/>
                    </a:p>
                  </a:txBody>
                  <a:tcPr/>
                </a:tc>
                <a:extLst>
                  <a:ext uri="{0D108BD9-81ED-4DB2-BD59-A6C34878D82A}">
                    <a16:rowId xmlns:a16="http://schemas.microsoft.com/office/drawing/2014/main" val="3803990899"/>
                  </a:ext>
                </a:extLst>
              </a:tr>
              <a:tr h="449361">
                <a:tc>
                  <a:txBody>
                    <a:bodyPr/>
                    <a:lstStyle/>
                    <a:p>
                      <a:r>
                        <a:rPr lang="en-US" b="1" dirty="0" smtClean="0">
                          <a:solidFill>
                            <a:srgbClr val="FF0000"/>
                          </a:solidFill>
                        </a:rPr>
                        <a:t>IGST paid  Rs. 5 Lakhs</a:t>
                      </a:r>
                      <a:endParaRPr lang="en-US" b="1" dirty="0">
                        <a:solidFill>
                          <a:srgbClr val="FF0000"/>
                        </a:solidFill>
                      </a:endParaRPr>
                    </a:p>
                  </a:txBody>
                  <a:tcPr/>
                </a:tc>
                <a:tc>
                  <a:txBody>
                    <a:bodyPr/>
                    <a:lstStyle/>
                    <a:p>
                      <a:pPr algn="ctr"/>
                      <a:r>
                        <a:rPr lang="en-US" b="1" dirty="0" smtClean="0">
                          <a:solidFill>
                            <a:srgbClr val="FF0000"/>
                          </a:solidFill>
                        </a:rPr>
                        <a:t>03-04-18</a:t>
                      </a:r>
                      <a:endParaRPr lang="en-US" b="1" dirty="0">
                        <a:solidFill>
                          <a:srgbClr val="FF0000"/>
                        </a:solidFill>
                      </a:endParaRPr>
                    </a:p>
                  </a:txBody>
                  <a:tcPr/>
                </a:tc>
                <a:extLst>
                  <a:ext uri="{0D108BD9-81ED-4DB2-BD59-A6C34878D82A}">
                    <a16:rowId xmlns:a16="http://schemas.microsoft.com/office/drawing/2014/main" val="3500725481"/>
                  </a:ext>
                </a:extLst>
              </a:tr>
              <a:tr h="449361">
                <a:tc>
                  <a:txBody>
                    <a:bodyPr/>
                    <a:lstStyle/>
                    <a:p>
                      <a:r>
                        <a:rPr lang="en-US" dirty="0" smtClean="0"/>
                        <a:t>Discharge Order received</a:t>
                      </a:r>
                      <a:r>
                        <a:rPr lang="en-US" baseline="0" dirty="0" smtClean="0"/>
                        <a:t> </a:t>
                      </a:r>
                      <a:endParaRPr lang="en-US" dirty="0"/>
                    </a:p>
                  </a:txBody>
                  <a:tcPr/>
                </a:tc>
                <a:tc>
                  <a:txBody>
                    <a:bodyPr/>
                    <a:lstStyle/>
                    <a:p>
                      <a:pPr algn="ctr"/>
                      <a:r>
                        <a:rPr lang="en-US" dirty="0" smtClean="0"/>
                        <a:t>05-04-18</a:t>
                      </a:r>
                      <a:endParaRPr lang="en-US" dirty="0"/>
                    </a:p>
                  </a:txBody>
                  <a:tcPr/>
                </a:tc>
                <a:extLst>
                  <a:ext uri="{0D108BD9-81ED-4DB2-BD59-A6C34878D82A}">
                    <a16:rowId xmlns:a16="http://schemas.microsoft.com/office/drawing/2014/main" val="725130048"/>
                  </a:ext>
                </a:extLst>
              </a:tr>
            </a:tbl>
          </a:graphicData>
        </a:graphic>
      </p:graphicFrame>
      <p:sp>
        <p:nvSpPr>
          <p:cNvPr id="4" name="Slide Number Placeholder 3"/>
          <p:cNvSpPr>
            <a:spLocks noGrp="1"/>
          </p:cNvSpPr>
          <p:nvPr>
            <p:ph type="sldNum" sz="quarter" idx="18"/>
          </p:nvPr>
        </p:nvSpPr>
        <p:spPr/>
        <p:txBody>
          <a:bodyPr/>
          <a:lstStyle/>
          <a:p>
            <a:fld id="{E90EB10D-B49F-42B1-955A-1DB268FD7307}" type="slidenum">
              <a:rPr lang="en-IN" smtClean="0"/>
              <a:pPr/>
              <a:t>53</a:t>
            </a:fld>
            <a:endParaRPr lang="en-IN" dirty="0"/>
          </a:p>
        </p:txBody>
      </p:sp>
      <p:graphicFrame>
        <p:nvGraphicFramePr>
          <p:cNvPr id="6" name="Table 5"/>
          <p:cNvGraphicFramePr>
            <a:graphicFrameLocks noGrp="1"/>
          </p:cNvGraphicFramePr>
          <p:nvPr>
            <p:extLst>
              <p:ext uri="{D42A27DB-BD31-4B8C-83A1-F6EECF244321}">
                <p14:modId xmlns:p14="http://schemas.microsoft.com/office/powerpoint/2010/main" val="3026379319"/>
              </p:ext>
            </p:extLst>
          </p:nvPr>
        </p:nvGraphicFramePr>
        <p:xfrm>
          <a:off x="323530" y="2708920"/>
          <a:ext cx="8820471" cy="2931160"/>
        </p:xfrm>
        <a:graphic>
          <a:graphicData uri="http://schemas.openxmlformats.org/drawingml/2006/table">
            <a:tbl>
              <a:tblPr firstRow="1" bandRow="1">
                <a:tableStyleId>{5C22544A-7EE6-4342-B048-85BDC9FD1C3A}</a:tableStyleId>
              </a:tblPr>
              <a:tblGrid>
                <a:gridCol w="1584174">
                  <a:extLst>
                    <a:ext uri="{9D8B030D-6E8A-4147-A177-3AD203B41FA5}">
                      <a16:colId xmlns:a16="http://schemas.microsoft.com/office/drawing/2014/main" val="21763981"/>
                    </a:ext>
                  </a:extLst>
                </a:gridCol>
                <a:gridCol w="1656184">
                  <a:extLst>
                    <a:ext uri="{9D8B030D-6E8A-4147-A177-3AD203B41FA5}">
                      <a16:colId xmlns:a16="http://schemas.microsoft.com/office/drawing/2014/main" val="2832808941"/>
                    </a:ext>
                  </a:extLst>
                </a:gridCol>
                <a:gridCol w="5580113">
                  <a:extLst>
                    <a:ext uri="{9D8B030D-6E8A-4147-A177-3AD203B41FA5}">
                      <a16:colId xmlns:a16="http://schemas.microsoft.com/office/drawing/2014/main" val="3933344719"/>
                    </a:ext>
                  </a:extLst>
                </a:gridCol>
              </a:tblGrid>
              <a:tr h="370840">
                <a:tc>
                  <a:txBody>
                    <a:bodyPr/>
                    <a:lstStyle/>
                    <a:p>
                      <a:r>
                        <a:rPr lang="en-US" dirty="0" smtClean="0"/>
                        <a:t>Table</a:t>
                      </a:r>
                      <a:endParaRPr lang="en-US" dirty="0"/>
                    </a:p>
                  </a:txBody>
                  <a:tcPr/>
                </a:tc>
                <a:tc>
                  <a:txBody>
                    <a:bodyPr/>
                    <a:lstStyle/>
                    <a:p>
                      <a:r>
                        <a:rPr lang="en-US" dirty="0" smtClean="0"/>
                        <a:t>ITC </a:t>
                      </a:r>
                      <a:endParaRPr lang="en-US" dirty="0"/>
                    </a:p>
                  </a:txBody>
                  <a:tcPr/>
                </a:tc>
                <a:tc>
                  <a:txBody>
                    <a:bodyPr/>
                    <a:lstStyle/>
                    <a:p>
                      <a:r>
                        <a:rPr lang="en-US" dirty="0" smtClean="0"/>
                        <a:t>Remark</a:t>
                      </a:r>
                      <a:r>
                        <a:rPr lang="en-US" baseline="0" dirty="0" smtClean="0"/>
                        <a:t> </a:t>
                      </a:r>
                      <a:endParaRPr lang="en-US" dirty="0"/>
                    </a:p>
                  </a:txBody>
                  <a:tcPr/>
                </a:tc>
                <a:extLst>
                  <a:ext uri="{0D108BD9-81ED-4DB2-BD59-A6C34878D82A}">
                    <a16:rowId xmlns:a16="http://schemas.microsoft.com/office/drawing/2014/main" val="3370352793"/>
                  </a:ext>
                </a:extLst>
              </a:tr>
              <a:tr h="320040">
                <a:tc>
                  <a:txBody>
                    <a:bodyPr/>
                    <a:lstStyle/>
                    <a:p>
                      <a:r>
                        <a:rPr lang="en-US" dirty="0" smtClean="0"/>
                        <a:t>Table 6E</a:t>
                      </a:r>
                      <a:endParaRPr lang="en-US" dirty="0"/>
                    </a:p>
                  </a:txBody>
                  <a:tcPr/>
                </a:tc>
                <a:tc>
                  <a:txBody>
                    <a:bodyPr/>
                    <a:lstStyle/>
                    <a:p>
                      <a:r>
                        <a:rPr lang="en-US" dirty="0" smtClean="0"/>
                        <a:t>0</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ITC availed on Import of goods (including supplies from SEZs) </a:t>
                      </a:r>
                    </a:p>
                  </a:txBody>
                  <a:tcPr/>
                </a:tc>
                <a:extLst>
                  <a:ext uri="{0D108BD9-81ED-4DB2-BD59-A6C34878D82A}">
                    <a16:rowId xmlns:a16="http://schemas.microsoft.com/office/drawing/2014/main" val="680701943"/>
                  </a:ext>
                </a:extLst>
              </a:tr>
              <a:tr h="320040">
                <a:tc>
                  <a:txBody>
                    <a:bodyPr/>
                    <a:lstStyle/>
                    <a:p>
                      <a:r>
                        <a:rPr lang="en-US" dirty="0" smtClean="0"/>
                        <a:t>Table 8G</a:t>
                      </a:r>
                      <a:endParaRPr lang="en-US" dirty="0"/>
                    </a:p>
                  </a:txBody>
                  <a:tcPr/>
                </a:tc>
                <a:tc>
                  <a:txBody>
                    <a:bodyPr/>
                    <a:lstStyle/>
                    <a:p>
                      <a:r>
                        <a:rPr lang="en-US" dirty="0" smtClean="0"/>
                        <a:t>0</a:t>
                      </a:r>
                      <a:endParaRPr lang="en-US" dirty="0"/>
                    </a:p>
                  </a:txBody>
                  <a:tcPr/>
                </a:tc>
                <a:tc>
                  <a:txBody>
                    <a:bodyPr/>
                    <a:lstStyle/>
                    <a:p>
                      <a:r>
                        <a:rPr lang="en-US" sz="1800" b="1" i="0" u="none" strike="noStrike" kern="1200" baseline="0" dirty="0" smtClean="0">
                          <a:solidFill>
                            <a:srgbClr val="FF0000"/>
                          </a:solidFill>
                          <a:latin typeface="+mn-lt"/>
                          <a:ea typeface="+mn-ea"/>
                          <a:cs typeface="+mn-cs"/>
                        </a:rPr>
                        <a:t>IGST paid </a:t>
                      </a:r>
                      <a:r>
                        <a:rPr lang="en-US" sz="1800" b="0" i="0" u="none" strike="noStrike" kern="1200" baseline="0" dirty="0" smtClean="0">
                          <a:solidFill>
                            <a:schemeClr val="dk1"/>
                          </a:solidFill>
                          <a:latin typeface="+mn-lt"/>
                          <a:ea typeface="+mn-ea"/>
                          <a:cs typeface="+mn-cs"/>
                        </a:rPr>
                        <a:t>on import of goods (including supplies from SEZ) 	</a:t>
                      </a:r>
                    </a:p>
                  </a:txBody>
                  <a:tcPr/>
                </a:tc>
                <a:extLst>
                  <a:ext uri="{0D108BD9-81ED-4DB2-BD59-A6C34878D82A}">
                    <a16:rowId xmlns:a16="http://schemas.microsoft.com/office/drawing/2014/main" val="454064721"/>
                  </a:ext>
                </a:extLst>
              </a:tr>
              <a:tr h="370840">
                <a:tc>
                  <a:txBody>
                    <a:bodyPr/>
                    <a:lstStyle/>
                    <a:p>
                      <a:r>
                        <a:rPr lang="en-US" dirty="0" smtClean="0"/>
                        <a:t>Table 8H</a:t>
                      </a:r>
                      <a:endParaRPr lang="en-US" dirty="0"/>
                    </a:p>
                  </a:txBody>
                  <a:tcPr/>
                </a:tc>
                <a:tc>
                  <a:txBody>
                    <a:bodyPr/>
                    <a:lstStyle/>
                    <a:p>
                      <a:r>
                        <a:rPr lang="en-US" dirty="0" smtClean="0"/>
                        <a:t>0</a:t>
                      </a:r>
                      <a:endParaRPr lang="en-US" dirty="0"/>
                    </a:p>
                  </a:txBody>
                  <a:tcPr/>
                </a:tc>
                <a:tc>
                  <a:txBody>
                    <a:bodyPr/>
                    <a:lstStyle/>
                    <a:p>
                      <a:r>
                        <a:rPr lang="en-US" sz="1800" b="0" i="0" u="none" strike="noStrike" kern="1200" baseline="0" dirty="0" smtClean="0">
                          <a:solidFill>
                            <a:schemeClr val="dk1"/>
                          </a:solidFill>
                          <a:latin typeface="+mn-lt"/>
                          <a:ea typeface="+mn-ea"/>
                          <a:cs typeface="+mn-cs"/>
                        </a:rPr>
                        <a:t>IGST credit availed on import of goods (as per 6(E) above) 	</a:t>
                      </a:r>
                    </a:p>
                  </a:txBody>
                  <a:tcPr/>
                </a:tc>
                <a:extLst>
                  <a:ext uri="{0D108BD9-81ED-4DB2-BD59-A6C34878D82A}">
                    <a16:rowId xmlns:a16="http://schemas.microsoft.com/office/drawing/2014/main" val="2864928220"/>
                  </a:ext>
                </a:extLst>
              </a:tr>
              <a:tr h="185420">
                <a:tc>
                  <a:txBody>
                    <a:bodyPr/>
                    <a:lstStyle/>
                    <a:p>
                      <a:r>
                        <a:rPr lang="en-US" dirty="0" smtClean="0"/>
                        <a:t>Table 8I</a:t>
                      </a:r>
                      <a:endParaRPr lang="en-US" dirty="0"/>
                    </a:p>
                  </a:txBody>
                  <a:tcPr/>
                </a:tc>
                <a:tc>
                  <a:txBody>
                    <a:bodyPr/>
                    <a:lstStyle/>
                    <a:p>
                      <a:r>
                        <a:rPr lang="en-US" dirty="0" smtClean="0"/>
                        <a:t>0</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Difference (G-H) 	</a:t>
                      </a:r>
                    </a:p>
                    <a:p>
                      <a:endParaRPr lang="en-US" dirty="0"/>
                    </a:p>
                  </a:txBody>
                  <a:tcPr/>
                </a:tc>
                <a:extLst>
                  <a:ext uri="{0D108BD9-81ED-4DB2-BD59-A6C34878D82A}">
                    <a16:rowId xmlns:a16="http://schemas.microsoft.com/office/drawing/2014/main" val="4013426935"/>
                  </a:ext>
                </a:extLst>
              </a:tr>
            </a:tbl>
          </a:graphicData>
        </a:graphic>
      </p:graphicFrame>
    </p:spTree>
    <p:extLst>
      <p:ext uri="{BB962C8B-B14F-4D97-AF65-F5344CB8AC3E}">
        <p14:creationId xmlns:p14="http://schemas.microsoft.com/office/powerpoint/2010/main" val="37736643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l"/>
            <a:r>
              <a:rPr lang="en-IN" sz="2800" dirty="0" smtClean="0"/>
              <a:t>ITC Case </a:t>
            </a:r>
            <a:r>
              <a:rPr lang="en-IN" sz="2800" dirty="0"/>
              <a:t>Study # </a:t>
            </a:r>
            <a:r>
              <a:rPr lang="en-IN" sz="2800" dirty="0" smtClean="0"/>
              <a:t>11</a:t>
            </a:r>
            <a:endParaRPr lang="en-IN" sz="2400" dirty="0"/>
          </a:p>
        </p:txBody>
      </p:sp>
      <p:graphicFrame>
        <p:nvGraphicFramePr>
          <p:cNvPr id="2" name="Content Placeholder 1"/>
          <p:cNvGraphicFramePr>
            <a:graphicFrameLocks noGrp="1"/>
          </p:cNvGraphicFramePr>
          <p:nvPr>
            <p:ph sz="quarter" idx="13"/>
            <p:extLst>
              <p:ext uri="{D42A27DB-BD31-4B8C-83A1-F6EECF244321}">
                <p14:modId xmlns:p14="http://schemas.microsoft.com/office/powerpoint/2010/main" val="2389450822"/>
              </p:ext>
            </p:extLst>
          </p:nvPr>
        </p:nvGraphicFramePr>
        <p:xfrm>
          <a:off x="323530" y="806450"/>
          <a:ext cx="4567816" cy="1721072"/>
        </p:xfrm>
        <a:graphic>
          <a:graphicData uri="http://schemas.openxmlformats.org/drawingml/2006/table">
            <a:tbl>
              <a:tblPr firstRow="1" bandRow="1">
                <a:tableStyleId>{616DA210-FB5B-4158-B5E0-FEB733F419BA}</a:tableStyleId>
              </a:tblPr>
              <a:tblGrid>
                <a:gridCol w="3312366">
                  <a:extLst>
                    <a:ext uri="{9D8B030D-6E8A-4147-A177-3AD203B41FA5}">
                      <a16:colId xmlns:a16="http://schemas.microsoft.com/office/drawing/2014/main" val="3457438352"/>
                    </a:ext>
                  </a:extLst>
                </a:gridCol>
                <a:gridCol w="1255450">
                  <a:extLst>
                    <a:ext uri="{9D8B030D-6E8A-4147-A177-3AD203B41FA5}">
                      <a16:colId xmlns:a16="http://schemas.microsoft.com/office/drawing/2014/main" val="440699644"/>
                    </a:ext>
                  </a:extLst>
                </a:gridCol>
              </a:tblGrid>
              <a:tr h="372989">
                <a:tc>
                  <a:txBody>
                    <a:bodyPr/>
                    <a:lstStyle/>
                    <a:p>
                      <a:r>
                        <a:rPr lang="en-US" dirty="0" smtClean="0"/>
                        <a:t>FY</a:t>
                      </a:r>
                      <a:endParaRPr lang="en-US" dirty="0"/>
                    </a:p>
                  </a:txBody>
                  <a:tcPr/>
                </a:tc>
                <a:tc>
                  <a:txBody>
                    <a:bodyPr/>
                    <a:lstStyle/>
                    <a:p>
                      <a:pPr algn="ctr"/>
                      <a:r>
                        <a:rPr lang="en-US" dirty="0" smtClean="0"/>
                        <a:t>Date</a:t>
                      </a:r>
                      <a:endParaRPr lang="en-US" dirty="0"/>
                    </a:p>
                  </a:txBody>
                  <a:tcPr/>
                </a:tc>
                <a:extLst>
                  <a:ext uri="{0D108BD9-81ED-4DB2-BD59-A6C34878D82A}">
                    <a16:rowId xmlns:a16="http://schemas.microsoft.com/office/drawing/2014/main" val="2812734140"/>
                  </a:ext>
                </a:extLst>
              </a:tr>
              <a:tr h="449361">
                <a:tc>
                  <a:txBody>
                    <a:bodyPr/>
                    <a:lstStyle/>
                    <a:p>
                      <a:r>
                        <a:rPr lang="en-US" dirty="0" smtClean="0"/>
                        <a:t>Import</a:t>
                      </a:r>
                      <a:r>
                        <a:rPr lang="en-US" baseline="0" dirty="0" smtClean="0"/>
                        <a:t> of Goods – BOE filed</a:t>
                      </a:r>
                      <a:endParaRPr lang="en-US" dirty="0"/>
                    </a:p>
                  </a:txBody>
                  <a:tcPr/>
                </a:tc>
                <a:tc>
                  <a:txBody>
                    <a:bodyPr/>
                    <a:lstStyle/>
                    <a:p>
                      <a:pPr algn="ctr"/>
                      <a:r>
                        <a:rPr lang="en-US" dirty="0" smtClean="0"/>
                        <a:t>19-3-18</a:t>
                      </a:r>
                      <a:endParaRPr lang="en-US" dirty="0"/>
                    </a:p>
                  </a:txBody>
                  <a:tcPr/>
                </a:tc>
                <a:extLst>
                  <a:ext uri="{0D108BD9-81ED-4DB2-BD59-A6C34878D82A}">
                    <a16:rowId xmlns:a16="http://schemas.microsoft.com/office/drawing/2014/main" val="3803990899"/>
                  </a:ext>
                </a:extLst>
              </a:tr>
              <a:tr h="449361">
                <a:tc>
                  <a:txBody>
                    <a:bodyPr/>
                    <a:lstStyle/>
                    <a:p>
                      <a:r>
                        <a:rPr lang="en-US" dirty="0" smtClean="0"/>
                        <a:t>IGST paid </a:t>
                      </a:r>
                      <a:endParaRPr lang="en-US" dirty="0"/>
                    </a:p>
                  </a:txBody>
                  <a:tcPr/>
                </a:tc>
                <a:tc>
                  <a:txBody>
                    <a:bodyPr/>
                    <a:lstStyle/>
                    <a:p>
                      <a:pPr algn="ctr"/>
                      <a:r>
                        <a:rPr lang="en-US" dirty="0" smtClean="0"/>
                        <a:t>31-03-18</a:t>
                      </a:r>
                      <a:endParaRPr lang="en-US" dirty="0"/>
                    </a:p>
                  </a:txBody>
                  <a:tcPr/>
                </a:tc>
                <a:extLst>
                  <a:ext uri="{0D108BD9-81ED-4DB2-BD59-A6C34878D82A}">
                    <a16:rowId xmlns:a16="http://schemas.microsoft.com/office/drawing/2014/main" val="3500725481"/>
                  </a:ext>
                </a:extLst>
              </a:tr>
              <a:tr h="449361">
                <a:tc>
                  <a:txBody>
                    <a:bodyPr/>
                    <a:lstStyle/>
                    <a:p>
                      <a:r>
                        <a:rPr lang="en-US" dirty="0" smtClean="0"/>
                        <a:t>Discharge Order received</a:t>
                      </a:r>
                      <a:r>
                        <a:rPr lang="en-US" baseline="0" dirty="0" smtClean="0"/>
                        <a:t> </a:t>
                      </a:r>
                      <a:endParaRPr lang="en-US" dirty="0"/>
                    </a:p>
                  </a:txBody>
                  <a:tcPr/>
                </a:tc>
                <a:tc>
                  <a:txBody>
                    <a:bodyPr/>
                    <a:lstStyle/>
                    <a:p>
                      <a:pPr algn="ctr"/>
                      <a:r>
                        <a:rPr lang="en-US" dirty="0" smtClean="0"/>
                        <a:t>05-04-18</a:t>
                      </a:r>
                      <a:endParaRPr lang="en-US" dirty="0"/>
                    </a:p>
                  </a:txBody>
                  <a:tcPr/>
                </a:tc>
                <a:extLst>
                  <a:ext uri="{0D108BD9-81ED-4DB2-BD59-A6C34878D82A}">
                    <a16:rowId xmlns:a16="http://schemas.microsoft.com/office/drawing/2014/main" val="725130048"/>
                  </a:ext>
                </a:extLst>
              </a:tr>
            </a:tbl>
          </a:graphicData>
        </a:graphic>
      </p:graphicFrame>
      <p:sp>
        <p:nvSpPr>
          <p:cNvPr id="4" name="Slide Number Placeholder 3"/>
          <p:cNvSpPr>
            <a:spLocks noGrp="1"/>
          </p:cNvSpPr>
          <p:nvPr>
            <p:ph type="sldNum" sz="quarter" idx="18"/>
          </p:nvPr>
        </p:nvSpPr>
        <p:spPr/>
        <p:txBody>
          <a:bodyPr/>
          <a:lstStyle/>
          <a:p>
            <a:fld id="{E90EB10D-B49F-42B1-955A-1DB268FD7307}" type="slidenum">
              <a:rPr lang="en-IN" smtClean="0"/>
              <a:pPr/>
              <a:t>54</a:t>
            </a:fld>
            <a:endParaRPr lang="en-IN" dirty="0"/>
          </a:p>
        </p:txBody>
      </p:sp>
      <p:graphicFrame>
        <p:nvGraphicFramePr>
          <p:cNvPr id="7" name="Table 6"/>
          <p:cNvGraphicFramePr>
            <a:graphicFrameLocks noGrp="1"/>
          </p:cNvGraphicFramePr>
          <p:nvPr>
            <p:extLst>
              <p:ext uri="{D42A27DB-BD31-4B8C-83A1-F6EECF244321}">
                <p14:modId xmlns:p14="http://schemas.microsoft.com/office/powerpoint/2010/main" val="1057913971"/>
              </p:ext>
            </p:extLst>
          </p:nvPr>
        </p:nvGraphicFramePr>
        <p:xfrm>
          <a:off x="323531" y="2708920"/>
          <a:ext cx="8496942" cy="3937000"/>
        </p:xfrm>
        <a:graphic>
          <a:graphicData uri="http://schemas.openxmlformats.org/drawingml/2006/table">
            <a:tbl>
              <a:tblPr firstRow="1" bandRow="1">
                <a:tableStyleId>{5C22544A-7EE6-4342-B048-85BDC9FD1C3A}</a:tableStyleId>
              </a:tblPr>
              <a:tblGrid>
                <a:gridCol w="1526068">
                  <a:extLst>
                    <a:ext uri="{9D8B030D-6E8A-4147-A177-3AD203B41FA5}">
                      <a16:colId xmlns:a16="http://schemas.microsoft.com/office/drawing/2014/main" val="21763981"/>
                    </a:ext>
                  </a:extLst>
                </a:gridCol>
                <a:gridCol w="1595436">
                  <a:extLst>
                    <a:ext uri="{9D8B030D-6E8A-4147-A177-3AD203B41FA5}">
                      <a16:colId xmlns:a16="http://schemas.microsoft.com/office/drawing/2014/main" val="2832808941"/>
                    </a:ext>
                  </a:extLst>
                </a:gridCol>
                <a:gridCol w="5375438">
                  <a:extLst>
                    <a:ext uri="{9D8B030D-6E8A-4147-A177-3AD203B41FA5}">
                      <a16:colId xmlns:a16="http://schemas.microsoft.com/office/drawing/2014/main" val="3933344719"/>
                    </a:ext>
                  </a:extLst>
                </a:gridCol>
              </a:tblGrid>
              <a:tr h="370840">
                <a:tc>
                  <a:txBody>
                    <a:bodyPr/>
                    <a:lstStyle/>
                    <a:p>
                      <a:r>
                        <a:rPr lang="en-US" dirty="0" smtClean="0"/>
                        <a:t>Table</a:t>
                      </a:r>
                      <a:endParaRPr lang="en-US" dirty="0"/>
                    </a:p>
                  </a:txBody>
                  <a:tcPr/>
                </a:tc>
                <a:tc>
                  <a:txBody>
                    <a:bodyPr/>
                    <a:lstStyle/>
                    <a:p>
                      <a:r>
                        <a:rPr lang="en-US" dirty="0" smtClean="0"/>
                        <a:t>ITC </a:t>
                      </a:r>
                      <a:endParaRPr lang="en-US" dirty="0"/>
                    </a:p>
                  </a:txBody>
                  <a:tcPr/>
                </a:tc>
                <a:tc>
                  <a:txBody>
                    <a:bodyPr/>
                    <a:lstStyle/>
                    <a:p>
                      <a:r>
                        <a:rPr lang="en-US" dirty="0" smtClean="0"/>
                        <a:t>Remark</a:t>
                      </a:r>
                      <a:r>
                        <a:rPr lang="en-US" baseline="0" dirty="0" smtClean="0"/>
                        <a:t> </a:t>
                      </a:r>
                      <a:endParaRPr lang="en-US" dirty="0"/>
                    </a:p>
                  </a:txBody>
                  <a:tcPr/>
                </a:tc>
                <a:extLst>
                  <a:ext uri="{0D108BD9-81ED-4DB2-BD59-A6C34878D82A}">
                    <a16:rowId xmlns:a16="http://schemas.microsoft.com/office/drawing/2014/main" val="3370352793"/>
                  </a:ext>
                </a:extLst>
              </a:tr>
              <a:tr h="320040">
                <a:tc>
                  <a:txBody>
                    <a:bodyPr/>
                    <a:lstStyle/>
                    <a:p>
                      <a:r>
                        <a:rPr lang="en-US" dirty="0" smtClean="0"/>
                        <a:t>Table 6E</a:t>
                      </a:r>
                      <a:endParaRPr lang="en-US" dirty="0"/>
                    </a:p>
                  </a:txBody>
                  <a:tcPr/>
                </a:tc>
                <a:tc>
                  <a:txBody>
                    <a:bodyPr/>
                    <a:lstStyle/>
                    <a:p>
                      <a:r>
                        <a:rPr lang="en-US" dirty="0" smtClean="0"/>
                        <a:t>0</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ITC </a:t>
                      </a:r>
                      <a:r>
                        <a:rPr lang="en-US" sz="1800" b="1" i="0" u="none" strike="noStrike" kern="1200" baseline="0" dirty="0" smtClean="0">
                          <a:solidFill>
                            <a:srgbClr val="FF0000"/>
                          </a:solidFill>
                          <a:latin typeface="+mn-lt"/>
                          <a:ea typeface="+mn-ea"/>
                          <a:cs typeface="+mn-cs"/>
                        </a:rPr>
                        <a:t>availed</a:t>
                      </a:r>
                      <a:r>
                        <a:rPr lang="en-US" sz="1800" b="0" i="0" u="none" strike="noStrike" kern="1200" baseline="0" dirty="0" smtClean="0">
                          <a:solidFill>
                            <a:schemeClr val="dk1"/>
                          </a:solidFill>
                          <a:latin typeface="+mn-lt"/>
                          <a:ea typeface="+mn-ea"/>
                          <a:cs typeface="+mn-cs"/>
                        </a:rPr>
                        <a:t> on Import of goods (including supplies from SEZs) 	</a:t>
                      </a:r>
                    </a:p>
                  </a:txBody>
                  <a:tcPr/>
                </a:tc>
                <a:extLst>
                  <a:ext uri="{0D108BD9-81ED-4DB2-BD59-A6C34878D82A}">
                    <a16:rowId xmlns:a16="http://schemas.microsoft.com/office/drawing/2014/main" val="680701943"/>
                  </a:ext>
                </a:extLst>
              </a:tr>
              <a:tr h="320040">
                <a:tc>
                  <a:txBody>
                    <a:bodyPr/>
                    <a:lstStyle/>
                    <a:p>
                      <a:r>
                        <a:rPr lang="en-US" dirty="0" smtClean="0"/>
                        <a:t>Table 8G</a:t>
                      </a:r>
                      <a:endParaRPr lang="en-US" dirty="0"/>
                    </a:p>
                  </a:txBody>
                  <a:tcPr/>
                </a:tc>
                <a:tc>
                  <a:txBody>
                    <a:bodyPr/>
                    <a:lstStyle/>
                    <a:p>
                      <a:r>
                        <a:rPr lang="en-US" dirty="0" smtClean="0"/>
                        <a:t>5 Lakh</a:t>
                      </a:r>
                      <a:endParaRPr lang="en-US" dirty="0"/>
                    </a:p>
                  </a:txBody>
                  <a:tcPr/>
                </a:tc>
                <a:tc>
                  <a:txBody>
                    <a:bodyPr/>
                    <a:lstStyle/>
                    <a:p>
                      <a:r>
                        <a:rPr lang="en-US" sz="1800" b="0" i="0" u="none" strike="noStrike" kern="1200" baseline="0" dirty="0" smtClean="0">
                          <a:solidFill>
                            <a:schemeClr val="dk1"/>
                          </a:solidFill>
                          <a:latin typeface="+mn-lt"/>
                          <a:ea typeface="+mn-ea"/>
                          <a:cs typeface="+mn-cs"/>
                        </a:rPr>
                        <a:t>IGST </a:t>
                      </a:r>
                      <a:r>
                        <a:rPr lang="en-US" sz="1800" b="1" i="0" u="none" strike="noStrike" kern="1200" baseline="0" dirty="0" smtClean="0">
                          <a:solidFill>
                            <a:srgbClr val="FF0000"/>
                          </a:solidFill>
                          <a:latin typeface="+mn-lt"/>
                          <a:ea typeface="+mn-ea"/>
                          <a:cs typeface="+mn-cs"/>
                        </a:rPr>
                        <a:t>paid</a:t>
                      </a:r>
                      <a:r>
                        <a:rPr lang="en-US" sz="1800" b="0" i="0" u="none" strike="noStrike" kern="1200" baseline="0" dirty="0" smtClean="0">
                          <a:solidFill>
                            <a:schemeClr val="dk1"/>
                          </a:solidFill>
                          <a:latin typeface="+mn-lt"/>
                          <a:ea typeface="+mn-ea"/>
                          <a:cs typeface="+mn-cs"/>
                        </a:rPr>
                        <a:t> on import of goods (including supplies from SEZ) 	</a:t>
                      </a:r>
                    </a:p>
                  </a:txBody>
                  <a:tcPr/>
                </a:tc>
                <a:extLst>
                  <a:ext uri="{0D108BD9-81ED-4DB2-BD59-A6C34878D82A}">
                    <a16:rowId xmlns:a16="http://schemas.microsoft.com/office/drawing/2014/main" val="454064721"/>
                  </a:ext>
                </a:extLst>
              </a:tr>
              <a:tr h="370840">
                <a:tc>
                  <a:txBody>
                    <a:bodyPr/>
                    <a:lstStyle/>
                    <a:p>
                      <a:r>
                        <a:rPr lang="en-US" dirty="0" smtClean="0"/>
                        <a:t>Table 8H</a:t>
                      </a:r>
                      <a:endParaRPr lang="en-US" dirty="0"/>
                    </a:p>
                  </a:txBody>
                  <a:tcPr/>
                </a:tc>
                <a:tc>
                  <a:txBody>
                    <a:bodyPr/>
                    <a:lstStyle/>
                    <a:p>
                      <a:r>
                        <a:rPr lang="en-US" dirty="0" smtClean="0"/>
                        <a:t>0</a:t>
                      </a:r>
                      <a:endParaRPr lang="en-US" dirty="0"/>
                    </a:p>
                  </a:txBody>
                  <a:tcPr/>
                </a:tc>
                <a:tc>
                  <a:txBody>
                    <a:bodyPr/>
                    <a:lstStyle/>
                    <a:p>
                      <a:r>
                        <a:rPr lang="en-US" sz="1800" b="0" i="0" u="none" strike="noStrike" kern="1200" baseline="0" dirty="0" smtClean="0">
                          <a:solidFill>
                            <a:schemeClr val="dk1"/>
                          </a:solidFill>
                          <a:latin typeface="+mn-lt"/>
                          <a:ea typeface="+mn-ea"/>
                          <a:cs typeface="+mn-cs"/>
                        </a:rPr>
                        <a:t>IGST credit availed on import of goods (as per 6(E) above) 	</a:t>
                      </a:r>
                    </a:p>
                  </a:txBody>
                  <a:tcPr/>
                </a:tc>
                <a:extLst>
                  <a:ext uri="{0D108BD9-81ED-4DB2-BD59-A6C34878D82A}">
                    <a16:rowId xmlns:a16="http://schemas.microsoft.com/office/drawing/2014/main" val="2864928220"/>
                  </a:ext>
                </a:extLst>
              </a:tr>
              <a:tr h="185420">
                <a:tc>
                  <a:txBody>
                    <a:bodyPr/>
                    <a:lstStyle/>
                    <a:p>
                      <a:r>
                        <a:rPr lang="en-US" dirty="0" smtClean="0"/>
                        <a:t>Table 8I</a:t>
                      </a:r>
                      <a:endParaRPr lang="en-US" dirty="0"/>
                    </a:p>
                  </a:txBody>
                  <a:tcPr/>
                </a:tc>
                <a:tc>
                  <a:txBody>
                    <a:bodyPr/>
                    <a:lstStyle/>
                    <a:p>
                      <a:r>
                        <a:rPr lang="en-US" dirty="0" smtClean="0"/>
                        <a:t>5</a:t>
                      </a:r>
                      <a:r>
                        <a:rPr lang="en-US" baseline="0" dirty="0" smtClean="0"/>
                        <a:t> Lakh</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Difference (G-H) 	</a:t>
                      </a:r>
                    </a:p>
                    <a:p>
                      <a:endParaRPr lang="en-US" dirty="0"/>
                    </a:p>
                  </a:txBody>
                  <a:tcPr/>
                </a:tc>
                <a:extLst>
                  <a:ext uri="{0D108BD9-81ED-4DB2-BD59-A6C34878D82A}">
                    <a16:rowId xmlns:a16="http://schemas.microsoft.com/office/drawing/2014/main" val="4013426935"/>
                  </a:ext>
                </a:extLst>
              </a:tr>
              <a:tr h="185420">
                <a:tc>
                  <a:txBody>
                    <a:bodyPr/>
                    <a:lstStyle/>
                    <a:p>
                      <a:r>
                        <a:rPr lang="en-US" dirty="0" smtClean="0"/>
                        <a:t>Table 8J</a:t>
                      </a:r>
                      <a:endParaRPr lang="en-US" dirty="0"/>
                    </a:p>
                  </a:txBody>
                  <a:tcPr/>
                </a:tc>
                <a:tc>
                  <a:txBody>
                    <a:bodyPr/>
                    <a:lstStyle/>
                    <a:p>
                      <a:r>
                        <a:rPr lang="en-US" dirty="0" smtClean="0"/>
                        <a:t>5</a:t>
                      </a:r>
                      <a:r>
                        <a:rPr lang="en-US" baseline="0" dirty="0" smtClean="0"/>
                        <a:t> Lakh</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ITC available but not availed on import of goods (Equal to I)  </a:t>
                      </a:r>
                      <a:endParaRPr lang="en-US" b="1" dirty="0">
                        <a:solidFill>
                          <a:srgbClr val="FF0000"/>
                        </a:solidFill>
                      </a:endParaRPr>
                    </a:p>
                  </a:txBody>
                  <a:tcPr/>
                </a:tc>
                <a:extLst>
                  <a:ext uri="{0D108BD9-81ED-4DB2-BD59-A6C34878D82A}">
                    <a16:rowId xmlns:a16="http://schemas.microsoft.com/office/drawing/2014/main" val="2797340243"/>
                  </a:ext>
                </a:extLst>
              </a:tr>
              <a:tr h="185420">
                <a:tc>
                  <a:txBody>
                    <a:bodyPr/>
                    <a:lstStyle/>
                    <a:p>
                      <a:r>
                        <a:rPr lang="en-US" dirty="0" smtClean="0"/>
                        <a:t>Table 8K</a:t>
                      </a:r>
                      <a:endParaRPr lang="en-US" dirty="0"/>
                    </a:p>
                  </a:txBody>
                  <a:tcPr/>
                </a:tc>
                <a:tc>
                  <a:txBody>
                    <a:bodyPr/>
                    <a:lstStyle/>
                    <a:p>
                      <a:r>
                        <a:rPr lang="en-US" dirty="0" smtClean="0"/>
                        <a:t>5 Lakh</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ITC lapsed  </a:t>
                      </a:r>
                      <a:r>
                        <a:rPr lang="en-US" b="1" dirty="0" smtClean="0">
                          <a:solidFill>
                            <a:srgbClr val="FF0000"/>
                          </a:solidFill>
                        </a:rPr>
                        <a:t>(Clarification awaited</a:t>
                      </a:r>
                      <a:r>
                        <a:rPr lang="en-US" b="1" baseline="0" dirty="0" smtClean="0">
                          <a:solidFill>
                            <a:srgbClr val="FF0000"/>
                          </a:solidFill>
                        </a:rPr>
                        <a:t> from Govt.)</a:t>
                      </a:r>
                      <a:endParaRPr lang="en-US" b="1" dirty="0">
                        <a:solidFill>
                          <a:srgbClr val="FF0000"/>
                        </a:solidFill>
                      </a:endParaRPr>
                    </a:p>
                  </a:txBody>
                  <a:tcPr/>
                </a:tc>
                <a:extLst>
                  <a:ext uri="{0D108BD9-81ED-4DB2-BD59-A6C34878D82A}">
                    <a16:rowId xmlns:a16="http://schemas.microsoft.com/office/drawing/2014/main" val="1096734942"/>
                  </a:ext>
                </a:extLst>
              </a:tr>
            </a:tbl>
          </a:graphicData>
        </a:graphic>
      </p:graphicFrame>
      <p:sp>
        <p:nvSpPr>
          <p:cNvPr id="3" name="Curved Left Arrow 2"/>
          <p:cNvSpPr/>
          <p:nvPr/>
        </p:nvSpPr>
        <p:spPr>
          <a:xfrm>
            <a:off x="2699792" y="3284984"/>
            <a:ext cx="576064" cy="1512168"/>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41245487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l"/>
            <a:r>
              <a:rPr lang="en-IN" sz="2800" dirty="0"/>
              <a:t>ITC Case Study # </a:t>
            </a:r>
            <a:r>
              <a:rPr lang="en-IN" sz="2800" dirty="0" smtClean="0"/>
              <a:t>11</a:t>
            </a:r>
            <a:endParaRPr lang="en-IN" sz="2400" dirty="0"/>
          </a:p>
        </p:txBody>
      </p:sp>
      <p:graphicFrame>
        <p:nvGraphicFramePr>
          <p:cNvPr id="2" name="Content Placeholder 1"/>
          <p:cNvGraphicFramePr>
            <a:graphicFrameLocks noGrp="1"/>
          </p:cNvGraphicFramePr>
          <p:nvPr>
            <p:ph sz="quarter" idx="13"/>
            <p:extLst>
              <p:ext uri="{D42A27DB-BD31-4B8C-83A1-F6EECF244321}">
                <p14:modId xmlns:p14="http://schemas.microsoft.com/office/powerpoint/2010/main" val="28145102"/>
              </p:ext>
            </p:extLst>
          </p:nvPr>
        </p:nvGraphicFramePr>
        <p:xfrm>
          <a:off x="323530" y="604125"/>
          <a:ext cx="5816028" cy="1912346"/>
        </p:xfrm>
        <a:graphic>
          <a:graphicData uri="http://schemas.openxmlformats.org/drawingml/2006/table">
            <a:tbl>
              <a:tblPr firstRow="1" bandRow="1">
                <a:tableStyleId>{616DA210-FB5B-4158-B5E0-FEB733F419BA}</a:tableStyleId>
              </a:tblPr>
              <a:tblGrid>
                <a:gridCol w="3312366">
                  <a:extLst>
                    <a:ext uri="{9D8B030D-6E8A-4147-A177-3AD203B41FA5}">
                      <a16:colId xmlns:a16="http://schemas.microsoft.com/office/drawing/2014/main" val="3457438352"/>
                    </a:ext>
                  </a:extLst>
                </a:gridCol>
                <a:gridCol w="1248212">
                  <a:extLst>
                    <a:ext uri="{9D8B030D-6E8A-4147-A177-3AD203B41FA5}">
                      <a16:colId xmlns:a16="http://schemas.microsoft.com/office/drawing/2014/main" val="1301109483"/>
                    </a:ext>
                  </a:extLst>
                </a:gridCol>
                <a:gridCol w="1255450">
                  <a:extLst>
                    <a:ext uri="{9D8B030D-6E8A-4147-A177-3AD203B41FA5}">
                      <a16:colId xmlns:a16="http://schemas.microsoft.com/office/drawing/2014/main" val="440699644"/>
                    </a:ext>
                  </a:extLst>
                </a:gridCol>
              </a:tblGrid>
              <a:tr h="338270">
                <a:tc>
                  <a:txBody>
                    <a:bodyPr/>
                    <a:lstStyle/>
                    <a:p>
                      <a:r>
                        <a:rPr lang="en-US" dirty="0" smtClean="0"/>
                        <a:t>FY</a:t>
                      </a:r>
                      <a:endParaRPr lang="en-US" dirty="0"/>
                    </a:p>
                  </a:txBody>
                  <a:tcPr/>
                </a:tc>
                <a:tc>
                  <a:txBody>
                    <a:bodyPr/>
                    <a:lstStyle/>
                    <a:p>
                      <a:pPr algn="ctr"/>
                      <a:r>
                        <a:rPr lang="en-US" dirty="0" smtClean="0"/>
                        <a:t>Date</a:t>
                      </a:r>
                      <a:endParaRPr lang="en-US" dirty="0"/>
                    </a:p>
                  </a:txBody>
                  <a:tcPr/>
                </a:tc>
                <a:tc>
                  <a:txBody>
                    <a:bodyPr/>
                    <a:lstStyle/>
                    <a:p>
                      <a:pPr algn="ctr"/>
                      <a:endParaRPr lang="en-US" dirty="0"/>
                    </a:p>
                  </a:txBody>
                  <a:tcPr/>
                </a:tc>
                <a:extLst>
                  <a:ext uri="{0D108BD9-81ED-4DB2-BD59-A6C34878D82A}">
                    <a16:rowId xmlns:a16="http://schemas.microsoft.com/office/drawing/2014/main" val="2812734140"/>
                  </a:ext>
                </a:extLst>
              </a:tr>
              <a:tr h="331714">
                <a:tc>
                  <a:txBody>
                    <a:bodyPr/>
                    <a:lstStyle/>
                    <a:p>
                      <a:r>
                        <a:rPr lang="en-US" dirty="0" smtClean="0"/>
                        <a:t>Import</a:t>
                      </a:r>
                      <a:r>
                        <a:rPr lang="en-US" baseline="0" dirty="0" smtClean="0"/>
                        <a:t> of Goods – BOE filed</a:t>
                      </a:r>
                      <a:endParaRPr lang="en-US" dirty="0"/>
                    </a:p>
                  </a:txBody>
                  <a:tcPr/>
                </a:tc>
                <a:tc>
                  <a:txBody>
                    <a:bodyPr/>
                    <a:lstStyle/>
                    <a:p>
                      <a:pPr algn="ctr"/>
                      <a:r>
                        <a:rPr lang="en-US" dirty="0" smtClean="0"/>
                        <a:t>19-3-18</a:t>
                      </a:r>
                      <a:endParaRPr lang="en-US" dirty="0"/>
                    </a:p>
                  </a:txBody>
                  <a:tcPr/>
                </a:tc>
                <a:tc>
                  <a:txBody>
                    <a:bodyPr/>
                    <a:lstStyle/>
                    <a:p>
                      <a:pPr algn="ctr"/>
                      <a:endParaRPr lang="en-US" dirty="0"/>
                    </a:p>
                  </a:txBody>
                  <a:tcPr/>
                </a:tc>
                <a:extLst>
                  <a:ext uri="{0D108BD9-81ED-4DB2-BD59-A6C34878D82A}">
                    <a16:rowId xmlns:a16="http://schemas.microsoft.com/office/drawing/2014/main" val="3803990899"/>
                  </a:ext>
                </a:extLst>
              </a:tr>
              <a:tr h="331714">
                <a:tc>
                  <a:txBody>
                    <a:bodyPr/>
                    <a:lstStyle/>
                    <a:p>
                      <a:r>
                        <a:rPr lang="en-US" dirty="0" smtClean="0"/>
                        <a:t>IGST paid </a:t>
                      </a:r>
                      <a:endParaRPr lang="en-US" dirty="0"/>
                    </a:p>
                  </a:txBody>
                  <a:tcPr/>
                </a:tc>
                <a:tc>
                  <a:txBody>
                    <a:bodyPr/>
                    <a:lstStyle/>
                    <a:p>
                      <a:pPr algn="ctr"/>
                      <a:r>
                        <a:rPr lang="en-US" dirty="0" smtClean="0"/>
                        <a:t>29-03-18</a:t>
                      </a:r>
                      <a:endParaRPr lang="en-US" dirty="0"/>
                    </a:p>
                  </a:txBody>
                  <a:tcPr/>
                </a:tc>
                <a:tc>
                  <a:txBody>
                    <a:bodyPr/>
                    <a:lstStyle/>
                    <a:p>
                      <a:pPr algn="ctr"/>
                      <a:endParaRPr lang="en-US" dirty="0"/>
                    </a:p>
                  </a:txBody>
                  <a:tcPr/>
                </a:tc>
                <a:extLst>
                  <a:ext uri="{0D108BD9-81ED-4DB2-BD59-A6C34878D82A}">
                    <a16:rowId xmlns:a16="http://schemas.microsoft.com/office/drawing/2014/main" val="3500725481"/>
                  </a:ext>
                </a:extLst>
              </a:tr>
              <a:tr h="407533">
                <a:tc>
                  <a:txBody>
                    <a:bodyPr/>
                    <a:lstStyle/>
                    <a:p>
                      <a:r>
                        <a:rPr lang="en-US" dirty="0" smtClean="0"/>
                        <a:t>Discharge Order received</a:t>
                      </a:r>
                      <a:r>
                        <a:rPr lang="en-US" baseline="0" dirty="0" smtClean="0"/>
                        <a:t> </a:t>
                      </a:r>
                      <a:endParaRPr lang="en-US" dirty="0"/>
                    </a:p>
                  </a:txBody>
                  <a:tcPr/>
                </a:tc>
                <a:tc>
                  <a:txBody>
                    <a:bodyPr/>
                    <a:lstStyle/>
                    <a:p>
                      <a:pPr algn="ctr"/>
                      <a:r>
                        <a:rPr lang="en-US" dirty="0" smtClean="0"/>
                        <a:t>31-03-18</a:t>
                      </a:r>
                      <a:endParaRPr lang="en-US" dirty="0"/>
                    </a:p>
                  </a:txBody>
                  <a:tcPr/>
                </a:tc>
                <a:tc>
                  <a:txBody>
                    <a:bodyPr/>
                    <a:lstStyle/>
                    <a:p>
                      <a:pPr algn="ctr"/>
                      <a:endParaRPr lang="en-US" dirty="0"/>
                    </a:p>
                  </a:txBody>
                  <a:tcPr/>
                </a:tc>
                <a:extLst>
                  <a:ext uri="{0D108BD9-81ED-4DB2-BD59-A6C34878D82A}">
                    <a16:rowId xmlns:a16="http://schemas.microsoft.com/office/drawing/2014/main" val="725130048"/>
                  </a:ext>
                </a:extLst>
              </a:tr>
              <a:tr h="407533">
                <a:tc>
                  <a:txBody>
                    <a:bodyPr/>
                    <a:lstStyle/>
                    <a:p>
                      <a:r>
                        <a:rPr lang="en-US" dirty="0" smtClean="0"/>
                        <a:t>Credit claimed in </a:t>
                      </a:r>
                      <a:endParaRPr lang="en-US" dirty="0"/>
                    </a:p>
                  </a:txBody>
                  <a:tcPr/>
                </a:tc>
                <a:tc>
                  <a:txBody>
                    <a:bodyPr/>
                    <a:lstStyle/>
                    <a:p>
                      <a:pPr algn="ctr"/>
                      <a:r>
                        <a:rPr lang="en-US" dirty="0" smtClean="0"/>
                        <a:t>April</a:t>
                      </a:r>
                      <a:r>
                        <a:rPr lang="en-US" baseline="0" dirty="0" smtClean="0"/>
                        <a:t> </a:t>
                      </a:r>
                      <a:r>
                        <a:rPr lang="en-US" dirty="0" smtClean="0"/>
                        <a:t>18 3B</a:t>
                      </a:r>
                      <a:endParaRPr lang="en-US" dirty="0"/>
                    </a:p>
                  </a:txBody>
                  <a:tcPr/>
                </a:tc>
                <a:tc>
                  <a:txBody>
                    <a:bodyPr/>
                    <a:lstStyle/>
                    <a:p>
                      <a:pPr algn="ctr"/>
                      <a:endParaRPr lang="en-US" dirty="0"/>
                    </a:p>
                  </a:txBody>
                  <a:tcPr/>
                </a:tc>
                <a:extLst>
                  <a:ext uri="{0D108BD9-81ED-4DB2-BD59-A6C34878D82A}">
                    <a16:rowId xmlns:a16="http://schemas.microsoft.com/office/drawing/2014/main" val="3991622214"/>
                  </a:ext>
                </a:extLst>
              </a:tr>
            </a:tbl>
          </a:graphicData>
        </a:graphic>
      </p:graphicFrame>
      <p:sp>
        <p:nvSpPr>
          <p:cNvPr id="4" name="Slide Number Placeholder 3"/>
          <p:cNvSpPr>
            <a:spLocks noGrp="1"/>
          </p:cNvSpPr>
          <p:nvPr>
            <p:ph type="sldNum" sz="quarter" idx="18"/>
          </p:nvPr>
        </p:nvSpPr>
        <p:spPr/>
        <p:txBody>
          <a:bodyPr/>
          <a:lstStyle/>
          <a:p>
            <a:fld id="{E90EB10D-B49F-42B1-955A-1DB268FD7307}" type="slidenum">
              <a:rPr lang="en-IN" smtClean="0"/>
              <a:pPr/>
              <a:t>55</a:t>
            </a:fld>
            <a:endParaRPr lang="en-IN" dirty="0"/>
          </a:p>
        </p:txBody>
      </p:sp>
      <p:sp>
        <p:nvSpPr>
          <p:cNvPr id="3" name="Cloud Callout 2"/>
          <p:cNvSpPr/>
          <p:nvPr/>
        </p:nvSpPr>
        <p:spPr>
          <a:xfrm>
            <a:off x="6948264" y="1052736"/>
            <a:ext cx="1584176" cy="1463735"/>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Goods In Transit ?</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1152974422"/>
              </p:ext>
            </p:extLst>
          </p:nvPr>
        </p:nvGraphicFramePr>
        <p:xfrm>
          <a:off x="323531" y="2708920"/>
          <a:ext cx="8496942" cy="3937000"/>
        </p:xfrm>
        <a:graphic>
          <a:graphicData uri="http://schemas.openxmlformats.org/drawingml/2006/table">
            <a:tbl>
              <a:tblPr firstRow="1" bandRow="1">
                <a:tableStyleId>{5C22544A-7EE6-4342-B048-85BDC9FD1C3A}</a:tableStyleId>
              </a:tblPr>
              <a:tblGrid>
                <a:gridCol w="1526068">
                  <a:extLst>
                    <a:ext uri="{9D8B030D-6E8A-4147-A177-3AD203B41FA5}">
                      <a16:colId xmlns:a16="http://schemas.microsoft.com/office/drawing/2014/main" val="21763981"/>
                    </a:ext>
                  </a:extLst>
                </a:gridCol>
                <a:gridCol w="1595436">
                  <a:extLst>
                    <a:ext uri="{9D8B030D-6E8A-4147-A177-3AD203B41FA5}">
                      <a16:colId xmlns:a16="http://schemas.microsoft.com/office/drawing/2014/main" val="2832808941"/>
                    </a:ext>
                  </a:extLst>
                </a:gridCol>
                <a:gridCol w="5375438">
                  <a:extLst>
                    <a:ext uri="{9D8B030D-6E8A-4147-A177-3AD203B41FA5}">
                      <a16:colId xmlns:a16="http://schemas.microsoft.com/office/drawing/2014/main" val="3933344719"/>
                    </a:ext>
                  </a:extLst>
                </a:gridCol>
              </a:tblGrid>
              <a:tr h="370840">
                <a:tc>
                  <a:txBody>
                    <a:bodyPr/>
                    <a:lstStyle/>
                    <a:p>
                      <a:r>
                        <a:rPr lang="en-US" dirty="0" smtClean="0"/>
                        <a:t>Table</a:t>
                      </a:r>
                      <a:endParaRPr lang="en-US" dirty="0"/>
                    </a:p>
                  </a:txBody>
                  <a:tcPr/>
                </a:tc>
                <a:tc>
                  <a:txBody>
                    <a:bodyPr/>
                    <a:lstStyle/>
                    <a:p>
                      <a:r>
                        <a:rPr lang="en-US" dirty="0" smtClean="0"/>
                        <a:t>ITC </a:t>
                      </a:r>
                      <a:endParaRPr lang="en-US" dirty="0"/>
                    </a:p>
                  </a:txBody>
                  <a:tcPr/>
                </a:tc>
                <a:tc>
                  <a:txBody>
                    <a:bodyPr/>
                    <a:lstStyle/>
                    <a:p>
                      <a:r>
                        <a:rPr lang="en-US" dirty="0" smtClean="0"/>
                        <a:t>Remark</a:t>
                      </a:r>
                      <a:r>
                        <a:rPr lang="en-US" baseline="0" dirty="0" smtClean="0"/>
                        <a:t> </a:t>
                      </a:r>
                      <a:endParaRPr lang="en-US" dirty="0"/>
                    </a:p>
                  </a:txBody>
                  <a:tcPr/>
                </a:tc>
                <a:extLst>
                  <a:ext uri="{0D108BD9-81ED-4DB2-BD59-A6C34878D82A}">
                    <a16:rowId xmlns:a16="http://schemas.microsoft.com/office/drawing/2014/main" val="3370352793"/>
                  </a:ext>
                </a:extLst>
              </a:tr>
              <a:tr h="320040">
                <a:tc>
                  <a:txBody>
                    <a:bodyPr/>
                    <a:lstStyle/>
                    <a:p>
                      <a:r>
                        <a:rPr lang="en-US" dirty="0" smtClean="0"/>
                        <a:t>Table 6E</a:t>
                      </a:r>
                      <a:endParaRPr lang="en-US" dirty="0"/>
                    </a:p>
                  </a:txBody>
                  <a:tcPr/>
                </a:tc>
                <a:tc>
                  <a:txBody>
                    <a:bodyPr/>
                    <a:lstStyle/>
                    <a:p>
                      <a:r>
                        <a:rPr lang="en-US" dirty="0" smtClean="0"/>
                        <a:t>0</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Import of goods (including supplies from SEZs) 	</a:t>
                      </a:r>
                    </a:p>
                    <a:p>
                      <a:r>
                        <a:rPr lang="en-US" sz="1800" b="0" i="0" u="none" strike="noStrike" kern="1200" baseline="0" dirty="0" smtClean="0">
                          <a:solidFill>
                            <a:schemeClr val="dk1"/>
                          </a:solidFill>
                          <a:latin typeface="+mn-lt"/>
                          <a:ea typeface="+mn-ea"/>
                          <a:cs typeface="+mn-cs"/>
                        </a:rPr>
                        <a:t>	</a:t>
                      </a:r>
                    </a:p>
                  </a:txBody>
                  <a:tcPr/>
                </a:tc>
                <a:extLst>
                  <a:ext uri="{0D108BD9-81ED-4DB2-BD59-A6C34878D82A}">
                    <a16:rowId xmlns:a16="http://schemas.microsoft.com/office/drawing/2014/main" val="680701943"/>
                  </a:ext>
                </a:extLst>
              </a:tr>
              <a:tr h="320040">
                <a:tc>
                  <a:txBody>
                    <a:bodyPr/>
                    <a:lstStyle/>
                    <a:p>
                      <a:r>
                        <a:rPr lang="en-US" dirty="0" smtClean="0"/>
                        <a:t>Table 8G</a:t>
                      </a:r>
                      <a:endParaRPr lang="en-US" dirty="0"/>
                    </a:p>
                  </a:txBody>
                  <a:tcPr/>
                </a:tc>
                <a:tc>
                  <a:txBody>
                    <a:bodyPr/>
                    <a:lstStyle/>
                    <a:p>
                      <a:r>
                        <a:rPr lang="en-US" dirty="0" smtClean="0"/>
                        <a:t>5 Lakh</a:t>
                      </a:r>
                      <a:endParaRPr lang="en-US" dirty="0"/>
                    </a:p>
                  </a:txBody>
                  <a:tcPr/>
                </a:tc>
                <a:tc>
                  <a:txBody>
                    <a:bodyPr/>
                    <a:lstStyle/>
                    <a:p>
                      <a:r>
                        <a:rPr lang="en-US" sz="1800" b="0" i="0" u="none" strike="noStrike" kern="1200" baseline="0" dirty="0" smtClean="0">
                          <a:solidFill>
                            <a:schemeClr val="dk1"/>
                          </a:solidFill>
                          <a:latin typeface="+mn-lt"/>
                          <a:ea typeface="+mn-ea"/>
                          <a:cs typeface="+mn-cs"/>
                        </a:rPr>
                        <a:t>IGST paid on import of goods (including supplies from SEZ) 	</a:t>
                      </a:r>
                    </a:p>
                  </a:txBody>
                  <a:tcPr/>
                </a:tc>
                <a:extLst>
                  <a:ext uri="{0D108BD9-81ED-4DB2-BD59-A6C34878D82A}">
                    <a16:rowId xmlns:a16="http://schemas.microsoft.com/office/drawing/2014/main" val="454064721"/>
                  </a:ext>
                </a:extLst>
              </a:tr>
              <a:tr h="370840">
                <a:tc>
                  <a:txBody>
                    <a:bodyPr/>
                    <a:lstStyle/>
                    <a:p>
                      <a:r>
                        <a:rPr lang="en-US" dirty="0" smtClean="0"/>
                        <a:t>Table 8H</a:t>
                      </a:r>
                      <a:endParaRPr lang="en-US" dirty="0"/>
                    </a:p>
                  </a:txBody>
                  <a:tcPr/>
                </a:tc>
                <a:tc>
                  <a:txBody>
                    <a:bodyPr/>
                    <a:lstStyle/>
                    <a:p>
                      <a:r>
                        <a:rPr lang="en-US" dirty="0" smtClean="0"/>
                        <a:t>0</a:t>
                      </a:r>
                      <a:endParaRPr lang="en-US" dirty="0"/>
                    </a:p>
                  </a:txBody>
                  <a:tcPr/>
                </a:tc>
                <a:tc>
                  <a:txBody>
                    <a:bodyPr/>
                    <a:lstStyle/>
                    <a:p>
                      <a:r>
                        <a:rPr lang="en-US" sz="1800" b="0" i="0" u="none" strike="noStrike" kern="1200" baseline="0" dirty="0" smtClean="0">
                          <a:solidFill>
                            <a:schemeClr val="dk1"/>
                          </a:solidFill>
                          <a:latin typeface="+mn-lt"/>
                          <a:ea typeface="+mn-ea"/>
                          <a:cs typeface="+mn-cs"/>
                        </a:rPr>
                        <a:t>IGST credit availed on import of goods (as per 6(E) above) 	</a:t>
                      </a:r>
                    </a:p>
                  </a:txBody>
                  <a:tcPr/>
                </a:tc>
                <a:extLst>
                  <a:ext uri="{0D108BD9-81ED-4DB2-BD59-A6C34878D82A}">
                    <a16:rowId xmlns:a16="http://schemas.microsoft.com/office/drawing/2014/main" val="2864928220"/>
                  </a:ext>
                </a:extLst>
              </a:tr>
              <a:tr h="185420">
                <a:tc>
                  <a:txBody>
                    <a:bodyPr/>
                    <a:lstStyle/>
                    <a:p>
                      <a:r>
                        <a:rPr lang="en-US" dirty="0" smtClean="0"/>
                        <a:t>Table 8I</a:t>
                      </a:r>
                      <a:endParaRPr lang="en-US" dirty="0"/>
                    </a:p>
                  </a:txBody>
                  <a:tcPr/>
                </a:tc>
                <a:tc>
                  <a:txBody>
                    <a:bodyPr/>
                    <a:lstStyle/>
                    <a:p>
                      <a:r>
                        <a:rPr lang="en-US" dirty="0" smtClean="0"/>
                        <a:t>5</a:t>
                      </a:r>
                      <a:r>
                        <a:rPr lang="en-US" baseline="0" dirty="0" smtClean="0"/>
                        <a:t> Lakh</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Difference (G-H) 	</a:t>
                      </a:r>
                    </a:p>
                    <a:p>
                      <a:endParaRPr lang="en-US" dirty="0"/>
                    </a:p>
                  </a:txBody>
                  <a:tcPr/>
                </a:tc>
                <a:extLst>
                  <a:ext uri="{0D108BD9-81ED-4DB2-BD59-A6C34878D82A}">
                    <a16:rowId xmlns:a16="http://schemas.microsoft.com/office/drawing/2014/main" val="4013426935"/>
                  </a:ext>
                </a:extLst>
              </a:tr>
              <a:tr h="185420">
                <a:tc>
                  <a:txBody>
                    <a:bodyPr/>
                    <a:lstStyle/>
                    <a:p>
                      <a:r>
                        <a:rPr lang="en-US" dirty="0" smtClean="0"/>
                        <a:t>Table 8J</a:t>
                      </a:r>
                      <a:endParaRPr lang="en-US" dirty="0"/>
                    </a:p>
                  </a:txBody>
                  <a:tcPr/>
                </a:tc>
                <a:tc>
                  <a:txBody>
                    <a:bodyPr/>
                    <a:lstStyle/>
                    <a:p>
                      <a:r>
                        <a:rPr lang="en-US" dirty="0" smtClean="0"/>
                        <a:t>0</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ITC available but not availed on import of goods (Equal to I)  </a:t>
                      </a:r>
                      <a:r>
                        <a:rPr lang="en-US" sz="1800" b="1" i="0" u="none" strike="noStrike" kern="1200" baseline="0" dirty="0" smtClean="0">
                          <a:solidFill>
                            <a:srgbClr val="FF0000"/>
                          </a:solidFill>
                          <a:latin typeface="+mn-lt"/>
                          <a:ea typeface="+mn-ea"/>
                          <a:cs typeface="+mn-cs"/>
                        </a:rPr>
                        <a:t>(as availed in 1819- Per Presenter view)</a:t>
                      </a:r>
                      <a:endParaRPr lang="en-US" b="1" dirty="0">
                        <a:solidFill>
                          <a:srgbClr val="FF0000"/>
                        </a:solidFill>
                      </a:endParaRPr>
                    </a:p>
                  </a:txBody>
                  <a:tcPr/>
                </a:tc>
                <a:extLst>
                  <a:ext uri="{0D108BD9-81ED-4DB2-BD59-A6C34878D82A}">
                    <a16:rowId xmlns:a16="http://schemas.microsoft.com/office/drawing/2014/main" val="2797340243"/>
                  </a:ext>
                </a:extLst>
              </a:tr>
              <a:tr h="185420">
                <a:tc>
                  <a:txBody>
                    <a:bodyPr/>
                    <a:lstStyle/>
                    <a:p>
                      <a:r>
                        <a:rPr lang="en-US" dirty="0" smtClean="0"/>
                        <a:t>Table 13</a:t>
                      </a:r>
                      <a:endParaRPr lang="en-US" dirty="0"/>
                    </a:p>
                  </a:txBody>
                  <a:tcPr/>
                </a:tc>
                <a:tc>
                  <a:txBody>
                    <a:bodyPr/>
                    <a:lstStyle/>
                    <a:p>
                      <a:r>
                        <a:rPr lang="en-US" dirty="0" smtClean="0"/>
                        <a:t>5 Lakh</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Credit claimed</a:t>
                      </a:r>
                      <a:r>
                        <a:rPr lang="en-US" baseline="0" dirty="0" smtClean="0"/>
                        <a:t> in 1819</a:t>
                      </a:r>
                      <a:endParaRPr lang="en-US" dirty="0"/>
                    </a:p>
                  </a:txBody>
                  <a:tcPr/>
                </a:tc>
                <a:extLst>
                  <a:ext uri="{0D108BD9-81ED-4DB2-BD59-A6C34878D82A}">
                    <a16:rowId xmlns:a16="http://schemas.microsoft.com/office/drawing/2014/main" val="1096734942"/>
                  </a:ext>
                </a:extLst>
              </a:tr>
            </a:tbl>
          </a:graphicData>
        </a:graphic>
      </p:graphicFrame>
    </p:spTree>
    <p:extLst>
      <p:ext uri="{BB962C8B-B14F-4D97-AF65-F5344CB8AC3E}">
        <p14:creationId xmlns:p14="http://schemas.microsoft.com/office/powerpoint/2010/main" val="12960981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Object 24" hidden="1"/>
          <p:cNvGraphicFramePr>
            <a:graphicFrameLocks noChangeAspect="1"/>
          </p:cNvGraphicFramePr>
          <p:nvPr>
            <p:custDataLst>
              <p:tags r:id="rId2"/>
            </p:custDataLst>
            <p:extLst/>
          </p:nvPr>
        </p:nvGraphicFramePr>
        <p:xfrm>
          <a:off x="1590" y="1590"/>
          <a:ext cx="1587" cy="1587"/>
        </p:xfrm>
        <a:graphic>
          <a:graphicData uri="http://schemas.openxmlformats.org/presentationml/2006/ole">
            <mc:AlternateContent xmlns:mc="http://schemas.openxmlformats.org/markup-compatibility/2006">
              <mc:Choice xmlns:v="urn:schemas-microsoft-com:vml" Requires="v">
                <p:oleObj spid="_x0000_s3111" name="think-cell Slide" r:id="rId4" imgW="270" imgH="270" progId="TCLayout.ActiveDocument.1">
                  <p:embed/>
                </p:oleObj>
              </mc:Choice>
              <mc:Fallback>
                <p:oleObj name="think-cell Slide" r:id="rId4" imgW="270" imgH="270" progId="TCLayout.ActiveDocument.1">
                  <p:embed/>
                  <p:pic>
                    <p:nvPicPr>
                      <p:cNvPr id="25" name="Object 24" hidden="1"/>
                      <p:cNvPicPr/>
                      <p:nvPr/>
                    </p:nvPicPr>
                    <p:blipFill>
                      <a:blip r:embed="rId5"/>
                      <a:stretch>
                        <a:fillRect/>
                      </a:stretch>
                    </p:blipFill>
                    <p:spPr>
                      <a:xfrm>
                        <a:off x="1590" y="1590"/>
                        <a:ext cx="1587" cy="1587"/>
                      </a:xfrm>
                      <a:prstGeom prst="rect">
                        <a:avLst/>
                      </a:prstGeom>
                    </p:spPr>
                  </p:pic>
                </p:oleObj>
              </mc:Fallback>
            </mc:AlternateContent>
          </a:graphicData>
        </a:graphic>
      </p:graphicFrame>
      <p:grpSp>
        <p:nvGrpSpPr>
          <p:cNvPr id="76" name="Group 75"/>
          <p:cNvGrpSpPr/>
          <p:nvPr/>
        </p:nvGrpSpPr>
        <p:grpSpPr>
          <a:xfrm>
            <a:off x="539552" y="116633"/>
            <a:ext cx="3816424" cy="3312368"/>
            <a:chOff x="2425700" y="2222500"/>
            <a:chExt cx="4267200" cy="5053497"/>
          </a:xfrm>
        </p:grpSpPr>
        <p:sp>
          <p:nvSpPr>
            <p:cNvPr id="77" name="Oval 76"/>
            <p:cNvSpPr/>
            <p:nvPr/>
          </p:nvSpPr>
          <p:spPr>
            <a:xfrm>
              <a:off x="2425700" y="2222500"/>
              <a:ext cx="4267200" cy="5053497"/>
            </a:xfrm>
            <a:prstGeom prst="ellipse">
              <a:avLst/>
            </a:prstGeom>
            <a:gradFill flip="none" rotWithShape="1">
              <a:gsLst>
                <a:gs pos="0">
                  <a:schemeClr val="bg1"/>
                </a:gs>
                <a:gs pos="100000">
                  <a:schemeClr val="accent1">
                    <a:tint val="23500"/>
                    <a:satMod val="160000"/>
                    <a:alpha val="0"/>
                  </a:schemeClr>
                </a:gs>
              </a:gsLst>
              <a:path path="shap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8" name="Oval 77"/>
            <p:cNvSpPr/>
            <p:nvPr/>
          </p:nvSpPr>
          <p:spPr>
            <a:xfrm>
              <a:off x="2514600" y="4495800"/>
              <a:ext cx="2657804" cy="2114350"/>
            </a:xfrm>
            <a:prstGeom prst="ellipse">
              <a:avLst/>
            </a:prstGeom>
            <a:solidFill>
              <a:srgbClr val="47CFFF"/>
            </a:solidFill>
            <a:ln w="139700">
              <a:gradFill flip="none" rotWithShape="1">
                <a:gsLst>
                  <a:gs pos="0">
                    <a:srgbClr val="00B0F0"/>
                  </a:gs>
                  <a:gs pos="85000">
                    <a:srgbClr val="0E6193"/>
                  </a:gs>
                  <a:gs pos="100000">
                    <a:srgbClr val="0070C0"/>
                  </a:gs>
                </a:gsLst>
                <a:lin ang="16200000" scaled="1"/>
                <a:tileRect/>
              </a:gradFill>
            </a:ln>
            <a:effectLst>
              <a:outerShdw blurRad="127000" dist="38100" dir="2700000" algn="ctr">
                <a:srgbClr val="000000">
                  <a:alpha val="45000"/>
                </a:srgbClr>
              </a:outerShdw>
            </a:effectLst>
            <a:scene3d>
              <a:camera prst="perspectiveFront" fov="2700000">
                <a:rot lat="20376000" lon="1938000" rev="20112001"/>
              </a:camera>
              <a:lightRig rig="flood" dir="t"/>
            </a:scene3d>
            <a:sp3d extrusionH="234950" prstMaterial="matte">
              <a:bevelT w="819150" h="88900" prst="softRound"/>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400" b="1" dirty="0">
                <a:ln w="19050">
                  <a:noFill/>
                  <a:prstDash val="solid"/>
                </a:ln>
                <a:solidFill>
                  <a:srgbClr val="182848"/>
                </a:solidFill>
                <a:latin typeface="Impact" pitchFamily="34" charset="0"/>
              </a:endParaRPr>
            </a:p>
          </p:txBody>
        </p:sp>
        <p:sp>
          <p:nvSpPr>
            <p:cNvPr id="79" name="Oval 78"/>
            <p:cNvSpPr/>
            <p:nvPr/>
          </p:nvSpPr>
          <p:spPr>
            <a:xfrm>
              <a:off x="2794000" y="4686300"/>
              <a:ext cx="2200604" cy="1750636"/>
            </a:xfrm>
            <a:prstGeom prst="ellipse">
              <a:avLst/>
            </a:prstGeom>
            <a:gradFill>
              <a:gsLst>
                <a:gs pos="1000">
                  <a:srgbClr val="EF2525">
                    <a:alpha val="0"/>
                  </a:srgbClr>
                </a:gs>
                <a:gs pos="29000">
                  <a:schemeClr val="bg1">
                    <a:alpha val="0"/>
                  </a:schemeClr>
                </a:gs>
                <a:gs pos="100000">
                  <a:schemeClr val="bg1"/>
                </a:gs>
              </a:gsLst>
              <a:lin ang="16200000" scaled="1"/>
            </a:gradFill>
            <a:ln w="139700">
              <a:noFill/>
            </a:ln>
            <a:effectLst/>
            <a:scene3d>
              <a:camera prst="perspectiveFront" fov="2700000">
                <a:rot lat="20376000" lon="1938000" rev="20112001"/>
              </a:camera>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400" b="1" dirty="0">
                <a:ln w="19050">
                  <a:noFill/>
                  <a:prstDash val="solid"/>
                </a:ln>
                <a:solidFill>
                  <a:srgbClr val="182848"/>
                </a:solidFill>
                <a:latin typeface="Impact" pitchFamily="34" charset="0"/>
              </a:endParaRPr>
            </a:p>
          </p:txBody>
        </p:sp>
        <p:sp>
          <p:nvSpPr>
            <p:cNvPr id="80" name="Oval 79"/>
            <p:cNvSpPr/>
            <p:nvPr/>
          </p:nvSpPr>
          <p:spPr>
            <a:xfrm>
              <a:off x="2511096" y="4914900"/>
              <a:ext cx="2657804" cy="1303589"/>
            </a:xfrm>
            <a:prstGeom prst="ellipse">
              <a:avLst/>
            </a:prstGeom>
            <a:noFill/>
            <a:ln w="139700">
              <a:noFill/>
            </a:ln>
            <a:effectLst/>
            <a:scene3d>
              <a:camera prst="perspectiveFront" fov="2700000">
                <a:rot lat="20376000" lon="1938000" rev="20112001"/>
              </a:camera>
              <a:lightRig rig="flood" dir="t"/>
            </a:scene3d>
            <a:sp3d extrusionH="234950" prstMaterial="plastic">
              <a:bevelT w="819150" h="88900" prst="softRound"/>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sp3d>
                <a:bevelT w="0" h="0"/>
                <a:extrusionClr>
                  <a:schemeClr val="bg1"/>
                </a:extrusionClr>
                <a:contourClr>
                  <a:srgbClr val="FFFF00"/>
                </a:contourClr>
              </a:sp3d>
            </a:bodyPr>
            <a:lstStyle/>
            <a:p>
              <a:pPr algn="ctr"/>
              <a:r>
                <a:rPr lang="en-GB" sz="3600" b="1" dirty="0">
                  <a:ln w="19050">
                    <a:noFill/>
                    <a:prstDash val="solid"/>
                  </a:ln>
                  <a:solidFill>
                    <a:srgbClr val="002060"/>
                  </a:solidFill>
                  <a:effectLst>
                    <a:outerShdw blurRad="50800" dist="38100" dir="16200000" rotWithShape="0">
                      <a:prstClr val="black">
                        <a:alpha val="40000"/>
                      </a:prstClr>
                    </a:outerShdw>
                  </a:effectLst>
                  <a:latin typeface="Impact" pitchFamily="34" charset="0"/>
                </a:rPr>
                <a:t>AGENDA</a:t>
              </a:r>
            </a:p>
          </p:txBody>
        </p:sp>
      </p:grpSp>
      <p:sp>
        <p:nvSpPr>
          <p:cNvPr id="27" name="Freeform: Shape 18">
            <a:extLst>
              <a:ext uri="{FF2B5EF4-FFF2-40B4-BE49-F238E27FC236}">
                <a16:creationId xmlns:a16="http://schemas.microsoft.com/office/drawing/2014/main" id="{0AAC1827-BF33-42C1-89E6-8A48FD9734C6}"/>
              </a:ext>
            </a:extLst>
          </p:cNvPr>
          <p:cNvSpPr/>
          <p:nvPr/>
        </p:nvSpPr>
        <p:spPr>
          <a:xfrm>
            <a:off x="4799817" y="3861048"/>
            <a:ext cx="4020655" cy="1800200"/>
          </a:xfrm>
          <a:prstGeom prst="roundRect">
            <a:avLst/>
          </a:prstGeom>
          <a:solidFill>
            <a:schemeClr val="accent5">
              <a:lumMod val="60000"/>
              <a:lumOff val="40000"/>
            </a:schemeClr>
          </a:solidFill>
          <a:ln w="12700" cap="flat" cmpd="sng" algn="ctr">
            <a:solidFill>
              <a:schemeClr val="tx2">
                <a:lumMod val="40000"/>
                <a:lumOff val="60000"/>
              </a:schemeClr>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134639" tIns="134639" rIns="134639" bIns="134639" numCol="1" spcCol="1270" anchor="ctr" anchorCtr="0">
            <a:noAutofit/>
          </a:bodyPr>
          <a:lstStyle/>
          <a:p>
            <a:r>
              <a:rPr lang="en-US" sz="2800" dirty="0" smtClean="0">
                <a:solidFill>
                  <a:schemeClr val="tx1"/>
                </a:solidFill>
                <a:latin typeface="Century Gothic" panose="020B0502020202020204" pitchFamily="34" charset="0"/>
                <a:cs typeface="Segoe UI" panose="020B0502040204020203" pitchFamily="34" charset="0"/>
              </a:rPr>
              <a:t>GSTR-9C</a:t>
            </a:r>
            <a:endParaRPr lang="en-US" sz="2800" dirty="0">
              <a:solidFill>
                <a:schemeClr val="tx1"/>
              </a:solidFill>
              <a:latin typeface="Century Gothic" panose="020B0502020202020204" pitchFamily="34" charset="0"/>
              <a:cs typeface="Segoe UI" panose="020B0502040204020203" pitchFamily="34" charset="0"/>
            </a:endParaRPr>
          </a:p>
        </p:txBody>
      </p:sp>
    </p:spTree>
    <p:extLst>
      <p:ext uri="{BB962C8B-B14F-4D97-AF65-F5344CB8AC3E}">
        <p14:creationId xmlns:p14="http://schemas.microsoft.com/office/powerpoint/2010/main" val="186720566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5188FF-16FD-49BB-A005-A7C8AFE72D72}"/>
              </a:ext>
            </a:extLst>
          </p:cNvPr>
          <p:cNvSpPr>
            <a:spLocks noGrp="1"/>
          </p:cNvSpPr>
          <p:nvPr>
            <p:ph type="title"/>
          </p:nvPr>
        </p:nvSpPr>
        <p:spPr/>
        <p:txBody>
          <a:bodyPr>
            <a:normAutofit/>
          </a:bodyPr>
          <a:lstStyle/>
          <a:p>
            <a:r>
              <a:rPr lang="en-IN" dirty="0"/>
              <a:t>Relationship between R-9 and 9C</a:t>
            </a:r>
          </a:p>
        </p:txBody>
      </p:sp>
      <p:sp>
        <p:nvSpPr>
          <p:cNvPr id="21" name="Rectangle: Single Corner Snipped 20">
            <a:extLst>
              <a:ext uri="{FF2B5EF4-FFF2-40B4-BE49-F238E27FC236}">
                <a16:creationId xmlns:a16="http://schemas.microsoft.com/office/drawing/2014/main" id="{E00A9397-A30C-46E0-AA19-03620CA81C82}"/>
              </a:ext>
            </a:extLst>
          </p:cNvPr>
          <p:cNvSpPr/>
          <p:nvPr/>
        </p:nvSpPr>
        <p:spPr>
          <a:xfrm>
            <a:off x="3647115" y="5405097"/>
            <a:ext cx="1869121" cy="724458"/>
          </a:xfrm>
          <a:prstGeom prst="snip1Rect">
            <a:avLst/>
          </a:prstGeom>
          <a:solidFill>
            <a:srgbClr val="00ABD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14S</a:t>
            </a:r>
          </a:p>
        </p:txBody>
      </p:sp>
      <p:sp>
        <p:nvSpPr>
          <p:cNvPr id="24" name="Rectangle 23">
            <a:extLst>
              <a:ext uri="{FF2B5EF4-FFF2-40B4-BE49-F238E27FC236}">
                <a16:creationId xmlns:a16="http://schemas.microsoft.com/office/drawing/2014/main" id="{746962CB-8182-4ACF-A829-EEE62BBC8506}"/>
              </a:ext>
            </a:extLst>
          </p:cNvPr>
          <p:cNvSpPr/>
          <p:nvPr/>
        </p:nvSpPr>
        <p:spPr>
          <a:xfrm>
            <a:off x="6700684" y="1409944"/>
            <a:ext cx="1681316" cy="461665"/>
          </a:xfrm>
          <a:prstGeom prst="rect">
            <a:avLst/>
          </a:prstGeom>
        </p:spPr>
        <p:txBody>
          <a:bodyPr wrap="square">
            <a:spAutoFit/>
          </a:bodyPr>
          <a:lstStyle/>
          <a:p>
            <a:pPr algn="ctr"/>
            <a:r>
              <a:rPr lang="en-IN" sz="2400" dirty="0">
                <a:latin typeface="Product Sans" panose="020B0403030502040203" pitchFamily="34" charset="0"/>
              </a:rPr>
              <a:t>Form R-9</a:t>
            </a:r>
          </a:p>
        </p:txBody>
      </p:sp>
      <p:sp>
        <p:nvSpPr>
          <p:cNvPr id="7" name="Rectangle: Single Corner Snipped 6">
            <a:extLst>
              <a:ext uri="{FF2B5EF4-FFF2-40B4-BE49-F238E27FC236}">
                <a16:creationId xmlns:a16="http://schemas.microsoft.com/office/drawing/2014/main" id="{59DA3D35-8333-4FBC-B4F0-F8E403DEC100}"/>
              </a:ext>
            </a:extLst>
          </p:cNvPr>
          <p:cNvSpPr/>
          <p:nvPr/>
        </p:nvSpPr>
        <p:spPr>
          <a:xfrm>
            <a:off x="658553" y="1912111"/>
            <a:ext cx="1681316" cy="459940"/>
          </a:xfrm>
          <a:prstGeom prst="snip1Rect">
            <a:avLst/>
          </a:prstGeom>
          <a:solidFill>
            <a:srgbClr val="9AC23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6B </a:t>
            </a:r>
            <a:r>
              <a:rPr lang="en-IN" dirty="0">
                <a:solidFill>
                  <a:schemeClr val="tx1"/>
                </a:solidFill>
                <a:latin typeface="Product Sans" panose="020B0403030502040203" pitchFamily="34" charset="0"/>
              </a:rPr>
              <a:t>B2B</a:t>
            </a:r>
          </a:p>
        </p:txBody>
      </p:sp>
      <p:sp>
        <p:nvSpPr>
          <p:cNvPr id="31" name="Rectangle: Single Corner Snipped 30">
            <a:extLst>
              <a:ext uri="{FF2B5EF4-FFF2-40B4-BE49-F238E27FC236}">
                <a16:creationId xmlns:a16="http://schemas.microsoft.com/office/drawing/2014/main" id="{D6462455-231C-4091-9EB7-03C04D18ADB2}"/>
              </a:ext>
            </a:extLst>
          </p:cNvPr>
          <p:cNvSpPr/>
          <p:nvPr/>
        </p:nvSpPr>
        <p:spPr>
          <a:xfrm>
            <a:off x="658553" y="2418831"/>
            <a:ext cx="1681316" cy="459940"/>
          </a:xfrm>
          <a:prstGeom prst="snip1Rect">
            <a:avLst/>
          </a:prstGeom>
          <a:solidFill>
            <a:srgbClr val="9AC23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6C </a:t>
            </a:r>
            <a:r>
              <a:rPr lang="en-IN" dirty="0">
                <a:solidFill>
                  <a:schemeClr val="tx1"/>
                </a:solidFill>
                <a:latin typeface="Product Sans" panose="020B0403030502040203" pitchFamily="34" charset="0"/>
              </a:rPr>
              <a:t>RCM</a:t>
            </a:r>
          </a:p>
        </p:txBody>
      </p:sp>
      <p:sp>
        <p:nvSpPr>
          <p:cNvPr id="32" name="Rectangle: Single Corner Snipped 31">
            <a:extLst>
              <a:ext uri="{FF2B5EF4-FFF2-40B4-BE49-F238E27FC236}">
                <a16:creationId xmlns:a16="http://schemas.microsoft.com/office/drawing/2014/main" id="{394AE898-036D-4904-B7E2-C3E115446B4C}"/>
              </a:ext>
            </a:extLst>
          </p:cNvPr>
          <p:cNvSpPr/>
          <p:nvPr/>
        </p:nvSpPr>
        <p:spPr>
          <a:xfrm>
            <a:off x="658553" y="2937408"/>
            <a:ext cx="1681316" cy="459940"/>
          </a:xfrm>
          <a:prstGeom prst="snip1Rect">
            <a:avLst/>
          </a:prstGeom>
          <a:solidFill>
            <a:srgbClr val="9AC23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6D </a:t>
            </a:r>
            <a:r>
              <a:rPr lang="en-IN" dirty="0">
                <a:solidFill>
                  <a:schemeClr val="tx1"/>
                </a:solidFill>
                <a:latin typeface="Product Sans" panose="020B0403030502040203" pitchFamily="34" charset="0"/>
              </a:rPr>
              <a:t>RCM</a:t>
            </a:r>
          </a:p>
        </p:txBody>
      </p:sp>
      <p:sp>
        <p:nvSpPr>
          <p:cNvPr id="34" name="Rectangle: Single Corner Snipped 33">
            <a:extLst>
              <a:ext uri="{FF2B5EF4-FFF2-40B4-BE49-F238E27FC236}">
                <a16:creationId xmlns:a16="http://schemas.microsoft.com/office/drawing/2014/main" id="{991FF303-7E92-4C7B-A6AF-A13D59239C8A}"/>
              </a:ext>
            </a:extLst>
          </p:cNvPr>
          <p:cNvSpPr/>
          <p:nvPr/>
        </p:nvSpPr>
        <p:spPr>
          <a:xfrm>
            <a:off x="658553" y="3456402"/>
            <a:ext cx="1681316" cy="459940"/>
          </a:xfrm>
          <a:prstGeom prst="snip1Rect">
            <a:avLst/>
          </a:prstGeom>
          <a:solidFill>
            <a:srgbClr val="9AC23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6E </a:t>
            </a:r>
            <a:r>
              <a:rPr lang="en-IN" dirty="0">
                <a:solidFill>
                  <a:schemeClr val="tx1"/>
                </a:solidFill>
                <a:latin typeface="Product Sans" panose="020B0403030502040203" pitchFamily="34" charset="0"/>
              </a:rPr>
              <a:t>IMPG</a:t>
            </a:r>
          </a:p>
        </p:txBody>
      </p:sp>
      <p:sp>
        <p:nvSpPr>
          <p:cNvPr id="35" name="Rectangle: Single Corner Snipped 34">
            <a:extLst>
              <a:ext uri="{FF2B5EF4-FFF2-40B4-BE49-F238E27FC236}">
                <a16:creationId xmlns:a16="http://schemas.microsoft.com/office/drawing/2014/main" id="{9AC881C3-B0EE-43F8-9E87-843E5B68DAAC}"/>
              </a:ext>
            </a:extLst>
          </p:cNvPr>
          <p:cNvSpPr/>
          <p:nvPr/>
        </p:nvSpPr>
        <p:spPr>
          <a:xfrm>
            <a:off x="658553" y="3975396"/>
            <a:ext cx="1681316" cy="459940"/>
          </a:xfrm>
          <a:prstGeom prst="snip1Rect">
            <a:avLst/>
          </a:prstGeom>
          <a:solidFill>
            <a:srgbClr val="9AC23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6F </a:t>
            </a:r>
            <a:r>
              <a:rPr lang="en-IN" dirty="0">
                <a:solidFill>
                  <a:schemeClr val="tx1"/>
                </a:solidFill>
                <a:latin typeface="Product Sans" panose="020B0403030502040203" pitchFamily="34" charset="0"/>
              </a:rPr>
              <a:t>IMPS</a:t>
            </a:r>
          </a:p>
        </p:txBody>
      </p:sp>
      <p:sp>
        <p:nvSpPr>
          <p:cNvPr id="36" name="Rectangle: Single Corner Snipped 35">
            <a:extLst>
              <a:ext uri="{FF2B5EF4-FFF2-40B4-BE49-F238E27FC236}">
                <a16:creationId xmlns:a16="http://schemas.microsoft.com/office/drawing/2014/main" id="{22C9D2C1-7FA3-4405-8ED4-001719726598}"/>
              </a:ext>
            </a:extLst>
          </p:cNvPr>
          <p:cNvSpPr/>
          <p:nvPr/>
        </p:nvSpPr>
        <p:spPr>
          <a:xfrm>
            <a:off x="658553" y="4494390"/>
            <a:ext cx="1681316" cy="459940"/>
          </a:xfrm>
          <a:prstGeom prst="snip1Rect">
            <a:avLst/>
          </a:prstGeom>
          <a:solidFill>
            <a:srgbClr val="9AC23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6G </a:t>
            </a:r>
            <a:r>
              <a:rPr lang="en-IN" dirty="0">
                <a:solidFill>
                  <a:schemeClr val="tx1"/>
                </a:solidFill>
                <a:latin typeface="Product Sans" panose="020B0403030502040203" pitchFamily="34" charset="0"/>
              </a:rPr>
              <a:t>ISD</a:t>
            </a:r>
          </a:p>
        </p:txBody>
      </p:sp>
      <p:sp>
        <p:nvSpPr>
          <p:cNvPr id="42" name="Rectangle: Single Corner Snipped 41">
            <a:extLst>
              <a:ext uri="{FF2B5EF4-FFF2-40B4-BE49-F238E27FC236}">
                <a16:creationId xmlns:a16="http://schemas.microsoft.com/office/drawing/2014/main" id="{CA8C1275-A185-4636-B520-8E9F796B9496}"/>
              </a:ext>
            </a:extLst>
          </p:cNvPr>
          <p:cNvSpPr/>
          <p:nvPr/>
        </p:nvSpPr>
        <p:spPr>
          <a:xfrm>
            <a:off x="6804131" y="1918389"/>
            <a:ext cx="1681316" cy="459940"/>
          </a:xfrm>
          <a:prstGeom prst="snip1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7A</a:t>
            </a:r>
          </a:p>
        </p:txBody>
      </p:sp>
      <p:sp>
        <p:nvSpPr>
          <p:cNvPr id="47" name="Rectangle: Single Corner Snipped 46">
            <a:extLst>
              <a:ext uri="{FF2B5EF4-FFF2-40B4-BE49-F238E27FC236}">
                <a16:creationId xmlns:a16="http://schemas.microsoft.com/office/drawing/2014/main" id="{AEAF962A-4B06-4301-ACA3-FEE62D0F9AAD}"/>
              </a:ext>
            </a:extLst>
          </p:cNvPr>
          <p:cNvSpPr/>
          <p:nvPr/>
        </p:nvSpPr>
        <p:spPr>
          <a:xfrm>
            <a:off x="6804131" y="2425109"/>
            <a:ext cx="1681316" cy="459940"/>
          </a:xfrm>
          <a:prstGeom prst="snip1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7B</a:t>
            </a:r>
          </a:p>
        </p:txBody>
      </p:sp>
      <p:sp>
        <p:nvSpPr>
          <p:cNvPr id="48" name="Rectangle: Single Corner Snipped 47">
            <a:extLst>
              <a:ext uri="{FF2B5EF4-FFF2-40B4-BE49-F238E27FC236}">
                <a16:creationId xmlns:a16="http://schemas.microsoft.com/office/drawing/2014/main" id="{72E032A1-D1A4-4A8C-AC59-4959E0138B2C}"/>
              </a:ext>
            </a:extLst>
          </p:cNvPr>
          <p:cNvSpPr/>
          <p:nvPr/>
        </p:nvSpPr>
        <p:spPr>
          <a:xfrm>
            <a:off x="6804131" y="2943686"/>
            <a:ext cx="1681316" cy="459940"/>
          </a:xfrm>
          <a:prstGeom prst="snip1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7C</a:t>
            </a:r>
          </a:p>
        </p:txBody>
      </p:sp>
      <p:sp>
        <p:nvSpPr>
          <p:cNvPr id="49" name="Rectangle: Single Corner Snipped 48">
            <a:extLst>
              <a:ext uri="{FF2B5EF4-FFF2-40B4-BE49-F238E27FC236}">
                <a16:creationId xmlns:a16="http://schemas.microsoft.com/office/drawing/2014/main" id="{08C0A99E-6050-4326-B1C3-48A0A8708BD6}"/>
              </a:ext>
            </a:extLst>
          </p:cNvPr>
          <p:cNvSpPr/>
          <p:nvPr/>
        </p:nvSpPr>
        <p:spPr>
          <a:xfrm>
            <a:off x="6804131" y="3462680"/>
            <a:ext cx="1681316" cy="459940"/>
          </a:xfrm>
          <a:prstGeom prst="snip1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7D</a:t>
            </a:r>
          </a:p>
        </p:txBody>
      </p:sp>
      <p:sp>
        <p:nvSpPr>
          <p:cNvPr id="50" name="Rectangle: Single Corner Snipped 49">
            <a:extLst>
              <a:ext uri="{FF2B5EF4-FFF2-40B4-BE49-F238E27FC236}">
                <a16:creationId xmlns:a16="http://schemas.microsoft.com/office/drawing/2014/main" id="{F7CE7C0A-753D-4FF6-B0C2-66AF803D9AAC}"/>
              </a:ext>
            </a:extLst>
          </p:cNvPr>
          <p:cNvSpPr/>
          <p:nvPr/>
        </p:nvSpPr>
        <p:spPr>
          <a:xfrm>
            <a:off x="6804131" y="3981674"/>
            <a:ext cx="1681316" cy="459940"/>
          </a:xfrm>
          <a:prstGeom prst="snip1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7E</a:t>
            </a:r>
          </a:p>
        </p:txBody>
      </p:sp>
      <p:sp>
        <p:nvSpPr>
          <p:cNvPr id="51" name="Rectangle: Single Corner Snipped 50">
            <a:extLst>
              <a:ext uri="{FF2B5EF4-FFF2-40B4-BE49-F238E27FC236}">
                <a16:creationId xmlns:a16="http://schemas.microsoft.com/office/drawing/2014/main" id="{9DE0C591-44B6-4614-A95D-B72A4782BA11}"/>
              </a:ext>
            </a:extLst>
          </p:cNvPr>
          <p:cNvSpPr/>
          <p:nvPr/>
        </p:nvSpPr>
        <p:spPr>
          <a:xfrm>
            <a:off x="6804131" y="4500522"/>
            <a:ext cx="1681316" cy="459940"/>
          </a:xfrm>
          <a:prstGeom prst="snip1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7F</a:t>
            </a:r>
          </a:p>
        </p:txBody>
      </p:sp>
      <p:sp>
        <p:nvSpPr>
          <p:cNvPr id="52" name="Rectangle: Single Corner Snipped 51">
            <a:extLst>
              <a:ext uri="{FF2B5EF4-FFF2-40B4-BE49-F238E27FC236}">
                <a16:creationId xmlns:a16="http://schemas.microsoft.com/office/drawing/2014/main" id="{0690FFD5-CA52-4C72-A2DB-A312FA18D1C8}"/>
              </a:ext>
            </a:extLst>
          </p:cNvPr>
          <p:cNvSpPr/>
          <p:nvPr/>
        </p:nvSpPr>
        <p:spPr>
          <a:xfrm>
            <a:off x="6804131" y="5019370"/>
            <a:ext cx="1681316" cy="459940"/>
          </a:xfrm>
          <a:prstGeom prst="snip1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7G</a:t>
            </a:r>
          </a:p>
        </p:txBody>
      </p:sp>
      <p:sp>
        <p:nvSpPr>
          <p:cNvPr id="53" name="Rectangle 52">
            <a:extLst>
              <a:ext uri="{FF2B5EF4-FFF2-40B4-BE49-F238E27FC236}">
                <a16:creationId xmlns:a16="http://schemas.microsoft.com/office/drawing/2014/main" id="{AEA32AA2-3CB7-47D6-9B10-5F7D846EBA9A}"/>
              </a:ext>
            </a:extLst>
          </p:cNvPr>
          <p:cNvSpPr/>
          <p:nvPr/>
        </p:nvSpPr>
        <p:spPr>
          <a:xfrm>
            <a:off x="481780" y="1404654"/>
            <a:ext cx="1681316" cy="461665"/>
          </a:xfrm>
          <a:prstGeom prst="rect">
            <a:avLst/>
          </a:prstGeom>
        </p:spPr>
        <p:txBody>
          <a:bodyPr wrap="square">
            <a:spAutoFit/>
          </a:bodyPr>
          <a:lstStyle/>
          <a:p>
            <a:pPr algn="ctr"/>
            <a:r>
              <a:rPr lang="en-IN" sz="2400" dirty="0">
                <a:latin typeface="Product Sans" panose="020B0403030502040203" pitchFamily="34" charset="0"/>
              </a:rPr>
              <a:t>Form R-9</a:t>
            </a:r>
          </a:p>
        </p:txBody>
      </p:sp>
      <p:sp>
        <p:nvSpPr>
          <p:cNvPr id="4" name="Right Brace 3">
            <a:extLst>
              <a:ext uri="{FF2B5EF4-FFF2-40B4-BE49-F238E27FC236}">
                <a16:creationId xmlns:a16="http://schemas.microsoft.com/office/drawing/2014/main" id="{87F23909-2D64-4AE5-A14C-9AD195773FE6}"/>
              </a:ext>
            </a:extLst>
          </p:cNvPr>
          <p:cNvSpPr/>
          <p:nvPr/>
        </p:nvSpPr>
        <p:spPr>
          <a:xfrm>
            <a:off x="2413507" y="1918389"/>
            <a:ext cx="244505" cy="4168697"/>
          </a:xfrm>
          <a:prstGeom prst="righ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n-IN"/>
          </a:p>
        </p:txBody>
      </p:sp>
      <p:sp>
        <p:nvSpPr>
          <p:cNvPr id="14" name="Left Brace 13">
            <a:extLst>
              <a:ext uri="{FF2B5EF4-FFF2-40B4-BE49-F238E27FC236}">
                <a16:creationId xmlns:a16="http://schemas.microsoft.com/office/drawing/2014/main" id="{ED21B4A2-DAAF-4454-83D0-6A63AB82DADB}"/>
              </a:ext>
            </a:extLst>
          </p:cNvPr>
          <p:cNvSpPr/>
          <p:nvPr/>
        </p:nvSpPr>
        <p:spPr>
          <a:xfrm>
            <a:off x="6415341" y="1912111"/>
            <a:ext cx="285343" cy="4086047"/>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n-IN"/>
          </a:p>
        </p:txBody>
      </p:sp>
      <p:sp>
        <p:nvSpPr>
          <p:cNvPr id="54" name="Rectangle: Single Corner Snipped 53">
            <a:extLst>
              <a:ext uri="{FF2B5EF4-FFF2-40B4-BE49-F238E27FC236}">
                <a16:creationId xmlns:a16="http://schemas.microsoft.com/office/drawing/2014/main" id="{9AC51C0D-4606-4B24-801A-41B300ABA519}"/>
              </a:ext>
            </a:extLst>
          </p:cNvPr>
          <p:cNvSpPr/>
          <p:nvPr/>
        </p:nvSpPr>
        <p:spPr>
          <a:xfrm>
            <a:off x="2787236" y="3739515"/>
            <a:ext cx="1681316" cy="459940"/>
          </a:xfrm>
          <a:prstGeom prst="snip1Rect">
            <a:avLst/>
          </a:prstGeom>
          <a:solidFill>
            <a:srgbClr val="9AC23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6O</a:t>
            </a:r>
          </a:p>
        </p:txBody>
      </p:sp>
      <p:sp>
        <p:nvSpPr>
          <p:cNvPr id="55" name="Rectangle: Single Corner Snipped 54">
            <a:extLst>
              <a:ext uri="{FF2B5EF4-FFF2-40B4-BE49-F238E27FC236}">
                <a16:creationId xmlns:a16="http://schemas.microsoft.com/office/drawing/2014/main" id="{8B53AC53-F29D-497F-9B2E-2350C5F5D9A5}"/>
              </a:ext>
            </a:extLst>
          </p:cNvPr>
          <p:cNvSpPr/>
          <p:nvPr/>
        </p:nvSpPr>
        <p:spPr>
          <a:xfrm>
            <a:off x="658553" y="5013384"/>
            <a:ext cx="1681316" cy="1073702"/>
          </a:xfrm>
          <a:prstGeom prst="snip1Rect">
            <a:avLst/>
          </a:prstGeom>
          <a:solidFill>
            <a:srgbClr val="9AC23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6K~M</a:t>
            </a:r>
          </a:p>
          <a:p>
            <a:pPr algn="ctr"/>
            <a:r>
              <a:rPr lang="en-IN" dirty="0">
                <a:solidFill>
                  <a:schemeClr val="tx1"/>
                </a:solidFill>
                <a:latin typeface="Product Sans" panose="020B0403030502040203" pitchFamily="34" charset="0"/>
              </a:rPr>
              <a:t>Tran and Other Credits</a:t>
            </a:r>
          </a:p>
        </p:txBody>
      </p:sp>
      <p:sp>
        <p:nvSpPr>
          <p:cNvPr id="57" name="Rectangle: Single Corner Snipped 56">
            <a:extLst>
              <a:ext uri="{FF2B5EF4-FFF2-40B4-BE49-F238E27FC236}">
                <a16:creationId xmlns:a16="http://schemas.microsoft.com/office/drawing/2014/main" id="{C948A6AD-F30D-490B-AD71-2A6FC89FB975}"/>
              </a:ext>
            </a:extLst>
          </p:cNvPr>
          <p:cNvSpPr/>
          <p:nvPr/>
        </p:nvSpPr>
        <p:spPr>
          <a:xfrm>
            <a:off x="4571999" y="3745426"/>
            <a:ext cx="1681316" cy="459940"/>
          </a:xfrm>
          <a:prstGeom prst="snip1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7I</a:t>
            </a:r>
          </a:p>
        </p:txBody>
      </p:sp>
      <p:sp>
        <p:nvSpPr>
          <p:cNvPr id="58" name="Rectangle: Single Corner Snipped 57">
            <a:extLst>
              <a:ext uri="{FF2B5EF4-FFF2-40B4-BE49-F238E27FC236}">
                <a16:creationId xmlns:a16="http://schemas.microsoft.com/office/drawing/2014/main" id="{C320CD8F-8264-4606-85EB-44A7C9D26AEA}"/>
              </a:ext>
            </a:extLst>
          </p:cNvPr>
          <p:cNvSpPr/>
          <p:nvPr/>
        </p:nvSpPr>
        <p:spPr>
          <a:xfrm>
            <a:off x="6804131" y="5538218"/>
            <a:ext cx="1681316" cy="459940"/>
          </a:xfrm>
          <a:prstGeom prst="snip1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7H</a:t>
            </a:r>
          </a:p>
        </p:txBody>
      </p:sp>
      <p:sp>
        <p:nvSpPr>
          <p:cNvPr id="16" name="Right Brace 15">
            <a:extLst>
              <a:ext uri="{FF2B5EF4-FFF2-40B4-BE49-F238E27FC236}">
                <a16:creationId xmlns:a16="http://schemas.microsoft.com/office/drawing/2014/main" id="{04C03ABC-741D-43C1-BB5E-3EADA1954B03}"/>
              </a:ext>
            </a:extLst>
          </p:cNvPr>
          <p:cNvSpPr/>
          <p:nvPr/>
        </p:nvSpPr>
        <p:spPr>
          <a:xfrm rot="5400000">
            <a:off x="4084693" y="3579050"/>
            <a:ext cx="978380" cy="2434633"/>
          </a:xfrm>
          <a:prstGeom prst="righ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n-IN"/>
          </a:p>
        </p:txBody>
      </p:sp>
      <p:sp>
        <p:nvSpPr>
          <p:cNvPr id="59" name="Rectangle 58">
            <a:extLst>
              <a:ext uri="{FF2B5EF4-FFF2-40B4-BE49-F238E27FC236}">
                <a16:creationId xmlns:a16="http://schemas.microsoft.com/office/drawing/2014/main" id="{55F28878-6A25-4DA6-856B-67CC08B4DC3E}"/>
              </a:ext>
            </a:extLst>
          </p:cNvPr>
          <p:cNvSpPr/>
          <p:nvPr/>
        </p:nvSpPr>
        <p:spPr>
          <a:xfrm>
            <a:off x="3354683" y="6087086"/>
            <a:ext cx="2434634" cy="461665"/>
          </a:xfrm>
          <a:prstGeom prst="rect">
            <a:avLst/>
          </a:prstGeom>
        </p:spPr>
        <p:txBody>
          <a:bodyPr wrap="square">
            <a:spAutoFit/>
          </a:bodyPr>
          <a:lstStyle/>
          <a:p>
            <a:pPr algn="ctr"/>
            <a:r>
              <a:rPr lang="en-IN" sz="2400" dirty="0">
                <a:latin typeface="Product Sans" panose="020B0403030502040203" pitchFamily="34" charset="0"/>
              </a:rPr>
              <a:t>Form R-9C</a:t>
            </a:r>
          </a:p>
        </p:txBody>
      </p:sp>
      <p:sp>
        <p:nvSpPr>
          <p:cNvPr id="60" name="Rectangle 59">
            <a:extLst>
              <a:ext uri="{FF2B5EF4-FFF2-40B4-BE49-F238E27FC236}">
                <a16:creationId xmlns:a16="http://schemas.microsoft.com/office/drawing/2014/main" id="{EA0C562E-C91B-4662-9147-4F60DD127AEF}"/>
              </a:ext>
            </a:extLst>
          </p:cNvPr>
          <p:cNvSpPr/>
          <p:nvPr/>
        </p:nvSpPr>
        <p:spPr>
          <a:xfrm>
            <a:off x="3238974" y="3277850"/>
            <a:ext cx="629473" cy="461665"/>
          </a:xfrm>
          <a:prstGeom prst="rect">
            <a:avLst/>
          </a:prstGeom>
        </p:spPr>
        <p:txBody>
          <a:bodyPr wrap="square">
            <a:spAutoFit/>
          </a:bodyPr>
          <a:lstStyle/>
          <a:p>
            <a:pPr algn="ctr"/>
            <a:r>
              <a:rPr lang="en-IN" sz="2400" dirty="0">
                <a:latin typeface="Product Sans" panose="020B0403030502040203" pitchFamily="34" charset="0"/>
              </a:rPr>
              <a:t>(+)</a:t>
            </a:r>
          </a:p>
        </p:txBody>
      </p:sp>
      <p:sp>
        <p:nvSpPr>
          <p:cNvPr id="61" name="Rectangle 60">
            <a:extLst>
              <a:ext uri="{FF2B5EF4-FFF2-40B4-BE49-F238E27FC236}">
                <a16:creationId xmlns:a16="http://schemas.microsoft.com/office/drawing/2014/main" id="{60CC6F65-A6A9-4C30-AB11-8A6BC9311DD6}"/>
              </a:ext>
            </a:extLst>
          </p:cNvPr>
          <p:cNvSpPr/>
          <p:nvPr/>
        </p:nvSpPr>
        <p:spPr>
          <a:xfrm>
            <a:off x="5021579" y="3278902"/>
            <a:ext cx="629473" cy="461665"/>
          </a:xfrm>
          <a:prstGeom prst="rect">
            <a:avLst/>
          </a:prstGeom>
        </p:spPr>
        <p:txBody>
          <a:bodyPr wrap="square">
            <a:spAutoFit/>
          </a:bodyPr>
          <a:lstStyle/>
          <a:p>
            <a:pPr algn="ctr"/>
            <a:r>
              <a:rPr lang="en-IN" sz="2400" dirty="0">
                <a:latin typeface="Product Sans" panose="020B0403030502040203" pitchFamily="34" charset="0"/>
              </a:rPr>
              <a:t>(-)</a:t>
            </a:r>
          </a:p>
        </p:txBody>
      </p:sp>
      <p:sp>
        <p:nvSpPr>
          <p:cNvPr id="62" name="Rectangle 61">
            <a:extLst>
              <a:ext uri="{FF2B5EF4-FFF2-40B4-BE49-F238E27FC236}">
                <a16:creationId xmlns:a16="http://schemas.microsoft.com/office/drawing/2014/main" id="{3A201942-ED53-490C-8FEB-0E0F48A63BE6}"/>
              </a:ext>
            </a:extLst>
          </p:cNvPr>
          <p:cNvSpPr/>
          <p:nvPr/>
        </p:nvSpPr>
        <p:spPr>
          <a:xfrm>
            <a:off x="4094605" y="4277423"/>
            <a:ext cx="884143" cy="461665"/>
          </a:xfrm>
          <a:prstGeom prst="rect">
            <a:avLst/>
          </a:prstGeom>
        </p:spPr>
        <p:txBody>
          <a:bodyPr wrap="square">
            <a:spAutoFit/>
          </a:bodyPr>
          <a:lstStyle/>
          <a:p>
            <a:pPr algn="ctr"/>
            <a:r>
              <a:rPr lang="en-IN" sz="2400" dirty="0">
                <a:latin typeface="Product Sans" panose="020B0403030502040203" pitchFamily="34" charset="0"/>
              </a:rPr>
              <a:t>Net</a:t>
            </a:r>
          </a:p>
        </p:txBody>
      </p:sp>
    </p:spTree>
    <p:extLst>
      <p:ext uri="{BB962C8B-B14F-4D97-AF65-F5344CB8AC3E}">
        <p14:creationId xmlns:p14="http://schemas.microsoft.com/office/powerpoint/2010/main" val="216530062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5188FF-16FD-49BB-A005-A7C8AFE72D72}"/>
              </a:ext>
            </a:extLst>
          </p:cNvPr>
          <p:cNvSpPr>
            <a:spLocks noGrp="1"/>
          </p:cNvSpPr>
          <p:nvPr>
            <p:ph type="title"/>
          </p:nvPr>
        </p:nvSpPr>
        <p:spPr/>
        <p:txBody>
          <a:bodyPr>
            <a:normAutofit/>
          </a:bodyPr>
          <a:lstStyle/>
          <a:p>
            <a:r>
              <a:rPr lang="en-IN" dirty="0"/>
              <a:t>Relationship between R-9 and 9C</a:t>
            </a:r>
          </a:p>
        </p:txBody>
      </p:sp>
      <p:sp>
        <p:nvSpPr>
          <p:cNvPr id="21" name="Rectangle: Single Corner Snipped 20">
            <a:extLst>
              <a:ext uri="{FF2B5EF4-FFF2-40B4-BE49-F238E27FC236}">
                <a16:creationId xmlns:a16="http://schemas.microsoft.com/office/drawing/2014/main" id="{E00A9397-A30C-46E0-AA19-03620CA81C82}"/>
              </a:ext>
            </a:extLst>
          </p:cNvPr>
          <p:cNvSpPr/>
          <p:nvPr/>
        </p:nvSpPr>
        <p:spPr>
          <a:xfrm>
            <a:off x="3647115" y="5405097"/>
            <a:ext cx="1869121" cy="724458"/>
          </a:xfrm>
          <a:prstGeom prst="snip1Rect">
            <a:avLst/>
          </a:prstGeom>
          <a:solidFill>
            <a:srgbClr val="00ABD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14S</a:t>
            </a:r>
          </a:p>
        </p:txBody>
      </p:sp>
      <p:sp>
        <p:nvSpPr>
          <p:cNvPr id="24" name="Rectangle 23">
            <a:extLst>
              <a:ext uri="{FF2B5EF4-FFF2-40B4-BE49-F238E27FC236}">
                <a16:creationId xmlns:a16="http://schemas.microsoft.com/office/drawing/2014/main" id="{746962CB-8182-4ACF-A829-EEE62BBC8506}"/>
              </a:ext>
            </a:extLst>
          </p:cNvPr>
          <p:cNvSpPr/>
          <p:nvPr/>
        </p:nvSpPr>
        <p:spPr>
          <a:xfrm>
            <a:off x="6700684" y="1409944"/>
            <a:ext cx="1681316" cy="461665"/>
          </a:xfrm>
          <a:prstGeom prst="rect">
            <a:avLst/>
          </a:prstGeom>
        </p:spPr>
        <p:txBody>
          <a:bodyPr wrap="square">
            <a:spAutoFit/>
          </a:bodyPr>
          <a:lstStyle/>
          <a:p>
            <a:pPr algn="ctr"/>
            <a:r>
              <a:rPr lang="en-IN" sz="2400" dirty="0">
                <a:latin typeface="Product Sans" panose="020B0403030502040203" pitchFamily="34" charset="0"/>
              </a:rPr>
              <a:t>Form R-9</a:t>
            </a:r>
          </a:p>
        </p:txBody>
      </p:sp>
      <p:sp>
        <p:nvSpPr>
          <p:cNvPr id="7" name="Rectangle: Single Corner Snipped 6">
            <a:extLst>
              <a:ext uri="{FF2B5EF4-FFF2-40B4-BE49-F238E27FC236}">
                <a16:creationId xmlns:a16="http://schemas.microsoft.com/office/drawing/2014/main" id="{59DA3D35-8333-4FBC-B4F0-F8E403DEC100}"/>
              </a:ext>
            </a:extLst>
          </p:cNvPr>
          <p:cNvSpPr/>
          <p:nvPr/>
        </p:nvSpPr>
        <p:spPr>
          <a:xfrm>
            <a:off x="658553" y="1912111"/>
            <a:ext cx="1681316" cy="459940"/>
          </a:xfrm>
          <a:prstGeom prst="snip1Rect">
            <a:avLst/>
          </a:prstGeom>
          <a:solidFill>
            <a:srgbClr val="9AC23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a:t>
            </a:r>
            <a:r>
              <a:rPr lang="en-IN" dirty="0" smtClean="0">
                <a:latin typeface="Product Sans" panose="020B0403030502040203" pitchFamily="34" charset="0"/>
              </a:rPr>
              <a:t>6B </a:t>
            </a:r>
            <a:r>
              <a:rPr lang="en-IN" dirty="0" smtClean="0">
                <a:solidFill>
                  <a:schemeClr val="tx1"/>
                </a:solidFill>
                <a:latin typeface="Product Sans" panose="020B0403030502040203" pitchFamily="34" charset="0"/>
              </a:rPr>
              <a:t>B2B</a:t>
            </a:r>
            <a:endParaRPr lang="en-IN" dirty="0">
              <a:solidFill>
                <a:schemeClr val="tx1"/>
              </a:solidFill>
              <a:latin typeface="Product Sans" panose="020B0403030502040203" pitchFamily="34" charset="0"/>
            </a:endParaRPr>
          </a:p>
        </p:txBody>
      </p:sp>
      <p:sp>
        <p:nvSpPr>
          <p:cNvPr id="31" name="Rectangle: Single Corner Snipped 30">
            <a:extLst>
              <a:ext uri="{FF2B5EF4-FFF2-40B4-BE49-F238E27FC236}">
                <a16:creationId xmlns:a16="http://schemas.microsoft.com/office/drawing/2014/main" id="{D6462455-231C-4091-9EB7-03C04D18ADB2}"/>
              </a:ext>
            </a:extLst>
          </p:cNvPr>
          <p:cNvSpPr/>
          <p:nvPr/>
        </p:nvSpPr>
        <p:spPr>
          <a:xfrm>
            <a:off x="658553" y="2418831"/>
            <a:ext cx="1681316" cy="459940"/>
          </a:xfrm>
          <a:prstGeom prst="snip1Rect">
            <a:avLst/>
          </a:prstGeom>
          <a:solidFill>
            <a:srgbClr val="9AC23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6C </a:t>
            </a:r>
            <a:r>
              <a:rPr lang="en-IN" dirty="0">
                <a:solidFill>
                  <a:schemeClr val="tx1"/>
                </a:solidFill>
                <a:latin typeface="Product Sans" panose="020B0403030502040203" pitchFamily="34" charset="0"/>
              </a:rPr>
              <a:t>RCM</a:t>
            </a:r>
          </a:p>
        </p:txBody>
      </p:sp>
      <p:sp>
        <p:nvSpPr>
          <p:cNvPr id="32" name="Rectangle: Single Corner Snipped 31">
            <a:extLst>
              <a:ext uri="{FF2B5EF4-FFF2-40B4-BE49-F238E27FC236}">
                <a16:creationId xmlns:a16="http://schemas.microsoft.com/office/drawing/2014/main" id="{394AE898-036D-4904-B7E2-C3E115446B4C}"/>
              </a:ext>
            </a:extLst>
          </p:cNvPr>
          <p:cNvSpPr/>
          <p:nvPr/>
        </p:nvSpPr>
        <p:spPr>
          <a:xfrm>
            <a:off x="658553" y="2937408"/>
            <a:ext cx="1681316" cy="459940"/>
          </a:xfrm>
          <a:prstGeom prst="snip1Rect">
            <a:avLst/>
          </a:prstGeom>
          <a:solidFill>
            <a:srgbClr val="9AC23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6D </a:t>
            </a:r>
            <a:r>
              <a:rPr lang="en-IN" dirty="0">
                <a:solidFill>
                  <a:schemeClr val="tx1"/>
                </a:solidFill>
                <a:latin typeface="Product Sans" panose="020B0403030502040203" pitchFamily="34" charset="0"/>
              </a:rPr>
              <a:t>RCM</a:t>
            </a:r>
          </a:p>
        </p:txBody>
      </p:sp>
      <p:sp>
        <p:nvSpPr>
          <p:cNvPr id="34" name="Rectangle: Single Corner Snipped 33">
            <a:extLst>
              <a:ext uri="{FF2B5EF4-FFF2-40B4-BE49-F238E27FC236}">
                <a16:creationId xmlns:a16="http://schemas.microsoft.com/office/drawing/2014/main" id="{991FF303-7E92-4C7B-A6AF-A13D59239C8A}"/>
              </a:ext>
            </a:extLst>
          </p:cNvPr>
          <p:cNvSpPr/>
          <p:nvPr/>
        </p:nvSpPr>
        <p:spPr>
          <a:xfrm>
            <a:off x="658553" y="3456402"/>
            <a:ext cx="1681316" cy="459940"/>
          </a:xfrm>
          <a:prstGeom prst="snip1Rect">
            <a:avLst/>
          </a:prstGeom>
          <a:solidFill>
            <a:srgbClr val="9AC23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6E </a:t>
            </a:r>
            <a:r>
              <a:rPr lang="en-IN" dirty="0">
                <a:solidFill>
                  <a:schemeClr val="tx1"/>
                </a:solidFill>
                <a:latin typeface="Product Sans" panose="020B0403030502040203" pitchFamily="34" charset="0"/>
              </a:rPr>
              <a:t>IMPG</a:t>
            </a:r>
          </a:p>
        </p:txBody>
      </p:sp>
      <p:sp>
        <p:nvSpPr>
          <p:cNvPr id="35" name="Rectangle: Single Corner Snipped 34">
            <a:extLst>
              <a:ext uri="{FF2B5EF4-FFF2-40B4-BE49-F238E27FC236}">
                <a16:creationId xmlns:a16="http://schemas.microsoft.com/office/drawing/2014/main" id="{9AC881C3-B0EE-43F8-9E87-843E5B68DAAC}"/>
              </a:ext>
            </a:extLst>
          </p:cNvPr>
          <p:cNvSpPr/>
          <p:nvPr/>
        </p:nvSpPr>
        <p:spPr>
          <a:xfrm>
            <a:off x="658553" y="3975396"/>
            <a:ext cx="1681316" cy="459940"/>
          </a:xfrm>
          <a:prstGeom prst="snip1Rect">
            <a:avLst/>
          </a:prstGeom>
          <a:solidFill>
            <a:srgbClr val="9AC23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6F </a:t>
            </a:r>
            <a:r>
              <a:rPr lang="en-IN" dirty="0">
                <a:solidFill>
                  <a:schemeClr val="tx1"/>
                </a:solidFill>
                <a:latin typeface="Product Sans" panose="020B0403030502040203" pitchFamily="34" charset="0"/>
              </a:rPr>
              <a:t>IMPS</a:t>
            </a:r>
          </a:p>
        </p:txBody>
      </p:sp>
      <p:sp>
        <p:nvSpPr>
          <p:cNvPr id="36" name="Rectangle: Single Corner Snipped 35">
            <a:extLst>
              <a:ext uri="{FF2B5EF4-FFF2-40B4-BE49-F238E27FC236}">
                <a16:creationId xmlns:a16="http://schemas.microsoft.com/office/drawing/2014/main" id="{22C9D2C1-7FA3-4405-8ED4-001719726598}"/>
              </a:ext>
            </a:extLst>
          </p:cNvPr>
          <p:cNvSpPr/>
          <p:nvPr/>
        </p:nvSpPr>
        <p:spPr>
          <a:xfrm>
            <a:off x="658553" y="4494390"/>
            <a:ext cx="1681316" cy="459940"/>
          </a:xfrm>
          <a:prstGeom prst="snip1Rect">
            <a:avLst/>
          </a:prstGeom>
          <a:solidFill>
            <a:srgbClr val="9AC23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6G </a:t>
            </a:r>
            <a:r>
              <a:rPr lang="en-IN" dirty="0">
                <a:solidFill>
                  <a:schemeClr val="tx1"/>
                </a:solidFill>
                <a:latin typeface="Product Sans" panose="020B0403030502040203" pitchFamily="34" charset="0"/>
              </a:rPr>
              <a:t>ISD</a:t>
            </a:r>
          </a:p>
        </p:txBody>
      </p:sp>
      <p:sp>
        <p:nvSpPr>
          <p:cNvPr id="42" name="Rectangle: Single Corner Snipped 41">
            <a:extLst>
              <a:ext uri="{FF2B5EF4-FFF2-40B4-BE49-F238E27FC236}">
                <a16:creationId xmlns:a16="http://schemas.microsoft.com/office/drawing/2014/main" id="{CA8C1275-A185-4636-B520-8E9F796B9496}"/>
              </a:ext>
            </a:extLst>
          </p:cNvPr>
          <p:cNvSpPr/>
          <p:nvPr/>
        </p:nvSpPr>
        <p:spPr>
          <a:xfrm>
            <a:off x="6804131" y="1918389"/>
            <a:ext cx="1681316" cy="459940"/>
          </a:xfrm>
          <a:prstGeom prst="snip1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7A</a:t>
            </a:r>
          </a:p>
        </p:txBody>
      </p:sp>
      <p:sp>
        <p:nvSpPr>
          <p:cNvPr id="47" name="Rectangle: Single Corner Snipped 46">
            <a:extLst>
              <a:ext uri="{FF2B5EF4-FFF2-40B4-BE49-F238E27FC236}">
                <a16:creationId xmlns:a16="http://schemas.microsoft.com/office/drawing/2014/main" id="{AEAF962A-4B06-4301-ACA3-FEE62D0F9AAD}"/>
              </a:ext>
            </a:extLst>
          </p:cNvPr>
          <p:cNvSpPr/>
          <p:nvPr/>
        </p:nvSpPr>
        <p:spPr>
          <a:xfrm>
            <a:off x="6804131" y="2425109"/>
            <a:ext cx="1681316" cy="459940"/>
          </a:xfrm>
          <a:prstGeom prst="snip1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7B</a:t>
            </a:r>
          </a:p>
        </p:txBody>
      </p:sp>
      <p:sp>
        <p:nvSpPr>
          <p:cNvPr id="48" name="Rectangle: Single Corner Snipped 47">
            <a:extLst>
              <a:ext uri="{FF2B5EF4-FFF2-40B4-BE49-F238E27FC236}">
                <a16:creationId xmlns:a16="http://schemas.microsoft.com/office/drawing/2014/main" id="{72E032A1-D1A4-4A8C-AC59-4959E0138B2C}"/>
              </a:ext>
            </a:extLst>
          </p:cNvPr>
          <p:cNvSpPr/>
          <p:nvPr/>
        </p:nvSpPr>
        <p:spPr>
          <a:xfrm>
            <a:off x="6804131" y="2943686"/>
            <a:ext cx="1681316" cy="459940"/>
          </a:xfrm>
          <a:prstGeom prst="snip1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7C</a:t>
            </a:r>
          </a:p>
        </p:txBody>
      </p:sp>
      <p:sp>
        <p:nvSpPr>
          <p:cNvPr id="49" name="Rectangle: Single Corner Snipped 48">
            <a:extLst>
              <a:ext uri="{FF2B5EF4-FFF2-40B4-BE49-F238E27FC236}">
                <a16:creationId xmlns:a16="http://schemas.microsoft.com/office/drawing/2014/main" id="{08C0A99E-6050-4326-B1C3-48A0A8708BD6}"/>
              </a:ext>
            </a:extLst>
          </p:cNvPr>
          <p:cNvSpPr/>
          <p:nvPr/>
        </p:nvSpPr>
        <p:spPr>
          <a:xfrm>
            <a:off x="6804131" y="3462680"/>
            <a:ext cx="1681316" cy="459940"/>
          </a:xfrm>
          <a:prstGeom prst="snip1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7D</a:t>
            </a:r>
          </a:p>
        </p:txBody>
      </p:sp>
      <p:sp>
        <p:nvSpPr>
          <p:cNvPr id="50" name="Rectangle: Single Corner Snipped 49">
            <a:extLst>
              <a:ext uri="{FF2B5EF4-FFF2-40B4-BE49-F238E27FC236}">
                <a16:creationId xmlns:a16="http://schemas.microsoft.com/office/drawing/2014/main" id="{F7CE7C0A-753D-4FF6-B0C2-66AF803D9AAC}"/>
              </a:ext>
            </a:extLst>
          </p:cNvPr>
          <p:cNvSpPr/>
          <p:nvPr/>
        </p:nvSpPr>
        <p:spPr>
          <a:xfrm>
            <a:off x="6804131" y="3981674"/>
            <a:ext cx="1681316" cy="459940"/>
          </a:xfrm>
          <a:prstGeom prst="snip1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7E</a:t>
            </a:r>
          </a:p>
        </p:txBody>
      </p:sp>
      <p:sp>
        <p:nvSpPr>
          <p:cNvPr id="51" name="Rectangle: Single Corner Snipped 50">
            <a:extLst>
              <a:ext uri="{FF2B5EF4-FFF2-40B4-BE49-F238E27FC236}">
                <a16:creationId xmlns:a16="http://schemas.microsoft.com/office/drawing/2014/main" id="{9DE0C591-44B6-4614-A95D-B72A4782BA11}"/>
              </a:ext>
            </a:extLst>
          </p:cNvPr>
          <p:cNvSpPr/>
          <p:nvPr/>
        </p:nvSpPr>
        <p:spPr>
          <a:xfrm>
            <a:off x="6804131" y="4500522"/>
            <a:ext cx="1681316" cy="459940"/>
          </a:xfrm>
          <a:prstGeom prst="snip1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7F</a:t>
            </a:r>
          </a:p>
        </p:txBody>
      </p:sp>
      <p:sp>
        <p:nvSpPr>
          <p:cNvPr id="52" name="Rectangle: Single Corner Snipped 51">
            <a:extLst>
              <a:ext uri="{FF2B5EF4-FFF2-40B4-BE49-F238E27FC236}">
                <a16:creationId xmlns:a16="http://schemas.microsoft.com/office/drawing/2014/main" id="{0690FFD5-CA52-4C72-A2DB-A312FA18D1C8}"/>
              </a:ext>
            </a:extLst>
          </p:cNvPr>
          <p:cNvSpPr/>
          <p:nvPr/>
        </p:nvSpPr>
        <p:spPr>
          <a:xfrm>
            <a:off x="6804131" y="5019370"/>
            <a:ext cx="1681316" cy="459940"/>
          </a:xfrm>
          <a:prstGeom prst="snip1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7G</a:t>
            </a:r>
          </a:p>
        </p:txBody>
      </p:sp>
      <p:sp>
        <p:nvSpPr>
          <p:cNvPr id="53" name="Rectangle 52">
            <a:extLst>
              <a:ext uri="{FF2B5EF4-FFF2-40B4-BE49-F238E27FC236}">
                <a16:creationId xmlns:a16="http://schemas.microsoft.com/office/drawing/2014/main" id="{AEA32AA2-3CB7-47D6-9B10-5F7D846EBA9A}"/>
              </a:ext>
            </a:extLst>
          </p:cNvPr>
          <p:cNvSpPr/>
          <p:nvPr/>
        </p:nvSpPr>
        <p:spPr>
          <a:xfrm>
            <a:off x="481780" y="1404654"/>
            <a:ext cx="1681316" cy="461665"/>
          </a:xfrm>
          <a:prstGeom prst="rect">
            <a:avLst/>
          </a:prstGeom>
        </p:spPr>
        <p:txBody>
          <a:bodyPr wrap="square">
            <a:spAutoFit/>
          </a:bodyPr>
          <a:lstStyle/>
          <a:p>
            <a:pPr algn="ctr"/>
            <a:r>
              <a:rPr lang="en-IN" sz="2400" dirty="0">
                <a:latin typeface="Product Sans" panose="020B0403030502040203" pitchFamily="34" charset="0"/>
              </a:rPr>
              <a:t>Form R-9</a:t>
            </a:r>
          </a:p>
        </p:txBody>
      </p:sp>
      <p:sp>
        <p:nvSpPr>
          <p:cNvPr id="4" name="Right Brace 3">
            <a:extLst>
              <a:ext uri="{FF2B5EF4-FFF2-40B4-BE49-F238E27FC236}">
                <a16:creationId xmlns:a16="http://schemas.microsoft.com/office/drawing/2014/main" id="{87F23909-2D64-4AE5-A14C-9AD195773FE6}"/>
              </a:ext>
            </a:extLst>
          </p:cNvPr>
          <p:cNvSpPr/>
          <p:nvPr/>
        </p:nvSpPr>
        <p:spPr>
          <a:xfrm>
            <a:off x="2413507" y="1918389"/>
            <a:ext cx="244505" cy="4168697"/>
          </a:xfrm>
          <a:prstGeom prst="righ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n-IN"/>
          </a:p>
        </p:txBody>
      </p:sp>
      <p:sp>
        <p:nvSpPr>
          <p:cNvPr id="14" name="Left Brace 13">
            <a:extLst>
              <a:ext uri="{FF2B5EF4-FFF2-40B4-BE49-F238E27FC236}">
                <a16:creationId xmlns:a16="http://schemas.microsoft.com/office/drawing/2014/main" id="{ED21B4A2-DAAF-4454-83D0-6A63AB82DADB}"/>
              </a:ext>
            </a:extLst>
          </p:cNvPr>
          <p:cNvSpPr/>
          <p:nvPr/>
        </p:nvSpPr>
        <p:spPr>
          <a:xfrm>
            <a:off x="6415341" y="1912111"/>
            <a:ext cx="285343" cy="4086047"/>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n-IN"/>
          </a:p>
        </p:txBody>
      </p:sp>
      <p:sp>
        <p:nvSpPr>
          <p:cNvPr id="54" name="Rectangle: Single Corner Snipped 53">
            <a:extLst>
              <a:ext uri="{FF2B5EF4-FFF2-40B4-BE49-F238E27FC236}">
                <a16:creationId xmlns:a16="http://schemas.microsoft.com/office/drawing/2014/main" id="{9AC51C0D-4606-4B24-801A-41B300ABA519}"/>
              </a:ext>
            </a:extLst>
          </p:cNvPr>
          <p:cNvSpPr/>
          <p:nvPr/>
        </p:nvSpPr>
        <p:spPr>
          <a:xfrm>
            <a:off x="2787236" y="3739515"/>
            <a:ext cx="1681316" cy="459940"/>
          </a:xfrm>
          <a:prstGeom prst="snip1Rect">
            <a:avLst/>
          </a:prstGeom>
          <a:solidFill>
            <a:srgbClr val="9AC23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6O</a:t>
            </a:r>
          </a:p>
        </p:txBody>
      </p:sp>
      <p:sp>
        <p:nvSpPr>
          <p:cNvPr id="55" name="Rectangle: Single Corner Snipped 54">
            <a:extLst>
              <a:ext uri="{FF2B5EF4-FFF2-40B4-BE49-F238E27FC236}">
                <a16:creationId xmlns:a16="http://schemas.microsoft.com/office/drawing/2014/main" id="{8B53AC53-F29D-497F-9B2E-2350C5F5D9A5}"/>
              </a:ext>
            </a:extLst>
          </p:cNvPr>
          <p:cNvSpPr/>
          <p:nvPr/>
        </p:nvSpPr>
        <p:spPr>
          <a:xfrm>
            <a:off x="658553" y="5013384"/>
            <a:ext cx="1681316" cy="1073702"/>
          </a:xfrm>
          <a:prstGeom prst="snip1Rect">
            <a:avLst/>
          </a:prstGeom>
          <a:solidFill>
            <a:srgbClr val="9AC23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6K~M</a:t>
            </a:r>
          </a:p>
          <a:p>
            <a:pPr algn="ctr"/>
            <a:r>
              <a:rPr lang="en-IN" dirty="0">
                <a:solidFill>
                  <a:schemeClr val="tx1"/>
                </a:solidFill>
                <a:latin typeface="Product Sans" panose="020B0403030502040203" pitchFamily="34" charset="0"/>
              </a:rPr>
              <a:t>Tran and Other Credits</a:t>
            </a:r>
          </a:p>
        </p:txBody>
      </p:sp>
      <p:sp>
        <p:nvSpPr>
          <p:cNvPr id="57" name="Rectangle: Single Corner Snipped 56">
            <a:extLst>
              <a:ext uri="{FF2B5EF4-FFF2-40B4-BE49-F238E27FC236}">
                <a16:creationId xmlns:a16="http://schemas.microsoft.com/office/drawing/2014/main" id="{C948A6AD-F30D-490B-AD71-2A6FC89FB975}"/>
              </a:ext>
            </a:extLst>
          </p:cNvPr>
          <p:cNvSpPr/>
          <p:nvPr/>
        </p:nvSpPr>
        <p:spPr>
          <a:xfrm>
            <a:off x="4571999" y="3745426"/>
            <a:ext cx="1681316" cy="459940"/>
          </a:xfrm>
          <a:prstGeom prst="snip1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7I</a:t>
            </a:r>
          </a:p>
        </p:txBody>
      </p:sp>
      <p:sp>
        <p:nvSpPr>
          <p:cNvPr id="58" name="Rectangle: Single Corner Snipped 57">
            <a:extLst>
              <a:ext uri="{FF2B5EF4-FFF2-40B4-BE49-F238E27FC236}">
                <a16:creationId xmlns:a16="http://schemas.microsoft.com/office/drawing/2014/main" id="{C320CD8F-8264-4606-85EB-44A7C9D26AEA}"/>
              </a:ext>
            </a:extLst>
          </p:cNvPr>
          <p:cNvSpPr/>
          <p:nvPr/>
        </p:nvSpPr>
        <p:spPr>
          <a:xfrm>
            <a:off x="6804131" y="5538218"/>
            <a:ext cx="1681316" cy="459940"/>
          </a:xfrm>
          <a:prstGeom prst="snip1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Product Sans" panose="020B0403030502040203" pitchFamily="34" charset="0"/>
              </a:rPr>
              <a:t>Table 7H</a:t>
            </a:r>
          </a:p>
        </p:txBody>
      </p:sp>
      <p:sp>
        <p:nvSpPr>
          <p:cNvPr id="16" name="Right Brace 15">
            <a:extLst>
              <a:ext uri="{FF2B5EF4-FFF2-40B4-BE49-F238E27FC236}">
                <a16:creationId xmlns:a16="http://schemas.microsoft.com/office/drawing/2014/main" id="{04C03ABC-741D-43C1-BB5E-3EADA1954B03}"/>
              </a:ext>
            </a:extLst>
          </p:cNvPr>
          <p:cNvSpPr/>
          <p:nvPr/>
        </p:nvSpPr>
        <p:spPr>
          <a:xfrm rot="5400000">
            <a:off x="4084693" y="3579050"/>
            <a:ext cx="978380" cy="2434633"/>
          </a:xfrm>
          <a:prstGeom prst="righ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n-IN"/>
          </a:p>
        </p:txBody>
      </p:sp>
      <p:sp>
        <p:nvSpPr>
          <p:cNvPr id="59" name="Rectangle 58">
            <a:extLst>
              <a:ext uri="{FF2B5EF4-FFF2-40B4-BE49-F238E27FC236}">
                <a16:creationId xmlns:a16="http://schemas.microsoft.com/office/drawing/2014/main" id="{55F28878-6A25-4DA6-856B-67CC08B4DC3E}"/>
              </a:ext>
            </a:extLst>
          </p:cNvPr>
          <p:cNvSpPr/>
          <p:nvPr/>
        </p:nvSpPr>
        <p:spPr>
          <a:xfrm>
            <a:off x="3354683" y="6087086"/>
            <a:ext cx="2434634" cy="461665"/>
          </a:xfrm>
          <a:prstGeom prst="rect">
            <a:avLst/>
          </a:prstGeom>
        </p:spPr>
        <p:txBody>
          <a:bodyPr wrap="square">
            <a:spAutoFit/>
          </a:bodyPr>
          <a:lstStyle/>
          <a:p>
            <a:pPr algn="ctr"/>
            <a:r>
              <a:rPr lang="en-IN" sz="2400" dirty="0">
                <a:latin typeface="Product Sans" panose="020B0403030502040203" pitchFamily="34" charset="0"/>
              </a:rPr>
              <a:t>Form R-9C</a:t>
            </a:r>
          </a:p>
        </p:txBody>
      </p:sp>
      <p:sp>
        <p:nvSpPr>
          <p:cNvPr id="60" name="Rectangle 59">
            <a:extLst>
              <a:ext uri="{FF2B5EF4-FFF2-40B4-BE49-F238E27FC236}">
                <a16:creationId xmlns:a16="http://schemas.microsoft.com/office/drawing/2014/main" id="{EA0C562E-C91B-4662-9147-4F60DD127AEF}"/>
              </a:ext>
            </a:extLst>
          </p:cNvPr>
          <p:cNvSpPr/>
          <p:nvPr/>
        </p:nvSpPr>
        <p:spPr>
          <a:xfrm>
            <a:off x="3238974" y="3277850"/>
            <a:ext cx="629473" cy="461665"/>
          </a:xfrm>
          <a:prstGeom prst="rect">
            <a:avLst/>
          </a:prstGeom>
        </p:spPr>
        <p:txBody>
          <a:bodyPr wrap="square">
            <a:spAutoFit/>
          </a:bodyPr>
          <a:lstStyle/>
          <a:p>
            <a:pPr algn="ctr"/>
            <a:r>
              <a:rPr lang="en-IN" sz="2400" dirty="0">
                <a:latin typeface="Product Sans" panose="020B0403030502040203" pitchFamily="34" charset="0"/>
              </a:rPr>
              <a:t>(+)</a:t>
            </a:r>
          </a:p>
        </p:txBody>
      </p:sp>
      <p:sp>
        <p:nvSpPr>
          <p:cNvPr id="61" name="Rectangle 60">
            <a:extLst>
              <a:ext uri="{FF2B5EF4-FFF2-40B4-BE49-F238E27FC236}">
                <a16:creationId xmlns:a16="http://schemas.microsoft.com/office/drawing/2014/main" id="{60CC6F65-A6A9-4C30-AB11-8A6BC9311DD6}"/>
              </a:ext>
            </a:extLst>
          </p:cNvPr>
          <p:cNvSpPr/>
          <p:nvPr/>
        </p:nvSpPr>
        <p:spPr>
          <a:xfrm>
            <a:off x="5021579" y="3278902"/>
            <a:ext cx="629473" cy="461665"/>
          </a:xfrm>
          <a:prstGeom prst="rect">
            <a:avLst/>
          </a:prstGeom>
        </p:spPr>
        <p:txBody>
          <a:bodyPr wrap="square">
            <a:spAutoFit/>
          </a:bodyPr>
          <a:lstStyle/>
          <a:p>
            <a:pPr algn="ctr"/>
            <a:r>
              <a:rPr lang="en-IN" sz="2400" dirty="0">
                <a:latin typeface="Product Sans" panose="020B0403030502040203" pitchFamily="34" charset="0"/>
              </a:rPr>
              <a:t>(-)</a:t>
            </a:r>
          </a:p>
        </p:txBody>
      </p:sp>
      <p:sp>
        <p:nvSpPr>
          <p:cNvPr id="62" name="Rectangle 61">
            <a:extLst>
              <a:ext uri="{FF2B5EF4-FFF2-40B4-BE49-F238E27FC236}">
                <a16:creationId xmlns:a16="http://schemas.microsoft.com/office/drawing/2014/main" id="{3A201942-ED53-490C-8FEB-0E0F48A63BE6}"/>
              </a:ext>
            </a:extLst>
          </p:cNvPr>
          <p:cNvSpPr/>
          <p:nvPr/>
        </p:nvSpPr>
        <p:spPr>
          <a:xfrm>
            <a:off x="4094605" y="4277423"/>
            <a:ext cx="884143" cy="461665"/>
          </a:xfrm>
          <a:prstGeom prst="rect">
            <a:avLst/>
          </a:prstGeom>
        </p:spPr>
        <p:txBody>
          <a:bodyPr wrap="square">
            <a:spAutoFit/>
          </a:bodyPr>
          <a:lstStyle/>
          <a:p>
            <a:pPr algn="ctr"/>
            <a:r>
              <a:rPr lang="en-IN" sz="2400" dirty="0">
                <a:latin typeface="Product Sans" panose="020B0403030502040203" pitchFamily="34" charset="0"/>
              </a:rPr>
              <a:t>Net</a:t>
            </a:r>
          </a:p>
        </p:txBody>
      </p:sp>
    </p:spTree>
    <p:extLst>
      <p:ext uri="{BB962C8B-B14F-4D97-AF65-F5344CB8AC3E}">
        <p14:creationId xmlns:p14="http://schemas.microsoft.com/office/powerpoint/2010/main" val="369410449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Table 12: Reconciliation </a:t>
            </a:r>
            <a:r>
              <a:rPr lang="en-US" sz="3600" dirty="0"/>
              <a:t>of Input Tax Credit (ITC)</a:t>
            </a:r>
            <a:endParaRPr lang="en-IN" sz="3600" dirty="0"/>
          </a:p>
        </p:txBody>
      </p:sp>
      <p:sp>
        <p:nvSpPr>
          <p:cNvPr id="3" name="Content Placeholder 2"/>
          <p:cNvSpPr>
            <a:spLocks noGrp="1"/>
          </p:cNvSpPr>
          <p:nvPr>
            <p:ph sz="quarter" idx="13"/>
          </p:nvPr>
        </p:nvSpPr>
        <p:spPr>
          <a:xfrm>
            <a:off x="143509" y="806450"/>
            <a:ext cx="8802977" cy="5574878"/>
          </a:xfrm>
        </p:spPr>
        <p:txBody>
          <a:bodyPr>
            <a:noAutofit/>
          </a:bodyPr>
          <a:lstStyle/>
          <a:p>
            <a:pPr marL="0" indent="0">
              <a:buNone/>
              <a:tabLst>
                <a:tab pos="806450" algn="l"/>
              </a:tabLst>
            </a:pPr>
            <a:endParaRPr lang="en-IN" sz="2400" b="1" dirty="0" smtClean="0">
              <a:solidFill>
                <a:srgbClr val="FF0000"/>
              </a:solidFill>
            </a:endParaRPr>
          </a:p>
          <a:p>
            <a:pPr marL="0" indent="0">
              <a:buNone/>
              <a:tabLst>
                <a:tab pos="806450" algn="l"/>
              </a:tabLst>
            </a:pPr>
            <a:endParaRPr lang="en-IN" sz="2400" b="1" dirty="0">
              <a:solidFill>
                <a:srgbClr val="FF0000"/>
              </a:solidFill>
            </a:endParaRPr>
          </a:p>
          <a:p>
            <a:pPr marL="0" indent="0">
              <a:buNone/>
              <a:tabLst>
                <a:tab pos="806450" algn="l"/>
              </a:tabLst>
            </a:pPr>
            <a:endParaRPr lang="en-IN" sz="2400" b="1" dirty="0">
              <a:solidFill>
                <a:srgbClr val="FF0000"/>
              </a:solidFill>
            </a:endParaRPr>
          </a:p>
        </p:txBody>
      </p:sp>
      <p:sp>
        <p:nvSpPr>
          <p:cNvPr id="4" name="Slide Number Placeholder 3"/>
          <p:cNvSpPr>
            <a:spLocks noGrp="1"/>
          </p:cNvSpPr>
          <p:nvPr>
            <p:ph type="sldNum" sz="quarter" idx="18"/>
          </p:nvPr>
        </p:nvSpPr>
        <p:spPr/>
        <p:txBody>
          <a:bodyPr/>
          <a:lstStyle/>
          <a:p>
            <a:r>
              <a:rPr lang="en-US" smtClean="0">
                <a:solidFill>
                  <a:srgbClr val="000000"/>
                </a:solidFill>
              </a:rPr>
              <a:t>Slide </a:t>
            </a:r>
            <a:fld id="{7C737F6A-2CBA-4066-B39E-B88799BECD29}" type="slidenum">
              <a:rPr lang="en-US" smtClean="0">
                <a:solidFill>
                  <a:srgbClr val="000000"/>
                </a:solidFill>
              </a:rPr>
              <a:pPr/>
              <a:t>59</a:t>
            </a:fld>
            <a:endParaRPr lang="en-US" dirty="0">
              <a:solidFill>
                <a:srgbClr val="000000"/>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72" y="576640"/>
            <a:ext cx="9144000" cy="5900360"/>
          </a:xfrm>
          <a:prstGeom prst="rect">
            <a:avLst/>
          </a:prstGeom>
        </p:spPr>
      </p:pic>
      <p:sp>
        <p:nvSpPr>
          <p:cNvPr id="6" name="Rounded Rectangle 5"/>
          <p:cNvSpPr/>
          <p:nvPr/>
        </p:nvSpPr>
        <p:spPr>
          <a:xfrm>
            <a:off x="7164288" y="5589240"/>
            <a:ext cx="1944216" cy="43204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chemeClr val="tx1"/>
              </a:solidFill>
            </a:endParaRPr>
          </a:p>
        </p:txBody>
      </p:sp>
      <p:sp>
        <p:nvSpPr>
          <p:cNvPr id="7" name="Rounded Rectangle 6"/>
          <p:cNvSpPr/>
          <p:nvPr/>
        </p:nvSpPr>
        <p:spPr>
          <a:xfrm>
            <a:off x="5148064" y="6021288"/>
            <a:ext cx="1656184" cy="455712"/>
          </a:xfrm>
          <a:prstGeom prst="round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2400" b="1" dirty="0" smtClean="0">
                <a:solidFill>
                  <a:schemeClr val="tx1"/>
                </a:solidFill>
              </a:rPr>
              <a:t>12D-12E</a:t>
            </a:r>
            <a:endParaRPr lang="en-US" sz="2400" b="1" dirty="0">
              <a:solidFill>
                <a:schemeClr val="tx1"/>
              </a:solidFill>
            </a:endParaRPr>
          </a:p>
        </p:txBody>
      </p:sp>
      <p:sp>
        <p:nvSpPr>
          <p:cNvPr id="8" name="Rounded Rectangle 7"/>
          <p:cNvSpPr/>
          <p:nvPr/>
        </p:nvSpPr>
        <p:spPr>
          <a:xfrm>
            <a:off x="7188244" y="3125837"/>
            <a:ext cx="1925707" cy="807219"/>
          </a:xfrm>
          <a:prstGeom prst="roundRect">
            <a:avLst/>
          </a:prstGeom>
          <a:ln w="5715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Only TRAN-1 Credit</a:t>
            </a:r>
            <a:endParaRPr lang="en-US" dirty="0"/>
          </a:p>
        </p:txBody>
      </p:sp>
      <p:sp>
        <p:nvSpPr>
          <p:cNvPr id="9" name="Rounded Rectangle 8"/>
          <p:cNvSpPr/>
          <p:nvPr/>
        </p:nvSpPr>
        <p:spPr>
          <a:xfrm>
            <a:off x="7173542" y="5589240"/>
            <a:ext cx="1925707" cy="455425"/>
          </a:xfrm>
          <a:prstGeom prst="roundRect">
            <a:avLst/>
          </a:prstGeom>
          <a:ln w="3810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smtClean="0">
              <a:solidFill>
                <a:schemeClr val="tx1"/>
              </a:solidFill>
            </a:endParaRPr>
          </a:p>
          <a:p>
            <a:pPr algn="ctr"/>
            <a:r>
              <a:rPr lang="en-US" dirty="0" smtClean="0">
                <a:solidFill>
                  <a:schemeClr val="tx1"/>
                </a:solidFill>
              </a:rPr>
              <a:t>7J </a:t>
            </a:r>
            <a:r>
              <a:rPr lang="en-US" dirty="0">
                <a:solidFill>
                  <a:schemeClr val="tx1"/>
                </a:solidFill>
              </a:rPr>
              <a:t>of GSTR-9</a:t>
            </a:r>
          </a:p>
          <a:p>
            <a:pPr algn="ctr"/>
            <a:endParaRPr lang="en-US" dirty="0"/>
          </a:p>
        </p:txBody>
      </p:sp>
      <p:sp>
        <p:nvSpPr>
          <p:cNvPr id="10" name="Rectangle 9"/>
          <p:cNvSpPr/>
          <p:nvPr/>
        </p:nvSpPr>
        <p:spPr>
          <a:xfrm>
            <a:off x="7188244" y="1988840"/>
            <a:ext cx="1911005" cy="108012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After Reversal etc. Net Figure </a:t>
            </a:r>
            <a:endParaRPr lang="en-US" sz="2000" dirty="0">
              <a:solidFill>
                <a:schemeClr val="tx1"/>
              </a:solidFill>
            </a:endParaRPr>
          </a:p>
        </p:txBody>
      </p:sp>
      <p:sp>
        <p:nvSpPr>
          <p:cNvPr id="11" name="Rounded Rectangle 10"/>
          <p:cNvSpPr/>
          <p:nvPr/>
        </p:nvSpPr>
        <p:spPr>
          <a:xfrm>
            <a:off x="7218293" y="3981774"/>
            <a:ext cx="1925707" cy="807219"/>
          </a:xfrm>
          <a:prstGeom prst="roundRect">
            <a:avLst/>
          </a:prstGeom>
          <a:ln w="5715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Credit of 1718 claimed in 1819</a:t>
            </a:r>
            <a:endParaRPr lang="en-US" dirty="0"/>
          </a:p>
        </p:txBody>
      </p:sp>
    </p:spTree>
    <p:extLst>
      <p:ext uri="{BB962C8B-B14F-4D97-AF65-F5344CB8AC3E}">
        <p14:creationId xmlns:p14="http://schemas.microsoft.com/office/powerpoint/2010/main" val="26130591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IN" sz="2800" dirty="0"/>
              <a:t>FAQs – GST Annual Return </a:t>
            </a:r>
            <a:r>
              <a:rPr lang="en-IN" sz="2400" dirty="0" smtClean="0"/>
              <a:t>  </a:t>
            </a:r>
            <a:endParaRPr lang="en-IN" sz="2400" dirty="0"/>
          </a:p>
        </p:txBody>
      </p:sp>
      <p:sp>
        <p:nvSpPr>
          <p:cNvPr id="6" name="Content Placeholder 5"/>
          <p:cNvSpPr>
            <a:spLocks noGrp="1"/>
          </p:cNvSpPr>
          <p:nvPr>
            <p:ph sz="quarter" idx="13"/>
          </p:nvPr>
        </p:nvSpPr>
        <p:spPr>
          <a:xfrm>
            <a:off x="143509" y="806450"/>
            <a:ext cx="8802977" cy="5670550"/>
          </a:xfrm>
        </p:spPr>
        <p:txBody>
          <a:bodyPr>
            <a:noAutofit/>
          </a:bodyPr>
          <a:lstStyle/>
          <a:p>
            <a:pPr algn="just">
              <a:buFont typeface="Wingdings" panose="05000000000000000000" pitchFamily="2" charset="2"/>
              <a:buChar char="q"/>
            </a:pPr>
            <a:r>
              <a:rPr lang="en-US" sz="1800" b="1" dirty="0" smtClean="0">
                <a:solidFill>
                  <a:srgbClr val="002060"/>
                </a:solidFill>
              </a:rPr>
              <a:t>In </a:t>
            </a:r>
            <a:r>
              <a:rPr lang="en-US" sz="1800" b="1" dirty="0">
                <a:solidFill>
                  <a:srgbClr val="002060"/>
                </a:solidFill>
              </a:rPr>
              <a:t>Form GSTR-9, can additional liability not reported earlier in Form GSTR-3B </a:t>
            </a:r>
            <a:r>
              <a:rPr lang="en-US" sz="1800" b="1" dirty="0" smtClean="0">
                <a:solidFill>
                  <a:srgbClr val="002060"/>
                </a:solidFill>
              </a:rPr>
              <a:t>be declared?</a:t>
            </a:r>
          </a:p>
          <a:p>
            <a:pPr algn="just">
              <a:buFont typeface="Wingdings" panose="05000000000000000000" pitchFamily="2" charset="2"/>
              <a:buChar char="q"/>
            </a:pPr>
            <a:r>
              <a:rPr lang="en-US" sz="1800" dirty="0"/>
              <a:t>Yes, </a:t>
            </a:r>
            <a:r>
              <a:rPr lang="en-US" sz="1800" dirty="0" smtClean="0"/>
              <a:t>The additional </a:t>
            </a:r>
            <a:r>
              <a:rPr lang="en-US" sz="1800" dirty="0"/>
              <a:t>liability so declared in Form GSTR-3B are required to be paid through Form GST DRC-03</a:t>
            </a:r>
            <a:r>
              <a:rPr lang="en-US" sz="1800" dirty="0" smtClean="0"/>
              <a:t>.</a:t>
            </a:r>
          </a:p>
          <a:p>
            <a:pPr algn="just">
              <a:buFont typeface="Wingdings" panose="05000000000000000000" pitchFamily="2" charset="2"/>
              <a:buChar char="q"/>
            </a:pPr>
            <a:endParaRPr lang="en-US" sz="1800" dirty="0"/>
          </a:p>
          <a:p>
            <a:pPr algn="just">
              <a:buFont typeface="Wingdings" panose="05000000000000000000" pitchFamily="2" charset="2"/>
              <a:buChar char="q"/>
            </a:pPr>
            <a:r>
              <a:rPr lang="en-US" sz="1800" b="1" dirty="0">
                <a:solidFill>
                  <a:srgbClr val="002060"/>
                </a:solidFill>
              </a:rPr>
              <a:t>Can tax payer claim or report any unclaimed ITC </a:t>
            </a:r>
            <a:r>
              <a:rPr lang="en-US" sz="1800" b="1" dirty="0" smtClean="0">
                <a:solidFill>
                  <a:srgbClr val="002060"/>
                </a:solidFill>
              </a:rPr>
              <a:t>in GSTR-9</a:t>
            </a:r>
          </a:p>
          <a:p>
            <a:pPr algn="just">
              <a:buFont typeface="Wingdings" panose="05000000000000000000" pitchFamily="2" charset="2"/>
              <a:buChar char="q"/>
            </a:pPr>
            <a:r>
              <a:rPr lang="en-US" sz="1800" dirty="0" smtClean="0"/>
              <a:t>No, Tax payer can claim only those ITC which has been claimed in 3B of July 17 to March 19.  </a:t>
            </a:r>
            <a:r>
              <a:rPr lang="en-US" sz="1800" b="1" dirty="0" smtClean="0">
                <a:solidFill>
                  <a:srgbClr val="FF0000"/>
                </a:solidFill>
              </a:rPr>
              <a:t>Such unclaimed ITC will lapse.</a:t>
            </a:r>
          </a:p>
          <a:p>
            <a:pPr algn="just">
              <a:buFont typeface="Wingdings" panose="05000000000000000000" pitchFamily="2" charset="2"/>
              <a:buChar char="q"/>
            </a:pPr>
            <a:endParaRPr lang="en-US" sz="1800" dirty="0" smtClean="0"/>
          </a:p>
          <a:p>
            <a:pPr marL="398463" lvl="1" indent="-398463" algn="just">
              <a:buFont typeface="Wingdings" panose="05000000000000000000" pitchFamily="2" charset="2"/>
              <a:buChar char="q"/>
            </a:pPr>
            <a:endParaRPr lang="en-US" sz="1800" dirty="0"/>
          </a:p>
          <a:p>
            <a:pPr algn="just">
              <a:buFont typeface="Wingdings" panose="05000000000000000000" pitchFamily="2" charset="2"/>
              <a:buChar char="q"/>
            </a:pPr>
            <a:r>
              <a:rPr lang="en-US" sz="1800" b="1" dirty="0">
                <a:solidFill>
                  <a:srgbClr val="002060"/>
                </a:solidFill>
              </a:rPr>
              <a:t>Whether ITC reversal not made in 3B of 1718 or 1819 can be made in GSTR-9.</a:t>
            </a:r>
          </a:p>
          <a:p>
            <a:pPr algn="just">
              <a:buFont typeface="Wingdings" panose="05000000000000000000" pitchFamily="2" charset="2"/>
              <a:buChar char="q"/>
            </a:pPr>
            <a:r>
              <a:rPr lang="en-US" sz="1800" dirty="0"/>
              <a:t>Yes,  Reversal can be made in GSTR-9 . Further Interest will also be applicable, Payment to be made only in Cash in DRC-03</a:t>
            </a:r>
          </a:p>
          <a:p>
            <a:pPr marL="0" indent="0" algn="just">
              <a:buNone/>
            </a:pPr>
            <a:endParaRPr lang="en-US" sz="1800" dirty="0"/>
          </a:p>
          <a:p>
            <a:pPr marL="398463" lvl="1" indent="-398463" algn="just">
              <a:buFont typeface="Wingdings" panose="05000000000000000000" pitchFamily="2" charset="2"/>
              <a:buChar char="q"/>
            </a:pPr>
            <a:r>
              <a:rPr lang="en-US" sz="1800" b="1" dirty="0">
                <a:solidFill>
                  <a:srgbClr val="002060"/>
                </a:solidFill>
              </a:rPr>
              <a:t>Whether total ITC lapsed as per Table-8K will reduce ITC from Electronic credit ledger?</a:t>
            </a:r>
          </a:p>
          <a:p>
            <a:pPr marL="398463" lvl="1" indent="-398463" algn="just">
              <a:buFont typeface="Wingdings" panose="05000000000000000000" pitchFamily="2" charset="2"/>
              <a:buChar char="q"/>
            </a:pPr>
            <a:r>
              <a:rPr lang="en-US" sz="1800" dirty="0"/>
              <a:t>No, total ITC lapsed is only informative and it will not have any impact on Electronic credit ledger. </a:t>
            </a:r>
            <a:r>
              <a:rPr lang="en-US" sz="1800" dirty="0" smtClean="0"/>
              <a:t> (Purely disclosure as of now, could be criteria for selection of assessment cases)</a:t>
            </a:r>
          </a:p>
          <a:p>
            <a:pPr marL="398463" lvl="1" indent="-398463" algn="just">
              <a:buFont typeface="Wingdings" panose="05000000000000000000" pitchFamily="2" charset="2"/>
              <a:buChar char="q"/>
            </a:pPr>
            <a:endParaRPr lang="en-US" sz="2000" dirty="0"/>
          </a:p>
          <a:p>
            <a:pPr>
              <a:buFont typeface="Wingdings" panose="05000000000000000000" pitchFamily="2" charset="2"/>
              <a:buChar char="q"/>
            </a:pPr>
            <a:endParaRPr lang="en-US" sz="2000" dirty="0" smtClean="0"/>
          </a:p>
          <a:p>
            <a:pPr>
              <a:buFont typeface="Wingdings" panose="05000000000000000000" pitchFamily="2" charset="2"/>
              <a:buChar char="q"/>
            </a:pPr>
            <a:endParaRPr lang="en-US" sz="2000" dirty="0"/>
          </a:p>
          <a:p>
            <a:pPr marL="0" indent="0">
              <a:buNone/>
            </a:pPr>
            <a:endParaRPr lang="en-US" sz="2000" dirty="0"/>
          </a:p>
          <a:p>
            <a:pPr marL="0" indent="0">
              <a:buNone/>
            </a:pPr>
            <a:endParaRPr lang="en-IN" sz="2000" dirty="0"/>
          </a:p>
        </p:txBody>
      </p:sp>
      <p:sp>
        <p:nvSpPr>
          <p:cNvPr id="4" name="Slide Number Placeholder 3"/>
          <p:cNvSpPr>
            <a:spLocks noGrp="1"/>
          </p:cNvSpPr>
          <p:nvPr>
            <p:ph type="sldNum" sz="quarter" idx="18"/>
          </p:nvPr>
        </p:nvSpPr>
        <p:spPr/>
        <p:txBody>
          <a:bodyPr/>
          <a:lstStyle/>
          <a:p>
            <a:fld id="{E90EB10D-B49F-42B1-955A-1DB268FD7307}" type="slidenum">
              <a:rPr lang="en-IN" smtClean="0"/>
              <a:pPr/>
              <a:t>6</a:t>
            </a:fld>
            <a:endParaRPr lang="en-IN" dirty="0"/>
          </a:p>
        </p:txBody>
      </p:sp>
    </p:spTree>
    <p:extLst>
      <p:ext uri="{BB962C8B-B14F-4D97-AF65-F5344CB8AC3E}">
        <p14:creationId xmlns:p14="http://schemas.microsoft.com/office/powerpoint/2010/main" val="4014532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xEl>
                                              <p:pRg st="10" end="1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Case Study on Table 12 of GSTR-9C </a:t>
            </a:r>
            <a:endParaRPr lang="en-US" sz="2800" dirty="0"/>
          </a:p>
        </p:txBody>
      </p:sp>
      <p:graphicFrame>
        <p:nvGraphicFramePr>
          <p:cNvPr id="5" name="Content Placeholder 4"/>
          <p:cNvGraphicFramePr>
            <a:graphicFrameLocks noGrp="1"/>
          </p:cNvGraphicFramePr>
          <p:nvPr>
            <p:ph sz="quarter" idx="13"/>
            <p:extLst>
              <p:ext uri="{D42A27DB-BD31-4B8C-83A1-F6EECF244321}">
                <p14:modId xmlns:p14="http://schemas.microsoft.com/office/powerpoint/2010/main" val="2163810300"/>
              </p:ext>
            </p:extLst>
          </p:nvPr>
        </p:nvGraphicFramePr>
        <p:xfrm>
          <a:off x="142875" y="806450"/>
          <a:ext cx="8804274" cy="3977640"/>
        </p:xfrm>
        <a:graphic>
          <a:graphicData uri="http://schemas.openxmlformats.org/drawingml/2006/table">
            <a:tbl>
              <a:tblPr firstRow="1" bandRow="1">
                <a:tableStyleId>{073A0DAA-6AF3-43AB-8588-CEC1D06C72B9}</a:tableStyleId>
              </a:tblPr>
              <a:tblGrid>
                <a:gridCol w="900733">
                  <a:extLst>
                    <a:ext uri="{9D8B030D-6E8A-4147-A177-3AD203B41FA5}">
                      <a16:colId xmlns:a16="http://schemas.microsoft.com/office/drawing/2014/main" val="3048776574"/>
                    </a:ext>
                  </a:extLst>
                </a:gridCol>
                <a:gridCol w="6192688">
                  <a:extLst>
                    <a:ext uri="{9D8B030D-6E8A-4147-A177-3AD203B41FA5}">
                      <a16:colId xmlns:a16="http://schemas.microsoft.com/office/drawing/2014/main" val="1656014636"/>
                    </a:ext>
                  </a:extLst>
                </a:gridCol>
                <a:gridCol w="1710853">
                  <a:extLst>
                    <a:ext uri="{9D8B030D-6E8A-4147-A177-3AD203B41FA5}">
                      <a16:colId xmlns:a16="http://schemas.microsoft.com/office/drawing/2014/main" val="2571434969"/>
                    </a:ext>
                  </a:extLst>
                </a:gridCol>
              </a:tblGrid>
              <a:tr h="370840">
                <a:tc>
                  <a:txBody>
                    <a:bodyPr/>
                    <a:lstStyle/>
                    <a:p>
                      <a:r>
                        <a:rPr lang="en-US" dirty="0" smtClean="0"/>
                        <a:t>SN</a:t>
                      </a:r>
                      <a:endParaRPr lang="en-US" dirty="0"/>
                    </a:p>
                  </a:txBody>
                  <a:tcPr/>
                </a:tc>
                <a:tc>
                  <a:txBody>
                    <a:bodyPr/>
                    <a:lstStyle/>
                    <a:p>
                      <a:r>
                        <a:rPr lang="en-US" dirty="0" smtClean="0"/>
                        <a:t>Description </a:t>
                      </a:r>
                      <a:endParaRPr lang="en-US" dirty="0"/>
                    </a:p>
                  </a:txBody>
                  <a:tcPr/>
                </a:tc>
                <a:tc>
                  <a:txBody>
                    <a:bodyPr/>
                    <a:lstStyle/>
                    <a:p>
                      <a:r>
                        <a:rPr lang="en-US" dirty="0" smtClean="0"/>
                        <a:t>Amount (Rs) </a:t>
                      </a:r>
                      <a:endParaRPr lang="en-US" dirty="0"/>
                    </a:p>
                  </a:txBody>
                  <a:tcPr/>
                </a:tc>
                <a:extLst>
                  <a:ext uri="{0D108BD9-81ED-4DB2-BD59-A6C34878D82A}">
                    <a16:rowId xmlns:a16="http://schemas.microsoft.com/office/drawing/2014/main" val="3322639962"/>
                  </a:ext>
                </a:extLst>
              </a:tr>
              <a:tr h="370840">
                <a:tc>
                  <a:txBody>
                    <a:bodyPr/>
                    <a:lstStyle/>
                    <a:p>
                      <a:r>
                        <a:rPr lang="en-US" dirty="0" smtClean="0"/>
                        <a:t>1</a:t>
                      </a:r>
                      <a:endParaRPr lang="en-US" dirty="0"/>
                    </a:p>
                  </a:txBody>
                  <a:tcPr/>
                </a:tc>
                <a:tc>
                  <a:txBody>
                    <a:bodyPr/>
                    <a:lstStyle/>
                    <a:p>
                      <a:r>
                        <a:rPr lang="en-IN" sz="1800" kern="1200" dirty="0" smtClean="0">
                          <a:solidFill>
                            <a:schemeClr val="dk1"/>
                          </a:solidFill>
                          <a:effectLst/>
                          <a:latin typeface="+mn-lt"/>
                          <a:ea typeface="+mn-ea"/>
                          <a:cs typeface="+mn-cs"/>
                        </a:rPr>
                        <a:t>ITC Availed as per books 	</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800" kern="1200" dirty="0" smtClean="0">
                          <a:solidFill>
                            <a:schemeClr val="dk1"/>
                          </a:solidFill>
                          <a:effectLst/>
                          <a:latin typeface="+mn-lt"/>
                          <a:ea typeface="+mn-ea"/>
                          <a:cs typeface="+mn-cs"/>
                        </a:rPr>
                        <a:t>100000</a:t>
                      </a:r>
                      <a:endParaRPr lang="en-US" dirty="0"/>
                    </a:p>
                  </a:txBody>
                  <a:tcPr/>
                </a:tc>
                <a:extLst>
                  <a:ext uri="{0D108BD9-81ED-4DB2-BD59-A6C34878D82A}">
                    <a16:rowId xmlns:a16="http://schemas.microsoft.com/office/drawing/2014/main" val="3939933841"/>
                  </a:ext>
                </a:extLst>
              </a:tr>
              <a:tr h="370840">
                <a:tc>
                  <a:txBody>
                    <a:bodyPr/>
                    <a:lstStyle/>
                    <a:p>
                      <a:r>
                        <a:rPr lang="en-US" dirty="0" smtClean="0"/>
                        <a:t>2</a:t>
                      </a:r>
                      <a:endParaRPr lang="en-US" dirty="0"/>
                    </a:p>
                  </a:txBody>
                  <a:tcPr/>
                </a:tc>
                <a:tc>
                  <a:txBody>
                    <a:bodyPr/>
                    <a:lstStyle/>
                    <a:p>
                      <a:r>
                        <a:rPr lang="en-IN" sz="1800" kern="1200" dirty="0" smtClean="0">
                          <a:solidFill>
                            <a:schemeClr val="dk1"/>
                          </a:solidFill>
                          <a:effectLst/>
                          <a:latin typeface="+mn-lt"/>
                          <a:ea typeface="+mn-ea"/>
                          <a:cs typeface="+mn-cs"/>
                        </a:rPr>
                        <a:t>Service Tax unconsumed credit as per last filed ST-3</a:t>
                      </a:r>
                      <a:r>
                        <a:rPr lang="en-IN" sz="1800" kern="1200" baseline="0" dirty="0" smtClean="0">
                          <a:solidFill>
                            <a:schemeClr val="dk1"/>
                          </a:solidFill>
                          <a:effectLst/>
                          <a:latin typeface="+mn-lt"/>
                          <a:ea typeface="+mn-ea"/>
                          <a:cs typeface="+mn-cs"/>
                        </a:rPr>
                        <a:t>  Return </a:t>
                      </a:r>
                      <a:endParaRPr lang="en-US" dirty="0"/>
                    </a:p>
                  </a:txBody>
                  <a:tcPr/>
                </a:tc>
                <a:tc>
                  <a:txBody>
                    <a:bodyPr/>
                    <a:lstStyle/>
                    <a:p>
                      <a:r>
                        <a:rPr lang="en-IN" sz="1800" kern="1200" dirty="0" smtClean="0">
                          <a:solidFill>
                            <a:schemeClr val="dk1"/>
                          </a:solidFill>
                          <a:effectLst/>
                          <a:latin typeface="+mn-lt"/>
                          <a:ea typeface="+mn-ea"/>
                          <a:cs typeface="+mn-cs"/>
                        </a:rPr>
                        <a:t>1000</a:t>
                      </a:r>
                      <a:endParaRPr lang="en-US" dirty="0"/>
                    </a:p>
                  </a:txBody>
                  <a:tcPr/>
                </a:tc>
                <a:extLst>
                  <a:ext uri="{0D108BD9-81ED-4DB2-BD59-A6C34878D82A}">
                    <a16:rowId xmlns:a16="http://schemas.microsoft.com/office/drawing/2014/main" val="890737769"/>
                  </a:ext>
                </a:extLst>
              </a:tr>
              <a:tr h="370840">
                <a:tc>
                  <a:txBody>
                    <a:bodyPr/>
                    <a:lstStyle/>
                    <a:p>
                      <a:r>
                        <a:rPr lang="en-US" dirty="0" smtClean="0"/>
                        <a:t>3</a:t>
                      </a:r>
                      <a:endParaRPr lang="en-US" dirty="0"/>
                    </a:p>
                  </a:txBody>
                  <a:tcPr/>
                </a:tc>
                <a:tc>
                  <a:txBody>
                    <a:bodyPr/>
                    <a:lstStyle/>
                    <a:p>
                      <a:r>
                        <a:rPr lang="en-US" dirty="0" smtClean="0"/>
                        <a:t>Unconsumed</a:t>
                      </a:r>
                      <a:r>
                        <a:rPr lang="en-US" baseline="0" dirty="0" smtClean="0"/>
                        <a:t> VAT Credit as per last filed 231</a:t>
                      </a:r>
                      <a:endParaRPr lang="en-US" dirty="0"/>
                    </a:p>
                  </a:txBody>
                  <a:tcPr/>
                </a:tc>
                <a:tc>
                  <a:txBody>
                    <a:bodyPr/>
                    <a:lstStyle/>
                    <a:p>
                      <a:r>
                        <a:rPr lang="en-US" dirty="0" smtClean="0"/>
                        <a:t>2000</a:t>
                      </a:r>
                      <a:endParaRPr lang="en-US" dirty="0"/>
                    </a:p>
                  </a:txBody>
                  <a:tcPr/>
                </a:tc>
                <a:extLst>
                  <a:ext uri="{0D108BD9-81ED-4DB2-BD59-A6C34878D82A}">
                    <a16:rowId xmlns:a16="http://schemas.microsoft.com/office/drawing/2014/main" val="295807743"/>
                  </a:ext>
                </a:extLst>
              </a:tr>
              <a:tr h="370840">
                <a:tc>
                  <a:txBody>
                    <a:bodyPr/>
                    <a:lstStyle/>
                    <a:p>
                      <a:r>
                        <a:rPr lang="en-US" dirty="0" smtClean="0"/>
                        <a:t>4</a:t>
                      </a:r>
                      <a:endParaRPr lang="en-US" dirty="0"/>
                    </a:p>
                  </a:txBody>
                  <a:tcPr/>
                </a:tc>
                <a:tc>
                  <a:txBody>
                    <a:bodyPr/>
                    <a:lstStyle/>
                    <a:p>
                      <a:r>
                        <a:rPr lang="en-IN" sz="1800" kern="1200" dirty="0" smtClean="0">
                          <a:solidFill>
                            <a:schemeClr val="dk1"/>
                          </a:solidFill>
                          <a:effectLst/>
                          <a:latin typeface="+mn-lt"/>
                          <a:ea typeface="+mn-ea"/>
                          <a:cs typeface="+mn-cs"/>
                        </a:rPr>
                        <a:t>TRAN-I Credit claimed  (SGST</a:t>
                      </a:r>
                      <a:r>
                        <a:rPr lang="en-IN" sz="1800" kern="1200" baseline="0" dirty="0" smtClean="0">
                          <a:solidFill>
                            <a:schemeClr val="dk1"/>
                          </a:solidFill>
                          <a:effectLst/>
                          <a:latin typeface="+mn-lt"/>
                          <a:ea typeface="+mn-ea"/>
                          <a:cs typeface="+mn-cs"/>
                        </a:rPr>
                        <a:t> 2000, CGST 1000)</a:t>
                      </a:r>
                      <a:endParaRPr lang="en-US" dirty="0"/>
                    </a:p>
                  </a:txBody>
                  <a:tcPr/>
                </a:tc>
                <a:tc>
                  <a:txBody>
                    <a:bodyPr/>
                    <a:lstStyle/>
                    <a:p>
                      <a:r>
                        <a:rPr lang="en-US" dirty="0" smtClean="0"/>
                        <a:t>3000</a:t>
                      </a:r>
                      <a:endParaRPr lang="en-US" dirty="0"/>
                    </a:p>
                  </a:txBody>
                  <a:tcPr/>
                </a:tc>
                <a:extLst>
                  <a:ext uri="{0D108BD9-81ED-4DB2-BD59-A6C34878D82A}">
                    <a16:rowId xmlns:a16="http://schemas.microsoft.com/office/drawing/2014/main" val="3055127665"/>
                  </a:ext>
                </a:extLst>
              </a:tr>
              <a:tr h="370840">
                <a:tc>
                  <a:txBody>
                    <a:bodyPr/>
                    <a:lstStyle/>
                    <a:p>
                      <a:r>
                        <a:rPr lang="en-US" dirty="0" smtClean="0"/>
                        <a:t>5</a:t>
                      </a:r>
                      <a:endParaRPr lang="en-US" dirty="0"/>
                    </a:p>
                  </a:txBody>
                  <a:tcPr/>
                </a:tc>
                <a:tc>
                  <a:txBody>
                    <a:bodyPr/>
                    <a:lstStyle/>
                    <a:p>
                      <a:r>
                        <a:rPr lang="en-US" dirty="0" smtClean="0"/>
                        <a:t>TRAN</a:t>
                      </a:r>
                      <a:r>
                        <a:rPr lang="en-US" baseline="0" dirty="0" smtClean="0"/>
                        <a:t>-II Credit claimed   (CGST) </a:t>
                      </a:r>
                      <a:endParaRPr lang="en-US" dirty="0"/>
                    </a:p>
                  </a:txBody>
                  <a:tcPr/>
                </a:tc>
                <a:tc>
                  <a:txBody>
                    <a:bodyPr/>
                    <a:lstStyle/>
                    <a:p>
                      <a:r>
                        <a:rPr lang="en-US" dirty="0" smtClean="0"/>
                        <a:t>500</a:t>
                      </a:r>
                      <a:endParaRPr lang="en-US" dirty="0"/>
                    </a:p>
                  </a:txBody>
                  <a:tcPr/>
                </a:tc>
                <a:extLst>
                  <a:ext uri="{0D108BD9-81ED-4DB2-BD59-A6C34878D82A}">
                    <a16:rowId xmlns:a16="http://schemas.microsoft.com/office/drawing/2014/main" val="2994332773"/>
                  </a:ext>
                </a:extLst>
              </a:tr>
              <a:tr h="370840">
                <a:tc>
                  <a:txBody>
                    <a:bodyPr/>
                    <a:lstStyle/>
                    <a:p>
                      <a:r>
                        <a:rPr lang="en-US" dirty="0" smtClean="0"/>
                        <a:t>6</a:t>
                      </a:r>
                      <a:endParaRPr lang="en-US" dirty="0"/>
                    </a:p>
                  </a:txBody>
                  <a:tcPr/>
                </a:tc>
                <a:tc>
                  <a:txBody>
                    <a:bodyPr/>
                    <a:lstStyle/>
                    <a:p>
                      <a:r>
                        <a:rPr lang="en-IN" sz="1800" kern="1200" dirty="0" smtClean="0">
                          <a:solidFill>
                            <a:schemeClr val="dk1"/>
                          </a:solidFill>
                          <a:effectLst/>
                          <a:latin typeface="+mn-lt"/>
                          <a:ea typeface="+mn-ea"/>
                          <a:cs typeface="+mn-cs"/>
                        </a:rPr>
                        <a:t>KKC credit included in above unconsumed credit </a:t>
                      </a:r>
                      <a:endParaRPr lang="en-US" dirty="0"/>
                    </a:p>
                  </a:txBody>
                  <a:tcPr/>
                </a:tc>
                <a:tc>
                  <a:txBody>
                    <a:bodyPr/>
                    <a:lstStyle/>
                    <a:p>
                      <a:r>
                        <a:rPr lang="en-US" dirty="0" smtClean="0"/>
                        <a:t>100</a:t>
                      </a:r>
                      <a:endParaRPr lang="en-US" dirty="0"/>
                    </a:p>
                  </a:txBody>
                  <a:tcPr/>
                </a:tc>
                <a:extLst>
                  <a:ext uri="{0D108BD9-81ED-4DB2-BD59-A6C34878D82A}">
                    <a16:rowId xmlns:a16="http://schemas.microsoft.com/office/drawing/2014/main" val="2277796149"/>
                  </a:ext>
                </a:extLst>
              </a:tr>
              <a:tr h="370840">
                <a:tc>
                  <a:txBody>
                    <a:bodyPr/>
                    <a:lstStyle/>
                    <a:p>
                      <a:r>
                        <a:rPr lang="en-US" dirty="0" smtClean="0"/>
                        <a:t>7</a:t>
                      </a:r>
                      <a:endParaRPr lang="en-US" dirty="0"/>
                    </a:p>
                  </a:txBody>
                  <a:tcPr/>
                </a:tc>
                <a:tc>
                  <a:txBody>
                    <a:bodyPr/>
                    <a:lstStyle/>
                    <a:p>
                      <a:r>
                        <a:rPr lang="en-IN" sz="1800" kern="1200" dirty="0" smtClean="0">
                          <a:solidFill>
                            <a:schemeClr val="dk1"/>
                          </a:solidFill>
                          <a:effectLst/>
                          <a:latin typeface="+mn-lt"/>
                          <a:ea typeface="+mn-ea"/>
                          <a:cs typeface="+mn-cs"/>
                        </a:rPr>
                        <a:t>KKC credit reversed in GSTR-3B</a:t>
                      </a:r>
                      <a:r>
                        <a:rPr lang="en-IN" sz="1800" kern="1200" baseline="0" dirty="0" smtClean="0">
                          <a:solidFill>
                            <a:schemeClr val="dk1"/>
                          </a:solidFill>
                          <a:effectLst/>
                          <a:latin typeface="+mn-lt"/>
                          <a:ea typeface="+mn-ea"/>
                          <a:cs typeface="+mn-cs"/>
                        </a:rPr>
                        <a:t> of </a:t>
                      </a:r>
                      <a:r>
                        <a:rPr lang="en-IN" sz="1800" kern="1200" dirty="0" smtClean="0">
                          <a:solidFill>
                            <a:schemeClr val="dk1"/>
                          </a:solidFill>
                          <a:effectLst/>
                          <a:latin typeface="+mn-lt"/>
                          <a:ea typeface="+mn-ea"/>
                          <a:cs typeface="+mn-cs"/>
                        </a:rPr>
                        <a:t>1718</a:t>
                      </a:r>
                      <a:endParaRPr lang="en-US" dirty="0"/>
                    </a:p>
                  </a:txBody>
                  <a:tcPr/>
                </a:tc>
                <a:tc>
                  <a:txBody>
                    <a:bodyPr/>
                    <a:lstStyle/>
                    <a:p>
                      <a:r>
                        <a:rPr lang="en-US" dirty="0" smtClean="0"/>
                        <a:t>100</a:t>
                      </a:r>
                      <a:endParaRPr lang="en-US" dirty="0"/>
                    </a:p>
                  </a:txBody>
                  <a:tcPr/>
                </a:tc>
                <a:extLst>
                  <a:ext uri="{0D108BD9-81ED-4DB2-BD59-A6C34878D82A}">
                    <a16:rowId xmlns:a16="http://schemas.microsoft.com/office/drawing/2014/main" val="3148402945"/>
                  </a:ext>
                </a:extLst>
              </a:tr>
              <a:tr h="370840">
                <a:tc>
                  <a:txBody>
                    <a:bodyPr/>
                    <a:lstStyle/>
                    <a:p>
                      <a:r>
                        <a:rPr lang="en-US" dirty="0" smtClean="0"/>
                        <a:t>8</a:t>
                      </a:r>
                      <a:endParaRPr lang="en-US" dirty="0"/>
                    </a:p>
                  </a:txBody>
                  <a:tcPr/>
                </a:tc>
                <a:tc>
                  <a:txBody>
                    <a:bodyPr/>
                    <a:lstStyle/>
                    <a:p>
                      <a:r>
                        <a:rPr lang="en-IN" sz="1800" kern="1200" dirty="0" smtClean="0">
                          <a:solidFill>
                            <a:schemeClr val="dk1"/>
                          </a:solidFill>
                          <a:effectLst/>
                          <a:latin typeface="+mn-lt"/>
                          <a:ea typeface="+mn-ea"/>
                          <a:cs typeface="+mn-cs"/>
                        </a:rPr>
                        <a:t>ITC credit of 1718 of claimed in 1819</a:t>
                      </a:r>
                      <a:endParaRPr lang="en-US" dirty="0"/>
                    </a:p>
                  </a:txBody>
                  <a:tcPr/>
                </a:tc>
                <a:tc>
                  <a:txBody>
                    <a:bodyPr/>
                    <a:lstStyle/>
                    <a:p>
                      <a:r>
                        <a:rPr lang="en-US" dirty="0" smtClean="0"/>
                        <a:t>1000</a:t>
                      </a:r>
                      <a:endParaRPr lang="en-US" dirty="0"/>
                    </a:p>
                  </a:txBody>
                  <a:tcPr/>
                </a:tc>
                <a:extLst>
                  <a:ext uri="{0D108BD9-81ED-4DB2-BD59-A6C34878D82A}">
                    <a16:rowId xmlns:a16="http://schemas.microsoft.com/office/drawing/2014/main" val="3460602437"/>
                  </a:ext>
                </a:extLst>
              </a:tr>
              <a:tr h="370840">
                <a:tc>
                  <a:txBody>
                    <a:bodyPr/>
                    <a:lstStyle/>
                    <a:p>
                      <a:r>
                        <a:rPr lang="en-US" dirty="0" smtClean="0"/>
                        <a:t>9</a:t>
                      </a:r>
                      <a:endParaRPr lang="en-US" dirty="0"/>
                    </a:p>
                  </a:txBody>
                  <a:tcPr/>
                </a:tc>
                <a:tc>
                  <a:txBody>
                    <a:bodyPr/>
                    <a:lstStyle/>
                    <a:p>
                      <a:r>
                        <a:rPr lang="en-IN" sz="1800" kern="1200" dirty="0" smtClean="0">
                          <a:solidFill>
                            <a:schemeClr val="dk1"/>
                          </a:solidFill>
                          <a:effectLst/>
                          <a:latin typeface="+mn-lt"/>
                          <a:ea typeface="+mn-ea"/>
                          <a:cs typeface="+mn-cs"/>
                        </a:rPr>
                        <a:t>ITC of 1718 claimed in 3B of 1718 itself but not appearing in books of 1718</a:t>
                      </a:r>
                      <a:endParaRPr lang="en-US" dirty="0"/>
                    </a:p>
                  </a:txBody>
                  <a:tcPr/>
                </a:tc>
                <a:tc>
                  <a:txBody>
                    <a:bodyPr/>
                    <a:lstStyle/>
                    <a:p>
                      <a:r>
                        <a:rPr lang="en-US" dirty="0" smtClean="0"/>
                        <a:t>5000</a:t>
                      </a:r>
                      <a:endParaRPr lang="en-US" dirty="0"/>
                    </a:p>
                  </a:txBody>
                  <a:tcPr/>
                </a:tc>
                <a:extLst>
                  <a:ext uri="{0D108BD9-81ED-4DB2-BD59-A6C34878D82A}">
                    <a16:rowId xmlns:a16="http://schemas.microsoft.com/office/drawing/2014/main" val="2368670288"/>
                  </a:ext>
                </a:extLst>
              </a:tr>
            </a:tbl>
          </a:graphicData>
        </a:graphic>
      </p:graphicFrame>
      <p:sp>
        <p:nvSpPr>
          <p:cNvPr id="4" name="Slide Number Placeholder 3"/>
          <p:cNvSpPr>
            <a:spLocks noGrp="1"/>
          </p:cNvSpPr>
          <p:nvPr>
            <p:ph type="sldNum" sz="quarter" idx="18"/>
          </p:nvPr>
        </p:nvSpPr>
        <p:spPr/>
        <p:txBody>
          <a:bodyPr/>
          <a:lstStyle/>
          <a:p>
            <a:fld id="{E90EB10D-B49F-42B1-955A-1DB268FD7307}" type="slidenum">
              <a:rPr lang="en-IN" smtClean="0"/>
              <a:pPr/>
              <a:t>60</a:t>
            </a:fld>
            <a:endParaRPr lang="en-IN" dirty="0"/>
          </a:p>
        </p:txBody>
      </p:sp>
    </p:spTree>
    <p:extLst>
      <p:ext uri="{BB962C8B-B14F-4D97-AF65-F5344CB8AC3E}">
        <p14:creationId xmlns:p14="http://schemas.microsoft.com/office/powerpoint/2010/main" val="11123637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Case Study on Table 12 of GSTR-9C </a:t>
            </a:r>
            <a:endParaRPr lang="en-US" sz="2800" dirty="0"/>
          </a:p>
        </p:txBody>
      </p:sp>
      <p:sp>
        <p:nvSpPr>
          <p:cNvPr id="4" name="Slide Number Placeholder 3"/>
          <p:cNvSpPr>
            <a:spLocks noGrp="1"/>
          </p:cNvSpPr>
          <p:nvPr>
            <p:ph type="sldNum" sz="quarter" idx="18"/>
          </p:nvPr>
        </p:nvSpPr>
        <p:spPr/>
        <p:txBody>
          <a:bodyPr/>
          <a:lstStyle/>
          <a:p>
            <a:fld id="{E90EB10D-B49F-42B1-955A-1DB268FD7307}" type="slidenum">
              <a:rPr lang="en-IN" smtClean="0"/>
              <a:pPr/>
              <a:t>61</a:t>
            </a:fld>
            <a:endParaRPr lang="en-IN" dirty="0"/>
          </a:p>
        </p:txBody>
      </p:sp>
      <p:graphicFrame>
        <p:nvGraphicFramePr>
          <p:cNvPr id="6" name="Content Placeholder 5"/>
          <p:cNvGraphicFramePr>
            <a:graphicFrameLocks noGrp="1"/>
          </p:cNvGraphicFramePr>
          <p:nvPr>
            <p:ph sz="quarter" idx="13"/>
            <p:extLst>
              <p:ext uri="{D42A27DB-BD31-4B8C-83A1-F6EECF244321}">
                <p14:modId xmlns:p14="http://schemas.microsoft.com/office/powerpoint/2010/main" val="1916470980"/>
              </p:ext>
            </p:extLst>
          </p:nvPr>
        </p:nvGraphicFramePr>
        <p:xfrm>
          <a:off x="142875" y="806450"/>
          <a:ext cx="8804274" cy="4043680"/>
        </p:xfrm>
        <a:graphic>
          <a:graphicData uri="http://schemas.openxmlformats.org/drawingml/2006/table">
            <a:tbl>
              <a:tblPr firstRow="1" bandRow="1">
                <a:tableStyleId>{793D81CF-94F2-401A-BA57-92F5A7B2D0C5}</a:tableStyleId>
              </a:tblPr>
              <a:tblGrid>
                <a:gridCol w="684709">
                  <a:extLst>
                    <a:ext uri="{9D8B030D-6E8A-4147-A177-3AD203B41FA5}">
                      <a16:colId xmlns:a16="http://schemas.microsoft.com/office/drawing/2014/main" val="2282244036"/>
                    </a:ext>
                  </a:extLst>
                </a:gridCol>
                <a:gridCol w="6336704">
                  <a:extLst>
                    <a:ext uri="{9D8B030D-6E8A-4147-A177-3AD203B41FA5}">
                      <a16:colId xmlns:a16="http://schemas.microsoft.com/office/drawing/2014/main" val="3132323032"/>
                    </a:ext>
                  </a:extLst>
                </a:gridCol>
                <a:gridCol w="1782861">
                  <a:extLst>
                    <a:ext uri="{9D8B030D-6E8A-4147-A177-3AD203B41FA5}">
                      <a16:colId xmlns:a16="http://schemas.microsoft.com/office/drawing/2014/main" val="3500735539"/>
                    </a:ext>
                  </a:extLst>
                </a:gridCol>
              </a:tblGrid>
              <a:tr h="370840">
                <a:tc>
                  <a:txBody>
                    <a:bodyPr/>
                    <a:lstStyle/>
                    <a:p>
                      <a:r>
                        <a:rPr lang="en-US" dirty="0" smtClean="0"/>
                        <a:t>12</a:t>
                      </a:r>
                      <a:endParaRPr lang="en-US" dirty="0"/>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u="none" strike="noStrike" kern="1200" baseline="0" dirty="0" smtClean="0"/>
                        <a:t>Reconciliation of Net Input Tax Credit (ITC) 	</a:t>
                      </a:r>
                      <a:endParaRPr lang="en-US" dirty="0"/>
                    </a:p>
                  </a:txBody>
                  <a:tcPr/>
                </a:tc>
                <a:tc hMerge="1">
                  <a:txBody>
                    <a:bodyPr/>
                    <a:lstStyle/>
                    <a:p>
                      <a:endParaRPr lang="en-US" dirty="0"/>
                    </a:p>
                  </a:txBody>
                  <a:tcPr/>
                </a:tc>
                <a:extLst>
                  <a:ext uri="{0D108BD9-81ED-4DB2-BD59-A6C34878D82A}">
                    <a16:rowId xmlns:a16="http://schemas.microsoft.com/office/drawing/2014/main" val="2093247287"/>
                  </a:ext>
                </a:extLst>
              </a:tr>
              <a:tr h="370840">
                <a:tc>
                  <a:txBody>
                    <a:bodyPr/>
                    <a:lstStyle/>
                    <a:p>
                      <a:r>
                        <a:rPr lang="en-US" dirty="0" smtClean="0"/>
                        <a:t>A</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u="none" strike="noStrike" kern="1200" baseline="0" dirty="0" smtClean="0"/>
                        <a:t>ITC availed as per audited Annual Financial Statement for the State/ UT 	</a:t>
                      </a:r>
                      <a:endParaRPr lang="en-US" dirty="0"/>
                    </a:p>
                  </a:txBody>
                  <a:tcPr/>
                </a:tc>
                <a:tc>
                  <a:txBody>
                    <a:bodyPr/>
                    <a:lstStyle/>
                    <a:p>
                      <a:r>
                        <a:rPr lang="en-US" dirty="0" smtClean="0"/>
                        <a:t>100000</a:t>
                      </a:r>
                      <a:endParaRPr lang="en-US" dirty="0"/>
                    </a:p>
                  </a:txBody>
                  <a:tcPr/>
                </a:tc>
                <a:extLst>
                  <a:ext uri="{0D108BD9-81ED-4DB2-BD59-A6C34878D82A}">
                    <a16:rowId xmlns:a16="http://schemas.microsoft.com/office/drawing/2014/main" val="479354522"/>
                  </a:ext>
                </a:extLst>
              </a:tr>
              <a:tr h="370840">
                <a:tc>
                  <a:txBody>
                    <a:bodyPr/>
                    <a:lstStyle/>
                    <a:p>
                      <a:r>
                        <a:rPr lang="en-US" dirty="0" smtClean="0"/>
                        <a:t>B</a:t>
                      </a:r>
                      <a:endParaRPr lang="en-US" dirty="0"/>
                    </a:p>
                  </a:txBody>
                  <a:tcPr/>
                </a:tc>
                <a:tc>
                  <a:txBody>
                    <a:bodyPr/>
                    <a:lstStyle/>
                    <a:p>
                      <a:r>
                        <a:rPr lang="en-US" sz="1800" u="none" strike="noStrike" kern="1200" baseline="0" dirty="0" smtClean="0"/>
                        <a:t>ITC booked in earlier Financial Years claimed in current Financial Year 	(+)</a:t>
                      </a:r>
                      <a:endParaRPr lang="en-US" sz="1800" b="0" i="0" u="none" strike="noStrike" kern="1200" baseline="0" dirty="0" smtClean="0">
                        <a:solidFill>
                          <a:schemeClr val="dk1"/>
                        </a:solidFill>
                        <a:latin typeface="+mn-lt"/>
                        <a:ea typeface="+mn-ea"/>
                        <a:cs typeface="+mn-cs"/>
                      </a:endParaRPr>
                    </a:p>
                  </a:txBody>
                  <a:tcPr/>
                </a:tc>
                <a:tc>
                  <a:txBody>
                    <a:bodyPr/>
                    <a:lstStyle/>
                    <a:p>
                      <a:r>
                        <a:rPr lang="en-US" dirty="0" smtClean="0"/>
                        <a:t>2900</a:t>
                      </a:r>
                      <a:endParaRPr lang="en-US" dirty="0"/>
                    </a:p>
                  </a:txBody>
                  <a:tcPr/>
                </a:tc>
                <a:extLst>
                  <a:ext uri="{0D108BD9-81ED-4DB2-BD59-A6C34878D82A}">
                    <a16:rowId xmlns:a16="http://schemas.microsoft.com/office/drawing/2014/main" val="3670197851"/>
                  </a:ext>
                </a:extLst>
              </a:tr>
              <a:tr h="370840">
                <a:tc>
                  <a:txBody>
                    <a:bodyPr/>
                    <a:lstStyle/>
                    <a:p>
                      <a:r>
                        <a:rPr lang="en-US" dirty="0" smtClean="0"/>
                        <a:t>C</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u="none" strike="noStrike" kern="1200" baseline="0" dirty="0" smtClean="0"/>
                        <a:t>ITC booked in current Financial Year to be claimed in subsequent Financial Years  (-)</a:t>
                      </a:r>
                      <a:endParaRPr lang="en-US" dirty="0"/>
                    </a:p>
                  </a:txBody>
                  <a:tcPr/>
                </a:tc>
                <a:tc>
                  <a:txBody>
                    <a:bodyPr/>
                    <a:lstStyle/>
                    <a:p>
                      <a:r>
                        <a:rPr lang="en-US" dirty="0" smtClean="0"/>
                        <a:t>1000</a:t>
                      </a:r>
                      <a:endParaRPr lang="en-US" dirty="0"/>
                    </a:p>
                  </a:txBody>
                  <a:tcPr/>
                </a:tc>
                <a:extLst>
                  <a:ext uri="{0D108BD9-81ED-4DB2-BD59-A6C34878D82A}">
                    <a16:rowId xmlns:a16="http://schemas.microsoft.com/office/drawing/2014/main" val="193446758"/>
                  </a:ext>
                </a:extLst>
              </a:tr>
              <a:tr h="370840">
                <a:tc>
                  <a:txBody>
                    <a:bodyPr/>
                    <a:lstStyle/>
                    <a:p>
                      <a:r>
                        <a:rPr lang="en-US" dirty="0" smtClean="0"/>
                        <a:t>D</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u="none" strike="noStrike" kern="1200" baseline="0" dirty="0" smtClean="0"/>
                        <a:t>ITC availed as per audited financial statements or books of account 	[12A+12B-12C]</a:t>
                      </a:r>
                      <a:endParaRPr lang="en-US" dirty="0"/>
                    </a:p>
                  </a:txBody>
                  <a:tcPr/>
                </a:tc>
                <a:tc>
                  <a:txBody>
                    <a:bodyPr/>
                    <a:lstStyle/>
                    <a:p>
                      <a:r>
                        <a:rPr lang="en-US" dirty="0" smtClean="0"/>
                        <a:t>102000</a:t>
                      </a:r>
                      <a:endParaRPr lang="en-US" dirty="0"/>
                    </a:p>
                  </a:txBody>
                  <a:tcPr/>
                </a:tc>
                <a:extLst>
                  <a:ext uri="{0D108BD9-81ED-4DB2-BD59-A6C34878D82A}">
                    <a16:rowId xmlns:a16="http://schemas.microsoft.com/office/drawing/2014/main" val="603769126"/>
                  </a:ext>
                </a:extLst>
              </a:tr>
              <a:tr h="370840">
                <a:tc>
                  <a:txBody>
                    <a:bodyPr/>
                    <a:lstStyle/>
                    <a:p>
                      <a:r>
                        <a:rPr lang="en-US" dirty="0" smtClean="0"/>
                        <a:t>E</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u="none" strike="noStrike" kern="1200" baseline="0" dirty="0" smtClean="0"/>
                        <a:t>ITC claimed in Annual Return (GSTR9) 	</a:t>
                      </a:r>
                      <a:endParaRPr lang="en-US" dirty="0"/>
                    </a:p>
                  </a:txBody>
                  <a:tcPr/>
                </a:tc>
                <a:tc>
                  <a:txBody>
                    <a:bodyPr/>
                    <a:lstStyle/>
                    <a:p>
                      <a:r>
                        <a:rPr lang="en-US" dirty="0" smtClean="0"/>
                        <a:t>107000</a:t>
                      </a:r>
                      <a:endParaRPr lang="en-US" dirty="0"/>
                    </a:p>
                  </a:txBody>
                  <a:tcPr/>
                </a:tc>
                <a:extLst>
                  <a:ext uri="{0D108BD9-81ED-4DB2-BD59-A6C34878D82A}">
                    <a16:rowId xmlns:a16="http://schemas.microsoft.com/office/drawing/2014/main" val="3896723997"/>
                  </a:ext>
                </a:extLst>
              </a:tr>
              <a:tr h="370840">
                <a:tc>
                  <a:txBody>
                    <a:bodyPr/>
                    <a:lstStyle/>
                    <a:p>
                      <a:r>
                        <a:rPr lang="en-US" dirty="0" smtClean="0"/>
                        <a:t>F</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u="none" strike="noStrike" kern="1200" baseline="0" dirty="0" smtClean="0"/>
                        <a:t>Un-reconciled ITC 	</a:t>
                      </a:r>
                      <a:endParaRPr lang="en-US" dirty="0"/>
                    </a:p>
                  </a:txBody>
                  <a:tcPr/>
                </a:tc>
                <a:tc>
                  <a:txBody>
                    <a:bodyPr/>
                    <a:lstStyle/>
                    <a:p>
                      <a:r>
                        <a:rPr lang="en-US" dirty="0" smtClean="0"/>
                        <a:t>5000</a:t>
                      </a:r>
                      <a:endParaRPr lang="en-US" dirty="0"/>
                    </a:p>
                  </a:txBody>
                  <a:tcPr/>
                </a:tc>
                <a:extLst>
                  <a:ext uri="{0D108BD9-81ED-4DB2-BD59-A6C34878D82A}">
                    <a16:rowId xmlns:a16="http://schemas.microsoft.com/office/drawing/2014/main" val="260705326"/>
                  </a:ext>
                </a:extLst>
              </a:tr>
              <a:tr h="370840">
                <a:tc>
                  <a:txBody>
                    <a:bodyPr/>
                    <a:lstStyle/>
                    <a:p>
                      <a:r>
                        <a:rPr lang="en-US" dirty="0" smtClean="0"/>
                        <a:t>13A</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ITC recorded</a:t>
                      </a:r>
                      <a:r>
                        <a:rPr lang="en-US" baseline="0" dirty="0" smtClean="0"/>
                        <a:t> in books in FY 1819 but claimed in 1718</a:t>
                      </a:r>
                      <a:endParaRPr lang="en-US" dirty="0"/>
                    </a:p>
                  </a:txBody>
                  <a:tcPr/>
                </a:tc>
                <a:tc>
                  <a:txBody>
                    <a:bodyPr/>
                    <a:lstStyle/>
                    <a:p>
                      <a:r>
                        <a:rPr lang="en-US" dirty="0" smtClean="0"/>
                        <a:t>5000</a:t>
                      </a:r>
                      <a:endParaRPr lang="en-US" dirty="0"/>
                    </a:p>
                  </a:txBody>
                  <a:tcPr/>
                </a:tc>
                <a:extLst>
                  <a:ext uri="{0D108BD9-81ED-4DB2-BD59-A6C34878D82A}">
                    <a16:rowId xmlns:a16="http://schemas.microsoft.com/office/drawing/2014/main" val="2115434175"/>
                  </a:ext>
                </a:extLst>
              </a:tr>
            </a:tbl>
          </a:graphicData>
        </a:graphic>
      </p:graphicFrame>
    </p:spTree>
    <p:extLst>
      <p:ext uri="{BB962C8B-B14F-4D97-AF65-F5344CB8AC3E}">
        <p14:creationId xmlns:p14="http://schemas.microsoft.com/office/powerpoint/2010/main" val="2826662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7616825" y="6477000"/>
            <a:ext cx="1527175" cy="152400"/>
          </a:xfrm>
        </p:spPr>
        <p:txBody>
          <a:bodyPr/>
          <a:lstStyle/>
          <a:p>
            <a:r>
              <a:rPr lang="en-US" smtClean="0">
                <a:solidFill>
                  <a:srgbClr val="000000"/>
                </a:solidFill>
              </a:rPr>
              <a:t>Slide </a:t>
            </a:r>
            <a:fld id="{7C737F6A-2CBA-4066-B39E-B88799BECD29}" type="slidenum">
              <a:rPr lang="en-US" smtClean="0">
                <a:solidFill>
                  <a:srgbClr val="000000"/>
                </a:solidFill>
              </a:rPr>
              <a:pPr/>
              <a:t>62</a:t>
            </a:fld>
            <a:endParaRPr lang="en-US" dirty="0">
              <a:solidFill>
                <a:srgbClr val="000000"/>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496" y="0"/>
            <a:ext cx="9073008" cy="6912864"/>
          </a:xfrm>
          <a:prstGeom prst="rect">
            <a:avLst/>
          </a:prstGeom>
        </p:spPr>
      </p:pic>
      <p:sp>
        <p:nvSpPr>
          <p:cNvPr id="6" name="Rectangle 5"/>
          <p:cNvSpPr/>
          <p:nvPr/>
        </p:nvSpPr>
        <p:spPr>
          <a:xfrm>
            <a:off x="7524329" y="620688"/>
            <a:ext cx="1584176" cy="792088"/>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loud Callout 1"/>
          <p:cNvSpPr/>
          <p:nvPr/>
        </p:nvSpPr>
        <p:spPr>
          <a:xfrm>
            <a:off x="6300191" y="2420888"/>
            <a:ext cx="1224137" cy="1224136"/>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FF00"/>
                </a:solidFill>
              </a:rPr>
              <a:t>AS per Books</a:t>
            </a:r>
            <a:endParaRPr lang="en-US" b="1" dirty="0">
              <a:solidFill>
                <a:srgbClr val="FFFF00"/>
              </a:solidFill>
            </a:endParaRPr>
          </a:p>
        </p:txBody>
      </p:sp>
      <p:sp>
        <p:nvSpPr>
          <p:cNvPr id="7" name="Cloud Callout 6"/>
          <p:cNvSpPr/>
          <p:nvPr/>
        </p:nvSpPr>
        <p:spPr>
          <a:xfrm>
            <a:off x="5054101" y="1736812"/>
            <a:ext cx="1224137" cy="1224136"/>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FF00"/>
                </a:solidFill>
              </a:rPr>
              <a:t>AS per Books</a:t>
            </a:r>
            <a:endParaRPr lang="en-US" b="1" dirty="0">
              <a:solidFill>
                <a:srgbClr val="FFFF00"/>
              </a:solidFill>
            </a:endParaRPr>
          </a:p>
        </p:txBody>
      </p:sp>
      <p:sp>
        <p:nvSpPr>
          <p:cNvPr id="8" name="Rectangle 7"/>
          <p:cNvSpPr/>
          <p:nvPr/>
        </p:nvSpPr>
        <p:spPr>
          <a:xfrm>
            <a:off x="7524328" y="1412776"/>
            <a:ext cx="1584176" cy="544522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2000" dirty="0"/>
              <a:t>As determined by </a:t>
            </a:r>
            <a:r>
              <a:rPr lang="en-US" sz="2000" dirty="0" smtClean="0"/>
              <a:t>Auditor</a:t>
            </a:r>
          </a:p>
          <a:p>
            <a:pPr algn="ctr"/>
            <a:endParaRPr lang="en-US" sz="2000" dirty="0"/>
          </a:p>
          <a:p>
            <a:pPr algn="ctr"/>
            <a:r>
              <a:rPr lang="en-US" sz="2000" b="1" dirty="0" smtClean="0">
                <a:solidFill>
                  <a:srgbClr val="FF0000"/>
                </a:solidFill>
              </a:rPr>
              <a:t>Source</a:t>
            </a:r>
            <a:r>
              <a:rPr lang="en-US" sz="2000" dirty="0" smtClean="0"/>
              <a:t>  </a:t>
            </a:r>
          </a:p>
          <a:p>
            <a:pPr algn="ctr"/>
            <a:r>
              <a:rPr lang="en-US" sz="2000" dirty="0" smtClean="0"/>
              <a:t>ITC Register </a:t>
            </a:r>
            <a:endParaRPr lang="en-US" sz="2000" dirty="0"/>
          </a:p>
          <a:p>
            <a:pPr algn="ctr"/>
            <a:endParaRPr lang="en-US" sz="2000" dirty="0" smtClean="0"/>
          </a:p>
          <a:p>
            <a:pPr algn="ctr"/>
            <a:r>
              <a:rPr lang="en-US" sz="2000" dirty="0" smtClean="0"/>
              <a:t>Excluding Block Credit</a:t>
            </a:r>
          </a:p>
          <a:p>
            <a:pPr algn="ctr"/>
            <a:endParaRPr lang="en-US" sz="2000" b="1" dirty="0">
              <a:solidFill>
                <a:srgbClr val="FF0000"/>
              </a:solidFill>
            </a:endParaRPr>
          </a:p>
          <a:p>
            <a:pPr algn="ctr"/>
            <a:r>
              <a:rPr lang="en-US" sz="2000" b="1" dirty="0" smtClean="0">
                <a:solidFill>
                  <a:srgbClr val="FF0000"/>
                </a:solidFill>
              </a:rPr>
              <a:t>What about ITC Reversal?</a:t>
            </a:r>
            <a:r>
              <a:rPr lang="en-US" sz="2000" dirty="0" smtClean="0"/>
              <a:t> </a:t>
            </a:r>
          </a:p>
          <a:p>
            <a:pPr algn="ctr"/>
            <a:endParaRPr lang="en-US" dirty="0"/>
          </a:p>
        </p:txBody>
      </p:sp>
      <p:sp>
        <p:nvSpPr>
          <p:cNvPr id="9" name="Cloud Callout 8"/>
          <p:cNvSpPr/>
          <p:nvPr/>
        </p:nvSpPr>
        <p:spPr>
          <a:xfrm>
            <a:off x="5054100" y="3861048"/>
            <a:ext cx="1224137" cy="1224136"/>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FF00"/>
                </a:solidFill>
              </a:rPr>
              <a:t>Qua GSTIN </a:t>
            </a:r>
            <a:endParaRPr lang="en-US" b="1" dirty="0">
              <a:solidFill>
                <a:srgbClr val="FFFF00"/>
              </a:solidFill>
            </a:endParaRPr>
          </a:p>
        </p:txBody>
      </p:sp>
      <p:sp>
        <p:nvSpPr>
          <p:cNvPr id="3" name="Rectangle 2"/>
          <p:cNvSpPr/>
          <p:nvPr/>
        </p:nvSpPr>
        <p:spPr>
          <a:xfrm>
            <a:off x="5054100" y="5733256"/>
            <a:ext cx="2470228" cy="117960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b="1" dirty="0" smtClean="0">
                <a:solidFill>
                  <a:srgbClr val="FF0000"/>
                </a:solidFill>
              </a:rPr>
              <a:t>No bifurcation of CGST / SGST / IGST ??</a:t>
            </a:r>
            <a:r>
              <a:rPr lang="en-US" b="1" dirty="0">
                <a:solidFill>
                  <a:srgbClr val="FF0000"/>
                </a:solidFill>
              </a:rPr>
              <a:t> </a:t>
            </a:r>
            <a:r>
              <a:rPr lang="en-US" b="1" dirty="0" smtClean="0">
                <a:solidFill>
                  <a:srgbClr val="FF0000"/>
                </a:solidFill>
              </a:rPr>
              <a:t>How to recommend tax payment ??</a:t>
            </a:r>
            <a:endParaRPr lang="en-US" b="1" dirty="0">
              <a:solidFill>
                <a:srgbClr val="FF0000"/>
              </a:solidFill>
            </a:endParaRPr>
          </a:p>
        </p:txBody>
      </p:sp>
    </p:spTree>
    <p:extLst>
      <p:ext uri="{BB962C8B-B14F-4D97-AF65-F5344CB8AC3E}">
        <p14:creationId xmlns:p14="http://schemas.microsoft.com/office/powerpoint/2010/main" val="1951453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8" grpId="0" animBg="1"/>
      <p:bldP spid="9" grpId="0" animBg="1"/>
      <p:bldP spid="3"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7616825" y="6477000"/>
            <a:ext cx="1527175" cy="152400"/>
          </a:xfrm>
        </p:spPr>
        <p:txBody>
          <a:bodyPr/>
          <a:lstStyle/>
          <a:p>
            <a:r>
              <a:rPr lang="en-US" smtClean="0">
                <a:solidFill>
                  <a:srgbClr val="000000"/>
                </a:solidFill>
              </a:rPr>
              <a:t>Slide </a:t>
            </a:r>
            <a:fld id="{7C737F6A-2CBA-4066-B39E-B88799BECD29}" type="slidenum">
              <a:rPr lang="en-US" smtClean="0">
                <a:solidFill>
                  <a:srgbClr val="000000"/>
                </a:solidFill>
              </a:rPr>
              <a:pPr/>
              <a:t>63</a:t>
            </a:fld>
            <a:endParaRPr lang="en-US" dirty="0">
              <a:solidFill>
                <a:srgbClr val="000000"/>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9417"/>
            <a:ext cx="9144000" cy="6699166"/>
          </a:xfrm>
          <a:prstGeom prst="rect">
            <a:avLst/>
          </a:prstGeom>
        </p:spPr>
      </p:pic>
      <p:sp>
        <p:nvSpPr>
          <p:cNvPr id="3" name="Rectangle 2"/>
          <p:cNvSpPr/>
          <p:nvPr/>
        </p:nvSpPr>
        <p:spPr>
          <a:xfrm>
            <a:off x="0" y="1916832"/>
            <a:ext cx="9144000" cy="122413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p:nvPr/>
        </p:nvCxnSpPr>
        <p:spPr>
          <a:xfrm>
            <a:off x="4788024" y="4869160"/>
            <a:ext cx="4248472"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1547664" y="3861048"/>
            <a:ext cx="7596336" cy="299695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547664" y="5301208"/>
            <a:ext cx="7488832" cy="1477375"/>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4513920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Case Study on Table 14 of GSTR-9C </a:t>
            </a:r>
            <a:endParaRPr lang="en-US" sz="2800" dirty="0"/>
          </a:p>
        </p:txBody>
      </p:sp>
      <p:sp>
        <p:nvSpPr>
          <p:cNvPr id="3" name="Content Placeholder 2"/>
          <p:cNvSpPr>
            <a:spLocks noGrp="1"/>
          </p:cNvSpPr>
          <p:nvPr>
            <p:ph sz="quarter" idx="13"/>
          </p:nvPr>
        </p:nvSpPr>
        <p:spPr/>
        <p:txBody>
          <a:bodyPr>
            <a:normAutofit fontScale="62500" lnSpcReduction="20000"/>
          </a:bodyPr>
          <a:lstStyle/>
          <a:p>
            <a:r>
              <a:rPr lang="en-IN" dirty="0"/>
              <a:t>Gross Credit availed as per 4A of GSTR-3B 1718 = Rs 1000 </a:t>
            </a:r>
            <a:endParaRPr lang="en-US" dirty="0"/>
          </a:p>
          <a:p>
            <a:r>
              <a:rPr lang="en-IN" dirty="0"/>
              <a:t>Assume blocked credit was never availed </a:t>
            </a:r>
            <a:endParaRPr lang="en-US" dirty="0"/>
          </a:p>
          <a:p>
            <a:r>
              <a:rPr lang="en-IN" dirty="0"/>
              <a:t>Actual reversal worked out at the time of filing Annual Return = Rs 50</a:t>
            </a:r>
            <a:endParaRPr lang="en-US" dirty="0"/>
          </a:p>
          <a:p>
            <a:r>
              <a:rPr lang="en-IN" dirty="0"/>
              <a:t>Actual Eligible credit = Rs 950</a:t>
            </a:r>
            <a:endParaRPr lang="en-US" dirty="0"/>
          </a:p>
          <a:p>
            <a:r>
              <a:rPr lang="en-IN" dirty="0"/>
              <a:t>Assume ITC availed in Annual Return = Rs. 1000 (Without any reversal) </a:t>
            </a:r>
            <a:endParaRPr lang="en-US" dirty="0"/>
          </a:p>
          <a:p>
            <a:r>
              <a:rPr lang="en-IN" dirty="0"/>
              <a:t>Extra Credit availed was never reversed even in GSTR-3B of 1819 </a:t>
            </a:r>
            <a:endParaRPr lang="en-US" dirty="0"/>
          </a:p>
          <a:p>
            <a:pPr marL="0" indent="0">
              <a:buNone/>
            </a:pPr>
            <a:endParaRPr lang="en-IN" b="1" dirty="0" smtClean="0"/>
          </a:p>
          <a:p>
            <a:pPr marL="0" indent="0">
              <a:buNone/>
            </a:pPr>
            <a:r>
              <a:rPr lang="en-IN" b="1" dirty="0" smtClean="0"/>
              <a:t>Bifurcation </a:t>
            </a:r>
            <a:r>
              <a:rPr lang="en-IN" b="1" dirty="0"/>
              <a:t>of ITC Reversal </a:t>
            </a:r>
            <a:endParaRPr lang="en-US" dirty="0"/>
          </a:p>
          <a:p>
            <a:r>
              <a:rPr lang="en-IN" dirty="0"/>
              <a:t>Purchase used for exempt supply = Rs 40 </a:t>
            </a:r>
            <a:endParaRPr lang="en-US" dirty="0"/>
          </a:p>
          <a:p>
            <a:r>
              <a:rPr lang="en-IN" dirty="0"/>
              <a:t>Other Common ITC reversal of Freight and Repairs = </a:t>
            </a:r>
            <a:r>
              <a:rPr lang="en-IN" dirty="0" smtClean="0"/>
              <a:t>10</a:t>
            </a:r>
          </a:p>
          <a:p>
            <a:pPr marL="0" indent="0">
              <a:buNone/>
            </a:pPr>
            <a:endParaRPr lang="en-IN" dirty="0"/>
          </a:p>
          <a:p>
            <a:pPr marL="0" indent="0">
              <a:buNone/>
            </a:pPr>
            <a:r>
              <a:rPr lang="en-IN" b="1" dirty="0" smtClean="0"/>
              <a:t>ITC As per ITC Register </a:t>
            </a:r>
            <a:endParaRPr lang="en-US" b="1" dirty="0"/>
          </a:p>
          <a:p>
            <a:r>
              <a:rPr lang="en-IN" dirty="0"/>
              <a:t>Purchase Value Rs. 5000, ITC 600</a:t>
            </a:r>
            <a:endParaRPr lang="en-US" dirty="0"/>
          </a:p>
          <a:p>
            <a:r>
              <a:rPr lang="en-IN" dirty="0"/>
              <a:t>Freight Value Rs. 2000, ITC 100</a:t>
            </a:r>
            <a:endParaRPr lang="en-US" dirty="0"/>
          </a:p>
          <a:p>
            <a:r>
              <a:rPr lang="en-IN" dirty="0"/>
              <a:t>Repairs </a:t>
            </a:r>
            <a:r>
              <a:rPr lang="en-IN" dirty="0" smtClean="0"/>
              <a:t>Value </a:t>
            </a:r>
            <a:r>
              <a:rPr lang="en-IN" dirty="0"/>
              <a:t>Rs. 2000, ITC </a:t>
            </a:r>
            <a:r>
              <a:rPr lang="en-IN" dirty="0" smtClean="0"/>
              <a:t>300</a:t>
            </a:r>
          </a:p>
          <a:p>
            <a:endParaRPr lang="en-US" dirty="0"/>
          </a:p>
          <a:p>
            <a:r>
              <a:rPr lang="en-IN" dirty="0"/>
              <a:t>Kindly Help CA in disclosing aforesaid details in GSTR- 9C </a:t>
            </a:r>
            <a:endParaRPr lang="en-US" dirty="0"/>
          </a:p>
          <a:p>
            <a:pPr marL="0" indent="0">
              <a:buNone/>
            </a:pPr>
            <a:endParaRPr lang="en-US" sz="2000" dirty="0"/>
          </a:p>
        </p:txBody>
      </p:sp>
      <p:sp>
        <p:nvSpPr>
          <p:cNvPr id="4" name="Slide Number Placeholder 3"/>
          <p:cNvSpPr>
            <a:spLocks noGrp="1"/>
          </p:cNvSpPr>
          <p:nvPr>
            <p:ph type="sldNum" sz="quarter" idx="18"/>
          </p:nvPr>
        </p:nvSpPr>
        <p:spPr/>
        <p:txBody>
          <a:bodyPr/>
          <a:lstStyle/>
          <a:p>
            <a:fld id="{E90EB10D-B49F-42B1-955A-1DB268FD7307}" type="slidenum">
              <a:rPr lang="en-IN" smtClean="0"/>
              <a:pPr/>
              <a:t>64</a:t>
            </a:fld>
            <a:endParaRPr lang="en-IN" dirty="0"/>
          </a:p>
        </p:txBody>
      </p:sp>
    </p:spTree>
    <p:extLst>
      <p:ext uri="{BB962C8B-B14F-4D97-AF65-F5344CB8AC3E}">
        <p14:creationId xmlns:p14="http://schemas.microsoft.com/office/powerpoint/2010/main" val="33169794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Case Study on Table 14 of GSTR-9C </a:t>
            </a:r>
            <a:endParaRPr lang="en-US" sz="2800" dirty="0"/>
          </a:p>
        </p:txBody>
      </p:sp>
      <p:graphicFrame>
        <p:nvGraphicFramePr>
          <p:cNvPr id="5" name="Content Placeholder 4"/>
          <p:cNvGraphicFramePr>
            <a:graphicFrameLocks noGrp="1"/>
          </p:cNvGraphicFramePr>
          <p:nvPr>
            <p:ph sz="quarter" idx="13"/>
            <p:extLst>
              <p:ext uri="{D42A27DB-BD31-4B8C-83A1-F6EECF244321}">
                <p14:modId xmlns:p14="http://schemas.microsoft.com/office/powerpoint/2010/main" val="2065383438"/>
              </p:ext>
            </p:extLst>
          </p:nvPr>
        </p:nvGraphicFramePr>
        <p:xfrm>
          <a:off x="142875" y="806450"/>
          <a:ext cx="8804275" cy="6070600"/>
        </p:xfrm>
        <a:graphic>
          <a:graphicData uri="http://schemas.openxmlformats.org/drawingml/2006/table">
            <a:tbl>
              <a:tblPr firstRow="1" bandRow="1">
                <a:tableStyleId>{073A0DAA-6AF3-43AB-8588-CEC1D06C72B9}</a:tableStyleId>
              </a:tblPr>
              <a:tblGrid>
                <a:gridCol w="612701">
                  <a:extLst>
                    <a:ext uri="{9D8B030D-6E8A-4147-A177-3AD203B41FA5}">
                      <a16:colId xmlns:a16="http://schemas.microsoft.com/office/drawing/2014/main" val="1148825293"/>
                    </a:ext>
                  </a:extLst>
                </a:gridCol>
                <a:gridCol w="2909009">
                  <a:extLst>
                    <a:ext uri="{9D8B030D-6E8A-4147-A177-3AD203B41FA5}">
                      <a16:colId xmlns:a16="http://schemas.microsoft.com/office/drawing/2014/main" val="3336748068"/>
                    </a:ext>
                  </a:extLst>
                </a:gridCol>
                <a:gridCol w="1760855">
                  <a:extLst>
                    <a:ext uri="{9D8B030D-6E8A-4147-A177-3AD203B41FA5}">
                      <a16:colId xmlns:a16="http://schemas.microsoft.com/office/drawing/2014/main" val="1605480815"/>
                    </a:ext>
                  </a:extLst>
                </a:gridCol>
                <a:gridCol w="1522824">
                  <a:extLst>
                    <a:ext uri="{9D8B030D-6E8A-4147-A177-3AD203B41FA5}">
                      <a16:colId xmlns:a16="http://schemas.microsoft.com/office/drawing/2014/main" val="2720180355"/>
                    </a:ext>
                  </a:extLst>
                </a:gridCol>
                <a:gridCol w="1998886">
                  <a:extLst>
                    <a:ext uri="{9D8B030D-6E8A-4147-A177-3AD203B41FA5}">
                      <a16:colId xmlns:a16="http://schemas.microsoft.com/office/drawing/2014/main" val="2596794557"/>
                    </a:ext>
                  </a:extLst>
                </a:gridCol>
              </a:tblGrid>
              <a:tr h="370840">
                <a:tc>
                  <a:txBody>
                    <a:bodyPr/>
                    <a:lstStyle/>
                    <a:p>
                      <a:r>
                        <a:rPr lang="en-US" dirty="0" smtClean="0"/>
                        <a:t>14</a:t>
                      </a:r>
                      <a:endParaRPr lang="en-US" dirty="0"/>
                    </a:p>
                  </a:txBody>
                  <a:tcPr/>
                </a:tc>
                <a:tc gridSpan="4">
                  <a:txBody>
                    <a:bodyPr/>
                    <a:lstStyle/>
                    <a:p>
                      <a:r>
                        <a:rPr lang="en-US" sz="1800" u="none" strike="noStrike" kern="1200" baseline="0" dirty="0" smtClean="0"/>
                        <a:t>Reconciliation of ITC declared in Annual Return (GSTR9) with ITC availed on expenses as per audited Annual Financial Statement or books of account 	</a:t>
                      </a:r>
                      <a:endParaRPr lang="en-US" sz="1800" b="0" i="0" u="none" strike="noStrike" kern="1200" baseline="0" dirty="0" smtClean="0">
                        <a:solidFill>
                          <a:schemeClr val="lt1"/>
                        </a:solidFill>
                        <a:latin typeface="+mn-lt"/>
                        <a:ea typeface="+mn-ea"/>
                        <a:cs typeface="+mn-cs"/>
                      </a:endParaRP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527696056"/>
                  </a:ext>
                </a:extLst>
              </a:tr>
              <a:tr h="370840">
                <a:tc>
                  <a:txBody>
                    <a:bodyPr/>
                    <a:lstStyle/>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u="none" strike="noStrike" kern="1200" baseline="0" dirty="0" smtClean="0"/>
                        <a:t>Description 	</a:t>
                      </a:r>
                    </a:p>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u="none" strike="noStrike" kern="1200" baseline="0" dirty="0" smtClean="0"/>
                        <a:t>Value 	</a:t>
                      </a:r>
                    </a:p>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u="none" strike="noStrike" kern="1200" baseline="0" dirty="0" smtClean="0"/>
                        <a:t>Amount of Total ITC 	</a:t>
                      </a:r>
                    </a:p>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u="none" strike="noStrike" kern="1200" baseline="0" dirty="0" smtClean="0"/>
                        <a:t>Amount of eligible ITC </a:t>
                      </a:r>
                      <a:r>
                        <a:rPr lang="en-US" sz="1800" u="none" strike="sngStrike" kern="1200" baseline="0" dirty="0" smtClean="0"/>
                        <a:t>availed </a:t>
                      </a:r>
                      <a:r>
                        <a:rPr lang="en-US" sz="1800" u="none" strike="noStrike" kern="1200" baseline="0" dirty="0" smtClean="0"/>
                        <a:t>	</a:t>
                      </a:r>
                      <a:endParaRPr lang="en-US" dirty="0"/>
                    </a:p>
                  </a:txBody>
                  <a:tcPr/>
                </a:tc>
                <a:extLst>
                  <a:ext uri="{0D108BD9-81ED-4DB2-BD59-A6C34878D82A}">
                    <a16:rowId xmlns:a16="http://schemas.microsoft.com/office/drawing/2014/main" val="3562283009"/>
                  </a:ext>
                </a:extLst>
              </a:tr>
              <a:tr h="370840">
                <a:tc>
                  <a:txBody>
                    <a:bodyPr/>
                    <a:lstStyle/>
                    <a:p>
                      <a:endParaRPr lang="en-US"/>
                    </a:p>
                  </a:txBody>
                  <a:tcPr/>
                </a:tc>
                <a:tc>
                  <a:txBody>
                    <a:bodyPr/>
                    <a:lstStyle/>
                    <a:p>
                      <a:r>
                        <a:rPr lang="en-US" dirty="0" smtClean="0"/>
                        <a:t>1</a:t>
                      </a:r>
                      <a:endParaRPr lang="en-US" dirty="0"/>
                    </a:p>
                  </a:txBody>
                  <a:tcPr/>
                </a:tc>
                <a:tc>
                  <a:txBody>
                    <a:bodyPr/>
                    <a:lstStyle/>
                    <a:p>
                      <a:r>
                        <a:rPr lang="en-US" dirty="0" smtClean="0"/>
                        <a:t>2</a:t>
                      </a:r>
                      <a:endParaRPr lang="en-US" dirty="0"/>
                    </a:p>
                  </a:txBody>
                  <a:tcPr/>
                </a:tc>
                <a:tc>
                  <a:txBody>
                    <a:bodyPr/>
                    <a:lstStyle/>
                    <a:p>
                      <a:r>
                        <a:rPr lang="en-US" dirty="0" smtClean="0"/>
                        <a:t>3</a:t>
                      </a:r>
                      <a:endParaRPr lang="en-US" dirty="0"/>
                    </a:p>
                  </a:txBody>
                  <a:tcPr/>
                </a:tc>
                <a:tc>
                  <a:txBody>
                    <a:bodyPr/>
                    <a:lstStyle/>
                    <a:p>
                      <a:r>
                        <a:rPr lang="en-US" dirty="0" smtClean="0"/>
                        <a:t>4</a:t>
                      </a:r>
                      <a:endParaRPr lang="en-US" dirty="0"/>
                    </a:p>
                  </a:txBody>
                  <a:tcPr/>
                </a:tc>
                <a:extLst>
                  <a:ext uri="{0D108BD9-81ED-4DB2-BD59-A6C34878D82A}">
                    <a16:rowId xmlns:a16="http://schemas.microsoft.com/office/drawing/2014/main" val="1978358701"/>
                  </a:ext>
                </a:extLst>
              </a:tr>
              <a:tr h="370840">
                <a:tc>
                  <a:txBody>
                    <a:bodyPr/>
                    <a:lstStyle/>
                    <a:p>
                      <a:r>
                        <a:rPr lang="en-US" dirty="0" smtClean="0"/>
                        <a:t>A</a:t>
                      </a:r>
                      <a:endParaRPr lang="en-US" dirty="0"/>
                    </a:p>
                  </a:txBody>
                  <a:tcPr/>
                </a:tc>
                <a:tc>
                  <a:txBody>
                    <a:bodyPr/>
                    <a:lstStyle/>
                    <a:p>
                      <a:r>
                        <a:rPr lang="en-US" dirty="0" smtClean="0"/>
                        <a:t>Purchases</a:t>
                      </a:r>
                      <a:endParaRPr lang="en-US" dirty="0"/>
                    </a:p>
                  </a:txBody>
                  <a:tcPr/>
                </a:tc>
                <a:tc>
                  <a:txBody>
                    <a:bodyPr/>
                    <a:lstStyle/>
                    <a:p>
                      <a:r>
                        <a:rPr lang="en-US" dirty="0" smtClean="0"/>
                        <a:t>5000</a:t>
                      </a:r>
                      <a:endParaRPr lang="en-US" dirty="0"/>
                    </a:p>
                  </a:txBody>
                  <a:tcPr/>
                </a:tc>
                <a:tc>
                  <a:txBody>
                    <a:bodyPr/>
                    <a:lstStyle/>
                    <a:p>
                      <a:r>
                        <a:rPr lang="en-US" dirty="0" smtClean="0"/>
                        <a:t>600</a:t>
                      </a:r>
                      <a:endParaRPr lang="en-US" dirty="0"/>
                    </a:p>
                  </a:txBody>
                  <a:tcPr/>
                </a:tc>
                <a:tc>
                  <a:txBody>
                    <a:bodyPr/>
                    <a:lstStyle/>
                    <a:p>
                      <a:r>
                        <a:rPr lang="en-US" dirty="0" smtClean="0"/>
                        <a:t>560</a:t>
                      </a:r>
                      <a:endParaRPr lang="en-US" dirty="0"/>
                    </a:p>
                  </a:txBody>
                  <a:tcPr/>
                </a:tc>
                <a:extLst>
                  <a:ext uri="{0D108BD9-81ED-4DB2-BD59-A6C34878D82A}">
                    <a16:rowId xmlns:a16="http://schemas.microsoft.com/office/drawing/2014/main" val="2128433852"/>
                  </a:ext>
                </a:extLst>
              </a:tr>
              <a:tr h="370840">
                <a:tc>
                  <a:txBody>
                    <a:bodyPr/>
                    <a:lstStyle/>
                    <a:p>
                      <a:r>
                        <a:rPr lang="en-US" dirty="0" smtClean="0"/>
                        <a:t>B</a:t>
                      </a:r>
                      <a:endParaRPr lang="en-US" dirty="0"/>
                    </a:p>
                  </a:txBody>
                  <a:tcPr/>
                </a:tc>
                <a:tc>
                  <a:txBody>
                    <a:bodyPr/>
                    <a:lstStyle/>
                    <a:p>
                      <a:r>
                        <a:rPr lang="en-US" dirty="0" smtClean="0"/>
                        <a:t>Freight </a:t>
                      </a:r>
                      <a:endParaRPr lang="en-US" dirty="0"/>
                    </a:p>
                  </a:txBody>
                  <a:tcPr/>
                </a:tc>
                <a:tc>
                  <a:txBody>
                    <a:bodyPr/>
                    <a:lstStyle/>
                    <a:p>
                      <a:r>
                        <a:rPr lang="en-US" dirty="0" smtClean="0"/>
                        <a:t>2000</a:t>
                      </a:r>
                      <a:endParaRPr lang="en-US" dirty="0"/>
                    </a:p>
                  </a:txBody>
                  <a:tcPr/>
                </a:tc>
                <a:tc>
                  <a:txBody>
                    <a:bodyPr/>
                    <a:lstStyle/>
                    <a:p>
                      <a:r>
                        <a:rPr lang="en-US" dirty="0" smtClean="0"/>
                        <a:t>100</a:t>
                      </a:r>
                      <a:endParaRPr lang="en-US" dirty="0"/>
                    </a:p>
                  </a:txBody>
                  <a:tcPr/>
                </a:tc>
                <a:tc>
                  <a:txBody>
                    <a:bodyPr/>
                    <a:lstStyle/>
                    <a:p>
                      <a:r>
                        <a:rPr lang="en-US" dirty="0" smtClean="0"/>
                        <a:t>97.5</a:t>
                      </a:r>
                      <a:endParaRPr lang="en-US" dirty="0"/>
                    </a:p>
                  </a:txBody>
                  <a:tcPr/>
                </a:tc>
                <a:extLst>
                  <a:ext uri="{0D108BD9-81ED-4DB2-BD59-A6C34878D82A}">
                    <a16:rowId xmlns:a16="http://schemas.microsoft.com/office/drawing/2014/main" val="586617997"/>
                  </a:ext>
                </a:extLst>
              </a:tr>
              <a:tr h="370840">
                <a:tc>
                  <a:txBody>
                    <a:bodyPr/>
                    <a:lstStyle/>
                    <a:p>
                      <a:r>
                        <a:rPr lang="en-US" dirty="0" smtClean="0"/>
                        <a:t>M</a:t>
                      </a:r>
                      <a:endParaRPr lang="en-US" dirty="0"/>
                    </a:p>
                  </a:txBody>
                  <a:tcPr/>
                </a:tc>
                <a:tc>
                  <a:txBody>
                    <a:bodyPr/>
                    <a:lstStyle/>
                    <a:p>
                      <a:r>
                        <a:rPr lang="en-US" dirty="0" smtClean="0"/>
                        <a:t>Repairs and Maintenance </a:t>
                      </a:r>
                      <a:endParaRPr lang="en-US" dirty="0"/>
                    </a:p>
                  </a:txBody>
                  <a:tcPr/>
                </a:tc>
                <a:tc>
                  <a:txBody>
                    <a:bodyPr/>
                    <a:lstStyle/>
                    <a:p>
                      <a:r>
                        <a:rPr lang="en-US" dirty="0" smtClean="0"/>
                        <a:t>2000</a:t>
                      </a:r>
                      <a:endParaRPr lang="en-US" dirty="0"/>
                    </a:p>
                  </a:txBody>
                  <a:tcPr/>
                </a:tc>
                <a:tc>
                  <a:txBody>
                    <a:bodyPr/>
                    <a:lstStyle/>
                    <a:p>
                      <a:r>
                        <a:rPr lang="en-US" dirty="0" smtClean="0"/>
                        <a:t>300</a:t>
                      </a:r>
                      <a:endParaRPr lang="en-US" dirty="0"/>
                    </a:p>
                  </a:txBody>
                  <a:tcPr/>
                </a:tc>
                <a:tc>
                  <a:txBody>
                    <a:bodyPr/>
                    <a:lstStyle/>
                    <a:p>
                      <a:r>
                        <a:rPr lang="en-US" dirty="0" smtClean="0"/>
                        <a:t>292.5</a:t>
                      </a:r>
                      <a:endParaRPr lang="en-US" dirty="0"/>
                    </a:p>
                  </a:txBody>
                  <a:tcPr/>
                </a:tc>
                <a:extLst>
                  <a:ext uri="{0D108BD9-81ED-4DB2-BD59-A6C34878D82A}">
                    <a16:rowId xmlns:a16="http://schemas.microsoft.com/office/drawing/2014/main" val="926037338"/>
                  </a:ext>
                </a:extLst>
              </a:tr>
              <a:tr h="370840">
                <a:tc>
                  <a:txBody>
                    <a:bodyPr/>
                    <a:lstStyle/>
                    <a:p>
                      <a:r>
                        <a:rPr lang="en-US" dirty="0" smtClean="0"/>
                        <a:t>R</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u="none" strike="noStrike" kern="1200" baseline="0" dirty="0" smtClean="0"/>
                        <a:t>Total amount of eligible ITC availed 	</a:t>
                      </a:r>
                      <a:endParaRPr lang="en-US" dirty="0"/>
                    </a:p>
                  </a:txBody>
                  <a:tcPr/>
                </a:tc>
                <a:tc>
                  <a:txBody>
                    <a:bodyPr/>
                    <a:lstStyle/>
                    <a:p>
                      <a:endParaRPr lang="en-US" dirty="0"/>
                    </a:p>
                  </a:txBody>
                  <a:tcPr/>
                </a:tc>
                <a:tc>
                  <a:txBody>
                    <a:bodyPr/>
                    <a:lstStyle/>
                    <a:p>
                      <a:endParaRPr lang="en-US" dirty="0"/>
                    </a:p>
                  </a:txBody>
                  <a:tcPr/>
                </a:tc>
                <a:tc>
                  <a:txBody>
                    <a:bodyPr/>
                    <a:lstStyle/>
                    <a:p>
                      <a:r>
                        <a:rPr lang="en-US" dirty="0" smtClean="0"/>
                        <a:t>950</a:t>
                      </a:r>
                      <a:endParaRPr lang="en-US" dirty="0"/>
                    </a:p>
                  </a:txBody>
                  <a:tcPr/>
                </a:tc>
                <a:extLst>
                  <a:ext uri="{0D108BD9-81ED-4DB2-BD59-A6C34878D82A}">
                    <a16:rowId xmlns:a16="http://schemas.microsoft.com/office/drawing/2014/main" val="3202418176"/>
                  </a:ext>
                </a:extLst>
              </a:tr>
              <a:tr h="370840">
                <a:tc>
                  <a:txBody>
                    <a:bodyPr/>
                    <a:lstStyle/>
                    <a:p>
                      <a:r>
                        <a:rPr lang="en-US" dirty="0" smtClean="0"/>
                        <a:t>S</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u="none" strike="noStrike" kern="1200" baseline="0" dirty="0" smtClean="0"/>
                        <a:t>ITC claimed in Annual Return (GSTR9) 	</a:t>
                      </a:r>
                      <a:endParaRPr lang="en-US" dirty="0"/>
                    </a:p>
                  </a:txBody>
                  <a:tcPr/>
                </a:tc>
                <a:tc>
                  <a:txBody>
                    <a:bodyPr/>
                    <a:lstStyle/>
                    <a:p>
                      <a:endParaRPr lang="en-US" dirty="0"/>
                    </a:p>
                  </a:txBody>
                  <a:tcPr/>
                </a:tc>
                <a:tc>
                  <a:txBody>
                    <a:bodyPr/>
                    <a:lstStyle/>
                    <a:p>
                      <a:endParaRPr lang="en-US" dirty="0"/>
                    </a:p>
                  </a:txBody>
                  <a:tcPr/>
                </a:tc>
                <a:tc>
                  <a:txBody>
                    <a:bodyPr/>
                    <a:lstStyle/>
                    <a:p>
                      <a:r>
                        <a:rPr lang="en-US" dirty="0" smtClean="0"/>
                        <a:t>1000</a:t>
                      </a:r>
                      <a:endParaRPr lang="en-US" dirty="0"/>
                    </a:p>
                  </a:txBody>
                  <a:tcPr/>
                </a:tc>
                <a:extLst>
                  <a:ext uri="{0D108BD9-81ED-4DB2-BD59-A6C34878D82A}">
                    <a16:rowId xmlns:a16="http://schemas.microsoft.com/office/drawing/2014/main" val="4225310348"/>
                  </a:ext>
                </a:extLst>
              </a:tr>
              <a:tr h="370840">
                <a:tc>
                  <a:txBody>
                    <a:bodyPr/>
                    <a:lstStyle/>
                    <a:p>
                      <a:r>
                        <a:rPr lang="en-US" dirty="0" smtClean="0"/>
                        <a:t>T</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Unreconciled</a:t>
                      </a:r>
                      <a:r>
                        <a:rPr lang="en-US" baseline="0" dirty="0" smtClean="0"/>
                        <a:t> ITC</a:t>
                      </a:r>
                      <a:endParaRPr lang="en-US" dirty="0"/>
                    </a:p>
                  </a:txBody>
                  <a:tcPr/>
                </a:tc>
                <a:tc>
                  <a:txBody>
                    <a:bodyPr/>
                    <a:lstStyle/>
                    <a:p>
                      <a:endParaRPr lang="en-US" dirty="0"/>
                    </a:p>
                  </a:txBody>
                  <a:tcPr/>
                </a:tc>
                <a:tc>
                  <a:txBody>
                    <a:bodyPr/>
                    <a:lstStyle/>
                    <a:p>
                      <a:endParaRPr lang="en-US" dirty="0"/>
                    </a:p>
                  </a:txBody>
                  <a:tcPr/>
                </a:tc>
                <a:tc>
                  <a:txBody>
                    <a:bodyPr/>
                    <a:lstStyle/>
                    <a:p>
                      <a:r>
                        <a:rPr lang="en-US" dirty="0" smtClean="0"/>
                        <a:t>50</a:t>
                      </a:r>
                      <a:endParaRPr lang="en-US" dirty="0"/>
                    </a:p>
                  </a:txBody>
                  <a:tcPr/>
                </a:tc>
                <a:extLst>
                  <a:ext uri="{0D108BD9-81ED-4DB2-BD59-A6C34878D82A}">
                    <a16:rowId xmlns:a16="http://schemas.microsoft.com/office/drawing/2014/main" val="392335223"/>
                  </a:ext>
                </a:extLst>
              </a:tr>
              <a:tr h="370840">
                <a:tc>
                  <a:txBody>
                    <a:bodyPr/>
                    <a:lstStyle/>
                    <a:p>
                      <a:r>
                        <a:rPr lang="en-US" dirty="0" smtClean="0"/>
                        <a:t>15A</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ITC</a:t>
                      </a:r>
                      <a:r>
                        <a:rPr lang="en-US" baseline="0" dirty="0" smtClean="0"/>
                        <a:t> Reversal Not carried out</a:t>
                      </a:r>
                      <a:endParaRPr lang="en-US" dirty="0"/>
                    </a:p>
                  </a:txBody>
                  <a:tcPr/>
                </a:tc>
                <a:tc>
                  <a:txBody>
                    <a:bodyPr/>
                    <a:lstStyle/>
                    <a:p>
                      <a:endParaRPr lang="en-US" dirty="0"/>
                    </a:p>
                  </a:txBody>
                  <a:tcPr/>
                </a:tc>
                <a:tc>
                  <a:txBody>
                    <a:bodyPr/>
                    <a:lstStyle/>
                    <a:p>
                      <a:endParaRPr lang="en-US" dirty="0"/>
                    </a:p>
                  </a:txBody>
                  <a:tcPr/>
                </a:tc>
                <a:tc>
                  <a:txBody>
                    <a:bodyPr/>
                    <a:lstStyle/>
                    <a:p>
                      <a:r>
                        <a:rPr lang="en-US" dirty="0" smtClean="0"/>
                        <a:t>50</a:t>
                      </a:r>
                      <a:endParaRPr lang="en-US" dirty="0"/>
                    </a:p>
                  </a:txBody>
                  <a:tcPr/>
                </a:tc>
                <a:extLst>
                  <a:ext uri="{0D108BD9-81ED-4DB2-BD59-A6C34878D82A}">
                    <a16:rowId xmlns:a16="http://schemas.microsoft.com/office/drawing/2014/main" val="1746626256"/>
                  </a:ext>
                </a:extLst>
              </a:tr>
              <a:tr h="370840">
                <a:tc>
                  <a:txBody>
                    <a:bodyPr/>
                    <a:lstStyle/>
                    <a:p>
                      <a:r>
                        <a:rPr lang="en-US" dirty="0" smtClean="0"/>
                        <a:t>16</a:t>
                      </a:r>
                      <a:endParaRPr lang="en-US" dirty="0"/>
                    </a:p>
                  </a:txBody>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Tax payable</a:t>
                      </a:r>
                      <a:r>
                        <a:rPr lang="en-US" baseline="0" dirty="0" smtClean="0"/>
                        <a:t> on unreconciled ITC </a:t>
                      </a:r>
                      <a:endParaRPr lang="en-US" dirty="0"/>
                    </a:p>
                  </a:txBody>
                  <a:tcPr/>
                </a:tc>
                <a:tc hMerge="1">
                  <a:txBody>
                    <a:bodyPr/>
                    <a:lstStyle/>
                    <a:p>
                      <a:endParaRPr lang="en-US" dirty="0"/>
                    </a:p>
                  </a:txBody>
                  <a:tcPr>
                    <a:solidFill>
                      <a:schemeClr val="bg1">
                        <a:lumMod val="85000"/>
                      </a:schemeClr>
                    </a:solidFill>
                  </a:tcPr>
                </a:tc>
                <a:tc hMerge="1">
                  <a:txBody>
                    <a:bodyPr/>
                    <a:lstStyle/>
                    <a:p>
                      <a:endParaRPr lang="en-US" dirty="0"/>
                    </a:p>
                  </a:txBody>
                  <a:tcPr>
                    <a:solidFill>
                      <a:schemeClr val="bg1">
                        <a:lumMod val="85000"/>
                      </a:schemeClr>
                    </a:solidFill>
                  </a:tcPr>
                </a:tc>
                <a:tc>
                  <a:txBody>
                    <a:bodyPr/>
                    <a:lstStyle/>
                    <a:p>
                      <a:r>
                        <a:rPr lang="en-US" dirty="0" smtClean="0"/>
                        <a:t>25CGST+ 25SGST</a:t>
                      </a:r>
                      <a:endParaRPr lang="en-US" dirty="0"/>
                    </a:p>
                  </a:txBody>
                  <a:tcPr/>
                </a:tc>
                <a:extLst>
                  <a:ext uri="{0D108BD9-81ED-4DB2-BD59-A6C34878D82A}">
                    <a16:rowId xmlns:a16="http://schemas.microsoft.com/office/drawing/2014/main" val="250558202"/>
                  </a:ext>
                </a:extLst>
              </a:tr>
              <a:tr h="370840">
                <a:tc>
                  <a:txBody>
                    <a:bodyPr/>
                    <a:lstStyle/>
                    <a:p>
                      <a:endParaRPr lang="en-US" dirty="0"/>
                    </a:p>
                  </a:txBody>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Auditors Recommendation</a:t>
                      </a:r>
                      <a:r>
                        <a:rPr lang="en-US" baseline="0" dirty="0" smtClean="0"/>
                        <a:t> on Additional Liability – Input Tax Credit </a:t>
                      </a:r>
                      <a:endParaRPr lang="en-US" dirty="0"/>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25CGST+ 25SGST</a:t>
                      </a:r>
                    </a:p>
                    <a:p>
                      <a:endParaRPr lang="en-US" dirty="0"/>
                    </a:p>
                  </a:txBody>
                  <a:tcPr/>
                </a:tc>
                <a:extLst>
                  <a:ext uri="{0D108BD9-81ED-4DB2-BD59-A6C34878D82A}">
                    <a16:rowId xmlns:a16="http://schemas.microsoft.com/office/drawing/2014/main" val="4113175112"/>
                  </a:ext>
                </a:extLst>
              </a:tr>
            </a:tbl>
          </a:graphicData>
        </a:graphic>
      </p:graphicFrame>
      <p:sp>
        <p:nvSpPr>
          <p:cNvPr id="4" name="Slide Number Placeholder 3"/>
          <p:cNvSpPr>
            <a:spLocks noGrp="1"/>
          </p:cNvSpPr>
          <p:nvPr>
            <p:ph type="sldNum" sz="quarter" idx="18"/>
          </p:nvPr>
        </p:nvSpPr>
        <p:spPr/>
        <p:txBody>
          <a:bodyPr/>
          <a:lstStyle/>
          <a:p>
            <a:fld id="{E90EB10D-B49F-42B1-955A-1DB268FD7307}" type="slidenum">
              <a:rPr lang="en-IN" smtClean="0"/>
              <a:pPr/>
              <a:t>65</a:t>
            </a:fld>
            <a:endParaRPr lang="en-IN" dirty="0"/>
          </a:p>
        </p:txBody>
      </p:sp>
    </p:spTree>
    <p:extLst>
      <p:ext uri="{BB962C8B-B14F-4D97-AF65-F5344CB8AC3E}">
        <p14:creationId xmlns:p14="http://schemas.microsoft.com/office/powerpoint/2010/main" val="19717672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Brain Teaser</a:t>
            </a:r>
            <a:endParaRPr lang="en-US" sz="2800" dirty="0"/>
          </a:p>
        </p:txBody>
      </p:sp>
      <p:sp>
        <p:nvSpPr>
          <p:cNvPr id="3" name="Content Placeholder 2"/>
          <p:cNvSpPr>
            <a:spLocks noGrp="1"/>
          </p:cNvSpPr>
          <p:nvPr>
            <p:ph sz="quarter" idx="13"/>
          </p:nvPr>
        </p:nvSpPr>
        <p:spPr/>
        <p:txBody>
          <a:bodyPr>
            <a:normAutofit/>
          </a:bodyPr>
          <a:lstStyle/>
          <a:p>
            <a:pPr fontAlgn="t"/>
            <a:r>
              <a:rPr lang="en-US" sz="2000" b="1" dirty="0" smtClean="0">
                <a:solidFill>
                  <a:srgbClr val="FF0000"/>
                </a:solidFill>
              </a:rPr>
              <a:t>How to show Transitional Credit Reversal in Table 14?</a:t>
            </a:r>
          </a:p>
          <a:p>
            <a:pPr fontAlgn="t"/>
            <a:r>
              <a:rPr lang="en-US" sz="2000" b="1" dirty="0" smtClean="0">
                <a:solidFill>
                  <a:srgbClr val="FF0000"/>
                </a:solidFill>
              </a:rPr>
              <a:t>Will this be Part of Table 15, Reconciliation ?</a:t>
            </a:r>
          </a:p>
          <a:p>
            <a:pPr fontAlgn="t"/>
            <a:r>
              <a:rPr lang="en-US" sz="2000" b="1" dirty="0">
                <a:solidFill>
                  <a:srgbClr val="FF0000"/>
                </a:solidFill>
              </a:rPr>
              <a:t>Whether RCM of 1718 paid in FY 1920 can be claimed as credit on payment basis in FY 1920 or it will be hit by Section 16(4) ?</a:t>
            </a:r>
          </a:p>
          <a:p>
            <a:pPr fontAlgn="t"/>
            <a:endParaRPr lang="en-US" sz="2000" b="1" dirty="0">
              <a:solidFill>
                <a:srgbClr val="FF0000"/>
              </a:solidFill>
            </a:endParaRPr>
          </a:p>
          <a:p>
            <a:r>
              <a:rPr lang="en-US" sz="2000" b="1" dirty="0">
                <a:solidFill>
                  <a:srgbClr val="0070C0"/>
                </a:solidFill>
              </a:rPr>
              <a:t>Section 16 (</a:t>
            </a:r>
            <a:r>
              <a:rPr lang="en-US" sz="2000" b="1" i="1" dirty="0">
                <a:solidFill>
                  <a:srgbClr val="0070C0"/>
                </a:solidFill>
              </a:rPr>
              <a:t>4</a:t>
            </a:r>
            <a:r>
              <a:rPr lang="en-US" sz="2000" b="1" dirty="0">
                <a:solidFill>
                  <a:srgbClr val="0070C0"/>
                </a:solidFill>
              </a:rPr>
              <a:t>) </a:t>
            </a:r>
          </a:p>
          <a:p>
            <a:pPr marL="344488" indent="0" algn="just">
              <a:buNone/>
              <a:tabLst>
                <a:tab pos="288925" algn="l"/>
              </a:tabLst>
            </a:pPr>
            <a:r>
              <a:rPr lang="en-US" sz="2000" dirty="0" smtClean="0"/>
              <a:t>A </a:t>
            </a:r>
            <a:r>
              <a:rPr lang="en-US" sz="2000" dirty="0"/>
              <a:t>registered person shall not be entitled to take input tax credit in respect of </a:t>
            </a:r>
            <a:r>
              <a:rPr lang="en-US" sz="2000" dirty="0" smtClean="0"/>
              <a:t>any invoice </a:t>
            </a:r>
            <a:r>
              <a:rPr lang="en-US" sz="2000" dirty="0"/>
              <a:t>or debit note for supply of goods or services or both after the due date of furnishing of the return under section 39 for the month of September following the end of financial year to which such invoice or invoice relating to such debit note pertains or furnishing of the relevant annual return, whichever is earlier</a:t>
            </a:r>
            <a:endParaRPr lang="en-US" sz="2000" b="1" dirty="0"/>
          </a:p>
          <a:p>
            <a:pPr fontAlgn="t"/>
            <a:endParaRPr lang="en-US" sz="2000" b="1" dirty="0"/>
          </a:p>
          <a:p>
            <a:pPr marL="0" indent="0">
              <a:buNone/>
            </a:pPr>
            <a:endParaRPr lang="en-US" sz="2000" dirty="0"/>
          </a:p>
        </p:txBody>
      </p:sp>
      <p:sp>
        <p:nvSpPr>
          <p:cNvPr id="4" name="Slide Number Placeholder 3"/>
          <p:cNvSpPr>
            <a:spLocks noGrp="1"/>
          </p:cNvSpPr>
          <p:nvPr>
            <p:ph type="sldNum" sz="quarter" idx="18"/>
          </p:nvPr>
        </p:nvSpPr>
        <p:spPr/>
        <p:txBody>
          <a:bodyPr/>
          <a:lstStyle/>
          <a:p>
            <a:fld id="{E90EB10D-B49F-42B1-955A-1DB268FD7307}" type="slidenum">
              <a:rPr lang="en-IN" smtClean="0"/>
              <a:pPr/>
              <a:t>66</a:t>
            </a:fld>
            <a:endParaRPr lang="en-IN" dirty="0"/>
          </a:p>
        </p:txBody>
      </p:sp>
    </p:spTree>
    <p:extLst>
      <p:ext uri="{BB962C8B-B14F-4D97-AF65-F5344CB8AC3E}">
        <p14:creationId xmlns:p14="http://schemas.microsoft.com/office/powerpoint/2010/main" val="24829610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IN" dirty="0" smtClean="0"/>
              <a:t>Questions / Thanks</a:t>
            </a:r>
            <a:endParaRPr lang="en-IN" dirty="0"/>
          </a:p>
        </p:txBody>
      </p:sp>
      <p:sp>
        <p:nvSpPr>
          <p:cNvPr id="4" name="Slide Number Placeholder 3"/>
          <p:cNvSpPr>
            <a:spLocks noGrp="1"/>
          </p:cNvSpPr>
          <p:nvPr>
            <p:ph type="sldNum" sz="quarter" idx="18"/>
          </p:nvPr>
        </p:nvSpPr>
        <p:spPr/>
        <p:txBody>
          <a:bodyPr/>
          <a:lstStyle/>
          <a:p>
            <a:r>
              <a:rPr lang="en-IN" dirty="0"/>
              <a:t> Slide No. </a:t>
            </a:r>
            <a:fld id="{4B3FD63E-EF7E-486C-9347-9AC8CAE6CFA8}" type="slidenum">
              <a:rPr lang="en-IN" smtClean="0"/>
              <a:pPr/>
              <a:t>67</a:t>
            </a:fld>
            <a:endParaRPr lang="en-IN"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1143968"/>
            <a:ext cx="2786062" cy="2828706"/>
          </a:xfrm>
          <a:prstGeom prst="rect">
            <a:avLst/>
          </a:prstGeom>
        </p:spPr>
      </p:pic>
      <p:sp>
        <p:nvSpPr>
          <p:cNvPr id="8" name="Rectangle 7"/>
          <p:cNvSpPr/>
          <p:nvPr/>
        </p:nvSpPr>
        <p:spPr>
          <a:xfrm>
            <a:off x="5083432" y="898524"/>
            <a:ext cx="3863054" cy="5266781"/>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IN" sz="5400" dirty="0"/>
              <a:t>Thanks for your time!</a:t>
            </a:r>
          </a:p>
        </p:txBody>
      </p:sp>
      <p:sp>
        <p:nvSpPr>
          <p:cNvPr id="6" name="Rectangle 5"/>
          <p:cNvSpPr/>
          <p:nvPr/>
        </p:nvSpPr>
        <p:spPr>
          <a:xfrm>
            <a:off x="114880" y="4218117"/>
            <a:ext cx="4968552" cy="215991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r>
              <a:rPr lang="en-IN" sz="2800" b="1" dirty="0">
                <a:solidFill>
                  <a:schemeClr val="accent5">
                    <a:lumMod val="50000"/>
                  </a:schemeClr>
                </a:solidFill>
                <a:latin typeface="Kabel Bk BT" panose="020D0402020204020904" pitchFamily="34" charset="0"/>
              </a:rPr>
              <a:t>Jignesh Kansara &amp; Associates</a:t>
            </a:r>
          </a:p>
          <a:p>
            <a:r>
              <a:rPr lang="en-IN" b="1" dirty="0" smtClean="0">
                <a:solidFill>
                  <a:schemeClr val="tx1"/>
                </a:solidFill>
                <a:latin typeface="Cambria" panose="02040503050406030204" pitchFamily="18" charset="0"/>
              </a:rPr>
              <a:t>Chartered Accountants </a:t>
            </a:r>
          </a:p>
          <a:p>
            <a:r>
              <a:rPr lang="en-IN" dirty="0" smtClean="0">
                <a:solidFill>
                  <a:schemeClr val="tx1"/>
                </a:solidFill>
                <a:latin typeface="Cambria" panose="02040503050406030204" pitchFamily="18" charset="0"/>
              </a:rPr>
              <a:t>B-1208, </a:t>
            </a:r>
            <a:r>
              <a:rPr lang="en-IN" dirty="0">
                <a:solidFill>
                  <a:schemeClr val="tx1"/>
                </a:solidFill>
                <a:latin typeface="Cambria" panose="02040503050406030204" pitchFamily="18" charset="0"/>
              </a:rPr>
              <a:t>Wall Street , Chakala Junction, Near Holy Family Church, Andheri East, Mumbai 93</a:t>
            </a:r>
          </a:p>
          <a:p>
            <a:r>
              <a:rPr lang="en-IN" b="1" dirty="0">
                <a:solidFill>
                  <a:schemeClr val="tx1"/>
                </a:solidFill>
                <a:latin typeface="Cambria" panose="02040503050406030204" pitchFamily="18" charset="0"/>
              </a:rPr>
              <a:t>Cell : +91 9987199329</a:t>
            </a:r>
          </a:p>
          <a:p>
            <a:r>
              <a:rPr lang="en-IN" b="1" dirty="0">
                <a:solidFill>
                  <a:schemeClr val="tx1"/>
                </a:solidFill>
                <a:latin typeface="Cambria" panose="02040503050406030204" pitchFamily="18" charset="0"/>
              </a:rPr>
              <a:t>Email : </a:t>
            </a:r>
            <a:r>
              <a:rPr lang="en-IN" b="1" dirty="0">
                <a:solidFill>
                  <a:schemeClr val="tx1"/>
                </a:solidFill>
                <a:latin typeface="Cambria" panose="02040503050406030204" pitchFamily="18" charset="0"/>
                <a:hlinkClick r:id="rId3"/>
              </a:rPr>
              <a:t>jignesh@jkaca.in</a:t>
            </a:r>
            <a:endParaRPr lang="en-IN" b="1" dirty="0">
              <a:solidFill>
                <a:schemeClr val="tx1"/>
              </a:solidFill>
              <a:latin typeface="Cambria" panose="02040503050406030204" pitchFamily="18" charset="0"/>
            </a:endParaRPr>
          </a:p>
          <a:p>
            <a:r>
              <a:rPr lang="en-IN" b="1" dirty="0">
                <a:solidFill>
                  <a:schemeClr val="tx1"/>
                </a:solidFill>
                <a:latin typeface="Cambria" panose="02040503050406030204" pitchFamily="18" charset="0"/>
              </a:rPr>
              <a:t>Website : www.jkaca.in</a:t>
            </a:r>
            <a:endParaRPr lang="en-IN" b="1" dirty="0">
              <a:solidFill>
                <a:schemeClr val="accent5">
                  <a:lumMod val="50000"/>
                </a:schemeClr>
              </a:solidFill>
              <a:latin typeface="Kabel Bk BT" panose="020D0402020204020904" pitchFamily="34" charset="0"/>
            </a:endParaRPr>
          </a:p>
          <a:p>
            <a:endParaRPr lang="en-IN" dirty="0">
              <a:latin typeface="Kabel Bk BT" panose="020D0402020204020904" pitchFamily="34" charset="0"/>
            </a:endParaRPr>
          </a:p>
        </p:txBody>
      </p:sp>
    </p:spTree>
    <p:extLst>
      <p:ext uri="{BB962C8B-B14F-4D97-AF65-F5344CB8AC3E}">
        <p14:creationId xmlns:p14="http://schemas.microsoft.com/office/powerpoint/2010/main" val="42485441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Object 24" hidden="1"/>
          <p:cNvGraphicFramePr>
            <a:graphicFrameLocks noChangeAspect="1"/>
          </p:cNvGraphicFramePr>
          <p:nvPr>
            <p:custDataLst>
              <p:tags r:id="rId2"/>
            </p:custDataLst>
            <p:extLst/>
          </p:nvPr>
        </p:nvGraphicFramePr>
        <p:xfrm>
          <a:off x="1590" y="1590"/>
          <a:ext cx="1587" cy="1587"/>
        </p:xfrm>
        <a:graphic>
          <a:graphicData uri="http://schemas.openxmlformats.org/presentationml/2006/ole">
            <mc:AlternateContent xmlns:mc="http://schemas.openxmlformats.org/markup-compatibility/2006">
              <mc:Choice xmlns:v="urn:schemas-microsoft-com:vml" Requires="v">
                <p:oleObj spid="_x0000_s2087" name="think-cell Slide" r:id="rId4" imgW="270" imgH="270" progId="TCLayout.ActiveDocument.1">
                  <p:embed/>
                </p:oleObj>
              </mc:Choice>
              <mc:Fallback>
                <p:oleObj name="think-cell Slide" r:id="rId4" imgW="270" imgH="270" progId="TCLayout.ActiveDocument.1">
                  <p:embed/>
                  <p:pic>
                    <p:nvPicPr>
                      <p:cNvPr id="25" name="Object 24" hidden="1"/>
                      <p:cNvPicPr/>
                      <p:nvPr/>
                    </p:nvPicPr>
                    <p:blipFill>
                      <a:blip r:embed="rId5"/>
                      <a:stretch>
                        <a:fillRect/>
                      </a:stretch>
                    </p:blipFill>
                    <p:spPr>
                      <a:xfrm>
                        <a:off x="1590" y="1590"/>
                        <a:ext cx="1587" cy="1587"/>
                      </a:xfrm>
                      <a:prstGeom prst="rect">
                        <a:avLst/>
                      </a:prstGeom>
                    </p:spPr>
                  </p:pic>
                </p:oleObj>
              </mc:Fallback>
            </mc:AlternateContent>
          </a:graphicData>
        </a:graphic>
      </p:graphicFrame>
      <p:grpSp>
        <p:nvGrpSpPr>
          <p:cNvPr id="76" name="Group 75"/>
          <p:cNvGrpSpPr/>
          <p:nvPr/>
        </p:nvGrpSpPr>
        <p:grpSpPr>
          <a:xfrm>
            <a:off x="539552" y="116633"/>
            <a:ext cx="3816424" cy="3312368"/>
            <a:chOff x="2425700" y="2222500"/>
            <a:chExt cx="4267200" cy="5053497"/>
          </a:xfrm>
        </p:grpSpPr>
        <p:sp>
          <p:nvSpPr>
            <p:cNvPr id="77" name="Oval 76"/>
            <p:cNvSpPr/>
            <p:nvPr/>
          </p:nvSpPr>
          <p:spPr>
            <a:xfrm>
              <a:off x="2425700" y="2222500"/>
              <a:ext cx="4267200" cy="5053497"/>
            </a:xfrm>
            <a:prstGeom prst="ellipse">
              <a:avLst/>
            </a:prstGeom>
            <a:gradFill flip="none" rotWithShape="1">
              <a:gsLst>
                <a:gs pos="0">
                  <a:schemeClr val="bg1"/>
                </a:gs>
                <a:gs pos="100000">
                  <a:schemeClr val="accent1">
                    <a:tint val="23500"/>
                    <a:satMod val="160000"/>
                    <a:alpha val="0"/>
                  </a:schemeClr>
                </a:gs>
              </a:gsLst>
              <a:path path="shap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8" name="Oval 77"/>
            <p:cNvSpPr/>
            <p:nvPr/>
          </p:nvSpPr>
          <p:spPr>
            <a:xfrm>
              <a:off x="2514600" y="4495800"/>
              <a:ext cx="2657804" cy="2114350"/>
            </a:xfrm>
            <a:prstGeom prst="ellipse">
              <a:avLst/>
            </a:prstGeom>
            <a:solidFill>
              <a:srgbClr val="47CFFF"/>
            </a:solidFill>
            <a:ln w="139700">
              <a:gradFill flip="none" rotWithShape="1">
                <a:gsLst>
                  <a:gs pos="0">
                    <a:srgbClr val="00B0F0"/>
                  </a:gs>
                  <a:gs pos="85000">
                    <a:srgbClr val="0E6193"/>
                  </a:gs>
                  <a:gs pos="100000">
                    <a:srgbClr val="0070C0"/>
                  </a:gs>
                </a:gsLst>
                <a:lin ang="16200000" scaled="1"/>
                <a:tileRect/>
              </a:gradFill>
            </a:ln>
            <a:effectLst>
              <a:outerShdw blurRad="127000" dist="38100" dir="2700000" algn="ctr">
                <a:srgbClr val="000000">
                  <a:alpha val="45000"/>
                </a:srgbClr>
              </a:outerShdw>
            </a:effectLst>
            <a:scene3d>
              <a:camera prst="perspectiveFront" fov="2700000">
                <a:rot lat="20376000" lon="1938000" rev="20112001"/>
              </a:camera>
              <a:lightRig rig="flood" dir="t"/>
            </a:scene3d>
            <a:sp3d extrusionH="234950" prstMaterial="matte">
              <a:bevelT w="819150" h="88900" prst="softRound"/>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400" b="1" dirty="0">
                <a:ln w="19050">
                  <a:noFill/>
                  <a:prstDash val="solid"/>
                </a:ln>
                <a:solidFill>
                  <a:srgbClr val="182848"/>
                </a:solidFill>
                <a:latin typeface="Impact" pitchFamily="34" charset="0"/>
              </a:endParaRPr>
            </a:p>
          </p:txBody>
        </p:sp>
        <p:sp>
          <p:nvSpPr>
            <p:cNvPr id="79" name="Oval 78"/>
            <p:cNvSpPr/>
            <p:nvPr/>
          </p:nvSpPr>
          <p:spPr>
            <a:xfrm>
              <a:off x="2794000" y="4686300"/>
              <a:ext cx="2200604" cy="1750636"/>
            </a:xfrm>
            <a:prstGeom prst="ellipse">
              <a:avLst/>
            </a:prstGeom>
            <a:gradFill>
              <a:gsLst>
                <a:gs pos="1000">
                  <a:srgbClr val="EF2525">
                    <a:alpha val="0"/>
                  </a:srgbClr>
                </a:gs>
                <a:gs pos="29000">
                  <a:schemeClr val="bg1">
                    <a:alpha val="0"/>
                  </a:schemeClr>
                </a:gs>
                <a:gs pos="100000">
                  <a:schemeClr val="bg1"/>
                </a:gs>
              </a:gsLst>
              <a:lin ang="16200000" scaled="1"/>
            </a:gradFill>
            <a:ln w="139700">
              <a:noFill/>
            </a:ln>
            <a:effectLst/>
            <a:scene3d>
              <a:camera prst="perspectiveFront" fov="2700000">
                <a:rot lat="20376000" lon="1938000" rev="20112001"/>
              </a:camera>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400" b="1" dirty="0">
                <a:ln w="19050">
                  <a:noFill/>
                  <a:prstDash val="solid"/>
                </a:ln>
                <a:solidFill>
                  <a:srgbClr val="182848"/>
                </a:solidFill>
                <a:latin typeface="Impact" pitchFamily="34" charset="0"/>
              </a:endParaRPr>
            </a:p>
          </p:txBody>
        </p:sp>
        <p:sp>
          <p:nvSpPr>
            <p:cNvPr id="80" name="Oval 79"/>
            <p:cNvSpPr/>
            <p:nvPr/>
          </p:nvSpPr>
          <p:spPr>
            <a:xfrm>
              <a:off x="2511096" y="4914900"/>
              <a:ext cx="2657804" cy="1303589"/>
            </a:xfrm>
            <a:prstGeom prst="ellipse">
              <a:avLst/>
            </a:prstGeom>
            <a:noFill/>
            <a:ln w="139700">
              <a:noFill/>
            </a:ln>
            <a:effectLst/>
            <a:scene3d>
              <a:camera prst="perspectiveFront" fov="2700000">
                <a:rot lat="20376000" lon="1938000" rev="20112001"/>
              </a:camera>
              <a:lightRig rig="flood" dir="t"/>
            </a:scene3d>
            <a:sp3d extrusionH="234950" prstMaterial="plastic">
              <a:bevelT w="819150" h="88900" prst="softRound"/>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sp3d>
                <a:bevelT w="0" h="0"/>
                <a:extrusionClr>
                  <a:schemeClr val="bg1"/>
                </a:extrusionClr>
                <a:contourClr>
                  <a:srgbClr val="FFFF00"/>
                </a:contourClr>
              </a:sp3d>
            </a:bodyPr>
            <a:lstStyle/>
            <a:p>
              <a:pPr algn="ctr"/>
              <a:r>
                <a:rPr lang="en-GB" sz="3600" b="1" dirty="0">
                  <a:ln w="19050">
                    <a:noFill/>
                    <a:prstDash val="solid"/>
                  </a:ln>
                  <a:solidFill>
                    <a:srgbClr val="002060"/>
                  </a:solidFill>
                  <a:effectLst>
                    <a:outerShdw blurRad="50800" dist="38100" dir="16200000" rotWithShape="0">
                      <a:prstClr val="black">
                        <a:alpha val="40000"/>
                      </a:prstClr>
                    </a:outerShdw>
                  </a:effectLst>
                  <a:latin typeface="Impact" pitchFamily="34" charset="0"/>
                </a:rPr>
                <a:t>AGENDA</a:t>
              </a:r>
            </a:p>
          </p:txBody>
        </p:sp>
      </p:grpSp>
      <p:sp>
        <p:nvSpPr>
          <p:cNvPr id="27" name="Freeform: Shape 18">
            <a:extLst>
              <a:ext uri="{FF2B5EF4-FFF2-40B4-BE49-F238E27FC236}">
                <a16:creationId xmlns:a16="http://schemas.microsoft.com/office/drawing/2014/main" id="{0AAC1827-BF33-42C1-89E6-8A48FD9734C6}"/>
              </a:ext>
            </a:extLst>
          </p:cNvPr>
          <p:cNvSpPr/>
          <p:nvPr/>
        </p:nvSpPr>
        <p:spPr>
          <a:xfrm>
            <a:off x="4799817" y="3861048"/>
            <a:ext cx="4020655" cy="1800200"/>
          </a:xfrm>
          <a:prstGeom prst="roundRect">
            <a:avLst/>
          </a:prstGeom>
          <a:solidFill>
            <a:schemeClr val="accent5">
              <a:lumMod val="60000"/>
              <a:lumOff val="40000"/>
            </a:schemeClr>
          </a:solidFill>
          <a:ln w="12700" cap="flat" cmpd="sng" algn="ctr">
            <a:solidFill>
              <a:schemeClr val="tx2">
                <a:lumMod val="40000"/>
                <a:lumOff val="60000"/>
              </a:schemeClr>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134639" tIns="134639" rIns="134639" bIns="134639" numCol="1" spcCol="1270" anchor="ctr" anchorCtr="0">
            <a:noAutofit/>
          </a:bodyPr>
          <a:lstStyle/>
          <a:p>
            <a:r>
              <a:rPr lang="en-US" sz="2800" dirty="0" smtClean="0">
                <a:solidFill>
                  <a:schemeClr val="tx1"/>
                </a:solidFill>
                <a:latin typeface="Century Gothic" panose="020B0502020202020204" pitchFamily="34" charset="0"/>
                <a:cs typeface="Segoe UI" panose="020B0502040204020203" pitchFamily="34" charset="0"/>
              </a:rPr>
              <a:t>GSTR-9</a:t>
            </a:r>
            <a:endParaRPr lang="en-US" sz="2800" dirty="0">
              <a:solidFill>
                <a:schemeClr val="tx1"/>
              </a:solidFill>
              <a:latin typeface="Century Gothic" panose="020B0502020202020204" pitchFamily="34" charset="0"/>
              <a:cs typeface="Segoe UI" panose="020B0502040204020203" pitchFamily="34" charset="0"/>
            </a:endParaRPr>
          </a:p>
        </p:txBody>
      </p:sp>
    </p:spTree>
    <p:extLst>
      <p:ext uri="{BB962C8B-B14F-4D97-AF65-F5344CB8AC3E}">
        <p14:creationId xmlns:p14="http://schemas.microsoft.com/office/powerpoint/2010/main" val="28180115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sz="2800" b="1" dirty="0">
                <a:solidFill>
                  <a:srgbClr val="FF0000"/>
                </a:solidFill>
              </a:rPr>
              <a:t/>
            </a:r>
            <a:br>
              <a:rPr lang="en-US" sz="2800" b="1" dirty="0">
                <a:solidFill>
                  <a:srgbClr val="FF0000"/>
                </a:solidFill>
              </a:rPr>
            </a:br>
            <a:r>
              <a:rPr lang="en-US" sz="3100" dirty="0"/>
              <a:t>Suggestive disclosure of Inward Supply &amp; ITC</a:t>
            </a:r>
            <a:br>
              <a:rPr lang="en-US" sz="3100" dirty="0"/>
            </a:br>
            <a:r>
              <a:rPr lang="en-IN" sz="3100" dirty="0"/>
              <a:t>   </a:t>
            </a:r>
          </a:p>
        </p:txBody>
      </p:sp>
      <p:sp>
        <p:nvSpPr>
          <p:cNvPr id="6" name="Content Placeholder 5"/>
          <p:cNvSpPr>
            <a:spLocks noGrp="1"/>
          </p:cNvSpPr>
          <p:nvPr>
            <p:ph sz="quarter" idx="13"/>
          </p:nvPr>
        </p:nvSpPr>
        <p:spPr>
          <a:xfrm>
            <a:off x="86122" y="882650"/>
            <a:ext cx="8802977" cy="5670550"/>
          </a:xfrm>
        </p:spPr>
        <p:txBody>
          <a:bodyPr>
            <a:noAutofit/>
          </a:bodyPr>
          <a:lstStyle/>
          <a:p>
            <a:pPr algn="just"/>
            <a:r>
              <a:rPr lang="en-US" sz="2000" dirty="0" smtClean="0"/>
              <a:t>Personal View of Presenter :</a:t>
            </a:r>
          </a:p>
          <a:p>
            <a:pPr algn="just"/>
            <a:r>
              <a:rPr lang="en-US" sz="2000" dirty="0" smtClean="0"/>
              <a:t>For Annual Return 1718 </a:t>
            </a:r>
          </a:p>
          <a:p>
            <a:endParaRPr lang="en-US" sz="2000" dirty="0"/>
          </a:p>
          <a:p>
            <a:pPr marL="712788" indent="-349250" algn="just">
              <a:buFont typeface="Wingdings" panose="05000000000000000000" pitchFamily="2" charset="2"/>
              <a:buChar char="q"/>
              <a:tabLst>
                <a:tab pos="631825" algn="l"/>
              </a:tabLst>
            </a:pPr>
            <a:endParaRPr lang="en-IN" sz="2000" dirty="0" smtClean="0"/>
          </a:p>
        </p:txBody>
      </p:sp>
      <p:sp>
        <p:nvSpPr>
          <p:cNvPr id="4" name="Slide Number Placeholder 3"/>
          <p:cNvSpPr>
            <a:spLocks noGrp="1"/>
          </p:cNvSpPr>
          <p:nvPr>
            <p:ph type="sldNum" sz="quarter" idx="18"/>
          </p:nvPr>
        </p:nvSpPr>
        <p:spPr/>
        <p:txBody>
          <a:bodyPr/>
          <a:lstStyle/>
          <a:p>
            <a:fld id="{E90EB10D-B49F-42B1-955A-1DB268FD7307}" type="slidenum">
              <a:rPr lang="en-IN" smtClean="0"/>
              <a:pPr/>
              <a:t>8</a:t>
            </a:fld>
            <a:endParaRPr lang="en-IN" dirty="0"/>
          </a:p>
        </p:txBody>
      </p:sp>
      <p:graphicFrame>
        <p:nvGraphicFramePr>
          <p:cNvPr id="2" name="Table 1"/>
          <p:cNvGraphicFramePr>
            <a:graphicFrameLocks noGrp="1"/>
          </p:cNvGraphicFramePr>
          <p:nvPr>
            <p:extLst>
              <p:ext uri="{D42A27DB-BD31-4B8C-83A1-F6EECF244321}">
                <p14:modId xmlns:p14="http://schemas.microsoft.com/office/powerpoint/2010/main" val="1616296594"/>
              </p:ext>
            </p:extLst>
          </p:nvPr>
        </p:nvGraphicFramePr>
        <p:xfrm>
          <a:off x="395536" y="1844824"/>
          <a:ext cx="8496944" cy="3845560"/>
        </p:xfrm>
        <a:graphic>
          <a:graphicData uri="http://schemas.openxmlformats.org/drawingml/2006/table">
            <a:tbl>
              <a:tblPr firstRow="1" bandRow="1">
                <a:tableStyleId>{073A0DAA-6AF3-43AB-8588-CEC1D06C72B9}</a:tableStyleId>
              </a:tblPr>
              <a:tblGrid>
                <a:gridCol w="648072">
                  <a:extLst>
                    <a:ext uri="{9D8B030D-6E8A-4147-A177-3AD203B41FA5}">
                      <a16:colId xmlns:a16="http://schemas.microsoft.com/office/drawing/2014/main" val="2561585318"/>
                    </a:ext>
                  </a:extLst>
                </a:gridCol>
                <a:gridCol w="4176464">
                  <a:extLst>
                    <a:ext uri="{9D8B030D-6E8A-4147-A177-3AD203B41FA5}">
                      <a16:colId xmlns:a16="http://schemas.microsoft.com/office/drawing/2014/main" val="2668116506"/>
                    </a:ext>
                  </a:extLst>
                </a:gridCol>
                <a:gridCol w="1548172">
                  <a:extLst>
                    <a:ext uri="{9D8B030D-6E8A-4147-A177-3AD203B41FA5}">
                      <a16:colId xmlns:a16="http://schemas.microsoft.com/office/drawing/2014/main" val="1210843880"/>
                    </a:ext>
                  </a:extLst>
                </a:gridCol>
                <a:gridCol w="2124236">
                  <a:extLst>
                    <a:ext uri="{9D8B030D-6E8A-4147-A177-3AD203B41FA5}">
                      <a16:colId xmlns:a16="http://schemas.microsoft.com/office/drawing/2014/main" val="2327109414"/>
                    </a:ext>
                  </a:extLst>
                </a:gridCol>
              </a:tblGrid>
              <a:tr h="370840">
                <a:tc>
                  <a:txBody>
                    <a:bodyPr/>
                    <a:lstStyle/>
                    <a:p>
                      <a:r>
                        <a:rPr lang="en-US" dirty="0" smtClean="0"/>
                        <a:t>SN</a:t>
                      </a:r>
                      <a:endParaRPr lang="en-US" dirty="0"/>
                    </a:p>
                  </a:txBody>
                  <a:tcPr/>
                </a:tc>
                <a:tc>
                  <a:txBody>
                    <a:bodyPr/>
                    <a:lstStyle/>
                    <a:p>
                      <a:r>
                        <a:rPr lang="en-US" dirty="0" smtClean="0"/>
                        <a:t>Description </a:t>
                      </a:r>
                      <a:endParaRPr lang="en-US" dirty="0"/>
                    </a:p>
                  </a:txBody>
                  <a:tcPr/>
                </a:tc>
                <a:tc>
                  <a:txBody>
                    <a:bodyPr/>
                    <a:lstStyle/>
                    <a:p>
                      <a:r>
                        <a:rPr lang="en-US" dirty="0" smtClean="0"/>
                        <a:t>Disclosure</a:t>
                      </a:r>
                      <a:r>
                        <a:rPr lang="en-US" baseline="0" dirty="0" smtClean="0"/>
                        <a:t> in Annual Return </a:t>
                      </a:r>
                      <a:endParaRPr lang="en-US" dirty="0"/>
                    </a:p>
                  </a:txBody>
                  <a:tcPr/>
                </a:tc>
                <a:tc>
                  <a:txBody>
                    <a:bodyPr/>
                    <a:lstStyle/>
                    <a:p>
                      <a:r>
                        <a:rPr lang="en-US" dirty="0" smtClean="0"/>
                        <a:t>Remark</a:t>
                      </a:r>
                      <a:endParaRPr lang="en-US" dirty="0"/>
                    </a:p>
                  </a:txBody>
                  <a:tcPr/>
                </a:tc>
                <a:extLst>
                  <a:ext uri="{0D108BD9-81ED-4DB2-BD59-A6C34878D82A}">
                    <a16:rowId xmlns:a16="http://schemas.microsoft.com/office/drawing/2014/main" val="2295252661"/>
                  </a:ext>
                </a:extLst>
              </a:tr>
              <a:tr h="370840">
                <a:tc>
                  <a:txBody>
                    <a:bodyPr/>
                    <a:lstStyle/>
                    <a:p>
                      <a:r>
                        <a:rPr lang="en-US" dirty="0" smtClean="0"/>
                        <a:t>1</a:t>
                      </a:r>
                      <a:endParaRPr lang="en-US" dirty="0"/>
                    </a:p>
                  </a:txBody>
                  <a:tcPr/>
                </a:tc>
                <a:tc>
                  <a:txBody>
                    <a:bodyPr/>
                    <a:lstStyle/>
                    <a:p>
                      <a:r>
                        <a:rPr lang="en-US" dirty="0" smtClean="0"/>
                        <a:t>ITC </a:t>
                      </a:r>
                      <a:r>
                        <a:rPr lang="en-US" b="1" dirty="0" smtClean="0">
                          <a:solidFill>
                            <a:srgbClr val="FF0000"/>
                          </a:solidFill>
                        </a:rPr>
                        <a:t>claimed</a:t>
                      </a:r>
                      <a:r>
                        <a:rPr lang="en-US" baseline="0" dirty="0" smtClean="0"/>
                        <a:t> or </a:t>
                      </a:r>
                      <a:r>
                        <a:rPr lang="en-US" b="1" baseline="0" dirty="0" smtClean="0">
                          <a:solidFill>
                            <a:srgbClr val="0070C0"/>
                          </a:solidFill>
                        </a:rPr>
                        <a:t>reversed</a:t>
                      </a:r>
                      <a:r>
                        <a:rPr lang="en-US" baseline="0" dirty="0" smtClean="0"/>
                        <a:t> in 3B of July 17 to March 18</a:t>
                      </a:r>
                      <a:endParaRPr lang="en-US" dirty="0"/>
                    </a:p>
                  </a:txBody>
                  <a:tcPr/>
                </a:tc>
                <a:tc>
                  <a:txBody>
                    <a:bodyPr/>
                    <a:lstStyle/>
                    <a:p>
                      <a:r>
                        <a:rPr lang="en-US" dirty="0" smtClean="0"/>
                        <a:t>Table </a:t>
                      </a:r>
                      <a:r>
                        <a:rPr lang="en-US" dirty="0" smtClean="0">
                          <a:solidFill>
                            <a:srgbClr val="FF0000"/>
                          </a:solidFill>
                        </a:rPr>
                        <a:t>6</a:t>
                      </a:r>
                      <a:r>
                        <a:rPr lang="en-US" baseline="0" dirty="0" smtClean="0"/>
                        <a:t> / </a:t>
                      </a:r>
                      <a:r>
                        <a:rPr lang="en-US" b="1" baseline="0" dirty="0" smtClean="0">
                          <a:solidFill>
                            <a:srgbClr val="0070C0"/>
                          </a:solidFill>
                        </a:rPr>
                        <a:t>7</a:t>
                      </a:r>
                      <a:endParaRPr lang="en-US" b="1" dirty="0">
                        <a:solidFill>
                          <a:srgbClr val="0070C0"/>
                        </a:solidFill>
                      </a:endParaRPr>
                    </a:p>
                  </a:txBody>
                  <a:tcPr/>
                </a:tc>
                <a:tc>
                  <a:txBody>
                    <a:bodyPr/>
                    <a:lstStyle/>
                    <a:p>
                      <a:endParaRPr lang="en-US" dirty="0"/>
                    </a:p>
                  </a:txBody>
                  <a:tcPr/>
                </a:tc>
                <a:extLst>
                  <a:ext uri="{0D108BD9-81ED-4DB2-BD59-A6C34878D82A}">
                    <a16:rowId xmlns:a16="http://schemas.microsoft.com/office/drawing/2014/main" val="1187480848"/>
                  </a:ext>
                </a:extLst>
              </a:tr>
              <a:tr h="370840">
                <a:tc>
                  <a:txBody>
                    <a:bodyPr/>
                    <a:lstStyle/>
                    <a:p>
                      <a:r>
                        <a:rPr lang="en-US" dirty="0" smtClean="0"/>
                        <a:t>2</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ITC 0f 1718  </a:t>
                      </a:r>
                      <a:r>
                        <a:rPr lang="en-US" b="1" dirty="0" smtClean="0">
                          <a:solidFill>
                            <a:srgbClr val="0070C0"/>
                          </a:solidFill>
                        </a:rPr>
                        <a:t>claimed </a:t>
                      </a:r>
                      <a:r>
                        <a:rPr lang="en-US" dirty="0" smtClean="0"/>
                        <a:t>in 3B of April 18 to March</a:t>
                      </a:r>
                      <a:r>
                        <a:rPr lang="en-US" baseline="0" dirty="0" smtClean="0"/>
                        <a:t> 19</a:t>
                      </a:r>
                      <a:endParaRPr lang="en-US" dirty="0"/>
                    </a:p>
                  </a:txBody>
                  <a:tcPr/>
                </a:tc>
                <a:tc>
                  <a:txBody>
                    <a:bodyPr/>
                    <a:lstStyle/>
                    <a:p>
                      <a:r>
                        <a:rPr lang="en-US" dirty="0" smtClean="0"/>
                        <a:t>Table 13</a:t>
                      </a:r>
                      <a:endParaRPr lang="en-US" dirty="0"/>
                    </a:p>
                  </a:txBody>
                  <a:tcPr/>
                </a:tc>
                <a:tc>
                  <a:txBody>
                    <a:bodyPr/>
                    <a:lstStyle/>
                    <a:p>
                      <a:endParaRPr lang="en-US" dirty="0"/>
                    </a:p>
                  </a:txBody>
                  <a:tcPr/>
                </a:tc>
                <a:extLst>
                  <a:ext uri="{0D108BD9-81ED-4DB2-BD59-A6C34878D82A}">
                    <a16:rowId xmlns:a16="http://schemas.microsoft.com/office/drawing/2014/main" val="3284768494"/>
                  </a:ext>
                </a:extLst>
              </a:tr>
              <a:tr h="370840">
                <a:tc>
                  <a:txBody>
                    <a:bodyPr/>
                    <a:lstStyle/>
                    <a:p>
                      <a:r>
                        <a:rPr lang="en-US" dirty="0" smtClean="0"/>
                        <a:t>3</a:t>
                      </a:r>
                      <a:endParaRPr lang="en-US" b="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ITC 0f 1718  </a:t>
                      </a:r>
                      <a:r>
                        <a:rPr lang="en-US" b="1" dirty="0" smtClean="0">
                          <a:solidFill>
                            <a:srgbClr val="0070C0"/>
                          </a:solidFill>
                        </a:rPr>
                        <a:t>reversed</a:t>
                      </a:r>
                      <a:r>
                        <a:rPr lang="en-US" dirty="0" smtClean="0"/>
                        <a:t> in 3B of April 18 to March</a:t>
                      </a:r>
                      <a:r>
                        <a:rPr lang="en-US" baseline="0" dirty="0" smtClean="0"/>
                        <a:t> 19</a:t>
                      </a:r>
                      <a:endParaRPr lang="en-US" b="0" dirty="0">
                        <a:solidFill>
                          <a:schemeClr val="tx1"/>
                        </a:solidFill>
                      </a:endParaRPr>
                    </a:p>
                  </a:txBody>
                  <a:tcPr/>
                </a:tc>
                <a:tc>
                  <a:txBody>
                    <a:bodyPr/>
                    <a:lstStyle/>
                    <a:p>
                      <a:r>
                        <a:rPr lang="en-US" dirty="0" smtClean="0"/>
                        <a:t>Table 12</a:t>
                      </a:r>
                      <a:endParaRPr lang="en-US" b="0" dirty="0">
                        <a:solidFill>
                          <a:schemeClr val="tx1"/>
                        </a:solidFill>
                      </a:endParaRPr>
                    </a:p>
                  </a:txBody>
                  <a:tcPr/>
                </a:tc>
                <a:tc>
                  <a:txBody>
                    <a:bodyPr/>
                    <a:lstStyle/>
                    <a:p>
                      <a:endParaRPr lang="en-US" b="1" dirty="0">
                        <a:solidFill>
                          <a:srgbClr val="FF0000"/>
                        </a:solidFill>
                      </a:endParaRPr>
                    </a:p>
                  </a:txBody>
                  <a:tcPr/>
                </a:tc>
                <a:extLst>
                  <a:ext uri="{0D108BD9-81ED-4DB2-BD59-A6C34878D82A}">
                    <a16:rowId xmlns:a16="http://schemas.microsoft.com/office/drawing/2014/main" val="4124785598"/>
                  </a:ext>
                </a:extLst>
              </a:tr>
              <a:tr h="370840">
                <a:tc>
                  <a:txBody>
                    <a:bodyPr/>
                    <a:lstStyle/>
                    <a:p>
                      <a:r>
                        <a:rPr lang="en-US" dirty="0" smtClean="0"/>
                        <a:t>4</a:t>
                      </a:r>
                      <a:endParaRPr lang="en-US"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ITC to be</a:t>
                      </a:r>
                      <a:r>
                        <a:rPr lang="en-US" baseline="0" dirty="0" smtClean="0"/>
                        <a:t> </a:t>
                      </a:r>
                      <a:r>
                        <a:rPr lang="en-US" dirty="0" smtClean="0"/>
                        <a:t>claimed in Annual</a:t>
                      </a:r>
                      <a:r>
                        <a:rPr lang="en-US" baseline="0" dirty="0" smtClean="0"/>
                        <a:t> Return</a:t>
                      </a:r>
                      <a:endParaRPr lang="en-US" b="1" dirty="0">
                        <a:solidFill>
                          <a:srgbClr val="FF0000"/>
                        </a:solidFill>
                      </a:endParaRPr>
                    </a:p>
                  </a:txBody>
                  <a:tcPr/>
                </a:tc>
                <a:tc>
                  <a:txBody>
                    <a:bodyPr/>
                    <a:lstStyle/>
                    <a:p>
                      <a:r>
                        <a:rPr lang="en-US" smtClean="0"/>
                        <a:t>Not </a:t>
                      </a:r>
                      <a:r>
                        <a:rPr lang="en-US" dirty="0" smtClean="0"/>
                        <a:t>allowed</a:t>
                      </a:r>
                      <a:endParaRPr lang="en-US" b="1" dirty="0">
                        <a:solidFill>
                          <a:srgbClr val="FF0000"/>
                        </a:solidFill>
                      </a:endParaRPr>
                    </a:p>
                  </a:txBody>
                  <a:tcPr/>
                </a:tc>
                <a:tc>
                  <a:txBody>
                    <a:bodyPr/>
                    <a:lstStyle/>
                    <a:p>
                      <a:endParaRPr lang="en-US" b="1" dirty="0">
                        <a:solidFill>
                          <a:srgbClr val="FF0000"/>
                        </a:solidFill>
                      </a:endParaRPr>
                    </a:p>
                  </a:txBody>
                  <a:tcPr/>
                </a:tc>
                <a:extLst>
                  <a:ext uri="{0D108BD9-81ED-4DB2-BD59-A6C34878D82A}">
                    <a16:rowId xmlns:a16="http://schemas.microsoft.com/office/drawing/2014/main" val="978058060"/>
                  </a:ext>
                </a:extLst>
              </a:tr>
              <a:tr h="370840">
                <a:tc>
                  <a:txBody>
                    <a:bodyPr/>
                    <a:lstStyle/>
                    <a:p>
                      <a:r>
                        <a:rPr lang="en-US" b="1" dirty="0" smtClean="0">
                          <a:solidFill>
                            <a:srgbClr val="FF0000"/>
                          </a:solidFill>
                        </a:rPr>
                        <a:t>5</a:t>
                      </a:r>
                      <a:endParaRPr lang="en-US"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FF0000"/>
                          </a:solidFill>
                        </a:rPr>
                        <a:t>ITC Reversible in 1718 neither reversed in </a:t>
                      </a:r>
                      <a:r>
                        <a:rPr lang="en-US" b="1" baseline="0" dirty="0" smtClean="0">
                          <a:solidFill>
                            <a:srgbClr val="FF0000"/>
                          </a:solidFill>
                        </a:rPr>
                        <a:t> GSTR-3B of 1718 and 1819  </a:t>
                      </a:r>
                      <a:endParaRPr lang="en-US" b="1" dirty="0">
                        <a:solidFill>
                          <a:srgbClr val="FF0000"/>
                        </a:solidFill>
                      </a:endParaRPr>
                    </a:p>
                  </a:txBody>
                  <a:tcPr/>
                </a:tc>
                <a:tc>
                  <a:txBody>
                    <a:bodyPr/>
                    <a:lstStyle/>
                    <a:p>
                      <a:r>
                        <a:rPr lang="en-US" b="1" dirty="0" smtClean="0">
                          <a:solidFill>
                            <a:srgbClr val="FF0000"/>
                          </a:solidFill>
                        </a:rPr>
                        <a:t>Table</a:t>
                      </a:r>
                      <a:r>
                        <a:rPr lang="en-US" b="1" baseline="0" dirty="0" smtClean="0">
                          <a:solidFill>
                            <a:srgbClr val="FF0000"/>
                          </a:solidFill>
                        </a:rPr>
                        <a:t> 7</a:t>
                      </a:r>
                      <a:endParaRPr lang="en-US" b="1" dirty="0">
                        <a:solidFill>
                          <a:srgbClr val="FF0000"/>
                        </a:solidFill>
                      </a:endParaRPr>
                    </a:p>
                  </a:txBody>
                  <a:tcPr/>
                </a:tc>
                <a:tc>
                  <a:txBody>
                    <a:bodyPr/>
                    <a:lstStyle/>
                    <a:p>
                      <a:r>
                        <a:rPr lang="en-US" b="1" dirty="0" smtClean="0">
                          <a:solidFill>
                            <a:srgbClr val="FF0000"/>
                          </a:solidFill>
                        </a:rPr>
                        <a:t>DRC-03 (cash)</a:t>
                      </a:r>
                      <a:endParaRPr lang="en-US" b="1" dirty="0">
                        <a:solidFill>
                          <a:srgbClr val="FF0000"/>
                        </a:solidFill>
                      </a:endParaRPr>
                    </a:p>
                  </a:txBody>
                  <a:tcPr/>
                </a:tc>
                <a:extLst>
                  <a:ext uri="{0D108BD9-81ED-4DB2-BD59-A6C34878D82A}">
                    <a16:rowId xmlns:a16="http://schemas.microsoft.com/office/drawing/2014/main" val="4221126105"/>
                  </a:ext>
                </a:extLst>
              </a:tr>
            </a:tbl>
          </a:graphicData>
        </a:graphic>
      </p:graphicFrame>
    </p:spTree>
    <p:extLst>
      <p:ext uri="{BB962C8B-B14F-4D97-AF65-F5344CB8AC3E}">
        <p14:creationId xmlns:p14="http://schemas.microsoft.com/office/powerpoint/2010/main" val="8235591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IN" sz="2800" dirty="0" smtClean="0"/>
              <a:t>Key Points for Table 6</a:t>
            </a:r>
            <a:endParaRPr lang="en-IN" sz="2400" dirty="0"/>
          </a:p>
        </p:txBody>
      </p:sp>
      <p:sp>
        <p:nvSpPr>
          <p:cNvPr id="6" name="Content Placeholder 5"/>
          <p:cNvSpPr>
            <a:spLocks noGrp="1"/>
          </p:cNvSpPr>
          <p:nvPr>
            <p:ph sz="quarter" idx="13"/>
          </p:nvPr>
        </p:nvSpPr>
        <p:spPr>
          <a:xfrm>
            <a:off x="143509" y="806450"/>
            <a:ext cx="8802977" cy="5670550"/>
          </a:xfrm>
        </p:spPr>
        <p:txBody>
          <a:bodyPr>
            <a:noAutofit/>
          </a:bodyPr>
          <a:lstStyle/>
          <a:p>
            <a:pPr marL="0" indent="0" algn="just">
              <a:buNone/>
              <a:tabLst>
                <a:tab pos="339725" algn="l"/>
              </a:tabLst>
            </a:pPr>
            <a:r>
              <a:rPr lang="en-US" sz="2000" b="1" dirty="0" smtClean="0">
                <a:solidFill>
                  <a:srgbClr val="0070C0"/>
                </a:solidFill>
              </a:rPr>
              <a:t>Global Rule for Table 6</a:t>
            </a:r>
          </a:p>
          <a:p>
            <a:pPr marL="0" indent="0" algn="just">
              <a:buNone/>
              <a:tabLst>
                <a:tab pos="339725" algn="l"/>
              </a:tabLst>
            </a:pPr>
            <a:r>
              <a:rPr lang="en-US" sz="2000" b="1" dirty="0" smtClean="0">
                <a:solidFill>
                  <a:srgbClr val="0070C0"/>
                </a:solidFill>
              </a:rPr>
              <a:t>Include </a:t>
            </a:r>
          </a:p>
          <a:p>
            <a:pPr algn="just">
              <a:tabLst>
                <a:tab pos="339725" algn="l"/>
              </a:tabLst>
            </a:pPr>
            <a:r>
              <a:rPr lang="en-IN" sz="2000" dirty="0">
                <a:solidFill>
                  <a:srgbClr val="000000"/>
                </a:solidFill>
                <a:ea typeface="Calibri" panose="020F0502020204030204" pitchFamily="34" charset="0"/>
                <a:cs typeface="Arial Narrow" panose="020B0606020202030204" pitchFamily="34" charset="0"/>
              </a:rPr>
              <a:t>Only ITC  </a:t>
            </a:r>
            <a:r>
              <a:rPr lang="en-IN" sz="2000" u="sng" dirty="0">
                <a:solidFill>
                  <a:srgbClr val="000000"/>
                </a:solidFill>
                <a:ea typeface="Calibri" panose="020F0502020204030204" pitchFamily="34" charset="0"/>
                <a:cs typeface="Arial Narrow" panose="020B0606020202030204" pitchFamily="34" charset="0"/>
              </a:rPr>
              <a:t>availed on tax invoices and debit </a:t>
            </a:r>
            <a:r>
              <a:rPr lang="en-IN" sz="2000" u="sng" dirty="0" smtClean="0">
                <a:solidFill>
                  <a:srgbClr val="000000"/>
                </a:solidFill>
                <a:ea typeface="Calibri" panose="020F0502020204030204" pitchFamily="34" charset="0"/>
                <a:cs typeface="Arial Narrow" panose="020B0606020202030204" pitchFamily="34" charset="0"/>
              </a:rPr>
              <a:t>notes</a:t>
            </a:r>
            <a:r>
              <a:rPr lang="en-IN" sz="2000" dirty="0" smtClean="0">
                <a:solidFill>
                  <a:srgbClr val="000000"/>
                </a:solidFill>
                <a:ea typeface="Calibri" panose="020F0502020204030204" pitchFamily="34" charset="0"/>
                <a:cs typeface="Arial Narrow" panose="020B0606020202030204" pitchFamily="34" charset="0"/>
              </a:rPr>
              <a:t> of FY 1718  &amp; declared </a:t>
            </a:r>
            <a:r>
              <a:rPr lang="en-IN" sz="2000" dirty="0">
                <a:solidFill>
                  <a:srgbClr val="000000"/>
                </a:solidFill>
                <a:ea typeface="Calibri" panose="020F0502020204030204" pitchFamily="34" charset="0"/>
                <a:cs typeface="Arial Narrow" panose="020B0606020202030204" pitchFamily="34" charset="0"/>
              </a:rPr>
              <a:t>in GSTR 3B  furnished for the financial year </a:t>
            </a:r>
            <a:r>
              <a:rPr lang="en-IN" sz="2000" dirty="0" smtClean="0">
                <a:solidFill>
                  <a:srgbClr val="000000"/>
                </a:solidFill>
                <a:ea typeface="Calibri" panose="020F0502020204030204" pitchFamily="34" charset="0"/>
                <a:cs typeface="Arial Narrow" panose="020B0606020202030204" pitchFamily="34" charset="0"/>
              </a:rPr>
              <a:t>2017-18 </a:t>
            </a:r>
          </a:p>
          <a:p>
            <a:pPr algn="just">
              <a:tabLst>
                <a:tab pos="339725" algn="l"/>
              </a:tabLst>
            </a:pPr>
            <a:endParaRPr lang="en-US" sz="2000" dirty="0" smtClean="0">
              <a:solidFill>
                <a:srgbClr val="000000"/>
              </a:solidFill>
              <a:ea typeface="Calibri" panose="020F0502020204030204" pitchFamily="34" charset="0"/>
              <a:cs typeface="Arial Narrow" panose="020B0606020202030204" pitchFamily="34" charset="0"/>
            </a:endParaRPr>
          </a:p>
          <a:p>
            <a:pPr marL="0" indent="0" algn="just">
              <a:buNone/>
              <a:tabLst>
                <a:tab pos="339725" algn="l"/>
              </a:tabLst>
            </a:pPr>
            <a:r>
              <a:rPr lang="en-IN" sz="2000" b="1" dirty="0" smtClean="0">
                <a:solidFill>
                  <a:srgbClr val="0070C0"/>
                </a:solidFill>
                <a:ea typeface="Calibri" panose="020F0502020204030204" pitchFamily="34" charset="0"/>
                <a:cs typeface="Arial Narrow" panose="020B0606020202030204" pitchFamily="34" charset="0"/>
              </a:rPr>
              <a:t>Exclude </a:t>
            </a:r>
          </a:p>
          <a:p>
            <a:pPr algn="just">
              <a:tabLst>
                <a:tab pos="339725" algn="l"/>
              </a:tabLst>
            </a:pPr>
            <a:r>
              <a:rPr lang="en-IN" sz="2000" dirty="0" smtClean="0">
                <a:solidFill>
                  <a:srgbClr val="000000"/>
                </a:solidFill>
                <a:ea typeface="Calibri" panose="020F0502020204030204" pitchFamily="34" charset="0"/>
                <a:cs typeface="Arial Narrow" panose="020B0606020202030204" pitchFamily="34" charset="0"/>
              </a:rPr>
              <a:t>ITC  </a:t>
            </a:r>
            <a:r>
              <a:rPr lang="en-IN" sz="2000" u="sng" dirty="0">
                <a:solidFill>
                  <a:srgbClr val="000000"/>
                </a:solidFill>
                <a:ea typeface="Calibri" panose="020F0502020204030204" pitchFamily="34" charset="0"/>
                <a:cs typeface="Arial Narrow" panose="020B0606020202030204" pitchFamily="34" charset="0"/>
              </a:rPr>
              <a:t>availed on tax invoices and debit </a:t>
            </a:r>
            <a:r>
              <a:rPr lang="en-IN" sz="2000" u="sng" dirty="0" smtClean="0">
                <a:solidFill>
                  <a:srgbClr val="000000"/>
                </a:solidFill>
                <a:ea typeface="Calibri" panose="020F0502020204030204" pitchFamily="34" charset="0"/>
                <a:cs typeface="Arial Narrow" panose="020B0606020202030204" pitchFamily="34" charset="0"/>
              </a:rPr>
              <a:t>notes of 1718</a:t>
            </a:r>
            <a:r>
              <a:rPr lang="en-IN" sz="2000" dirty="0" smtClean="0">
                <a:solidFill>
                  <a:srgbClr val="000000"/>
                </a:solidFill>
                <a:ea typeface="Calibri" panose="020F0502020204030204" pitchFamily="34" charset="0"/>
                <a:cs typeface="Arial Narrow" panose="020B0606020202030204" pitchFamily="34" charset="0"/>
              </a:rPr>
              <a:t>  &amp; declared </a:t>
            </a:r>
            <a:r>
              <a:rPr lang="en-IN" sz="2000" dirty="0">
                <a:solidFill>
                  <a:srgbClr val="000000"/>
                </a:solidFill>
                <a:ea typeface="Calibri" panose="020F0502020204030204" pitchFamily="34" charset="0"/>
                <a:cs typeface="Arial Narrow" panose="020B0606020202030204" pitchFamily="34" charset="0"/>
              </a:rPr>
              <a:t>in GSTR 3B  furnished for the financial year </a:t>
            </a:r>
            <a:r>
              <a:rPr lang="en-IN" sz="2000" dirty="0" smtClean="0">
                <a:solidFill>
                  <a:srgbClr val="000000"/>
                </a:solidFill>
                <a:ea typeface="Calibri" panose="020F0502020204030204" pitchFamily="34" charset="0"/>
                <a:cs typeface="Arial Narrow" panose="020B0606020202030204" pitchFamily="34" charset="0"/>
              </a:rPr>
              <a:t>2018-19</a:t>
            </a:r>
          </a:p>
          <a:p>
            <a:pPr algn="just">
              <a:tabLst>
                <a:tab pos="339725" algn="l"/>
              </a:tabLst>
            </a:pPr>
            <a:r>
              <a:rPr lang="en-IN" sz="2000" b="1" dirty="0">
                <a:solidFill>
                  <a:srgbClr val="FF0000"/>
                </a:solidFill>
                <a:ea typeface="Calibri" panose="020F0502020204030204" pitchFamily="34" charset="0"/>
                <a:cs typeface="Arial Narrow" panose="020B0606020202030204" pitchFamily="34" charset="0"/>
              </a:rPr>
              <a:t>ITC  </a:t>
            </a:r>
            <a:r>
              <a:rPr lang="en-IN" sz="2000" b="1" dirty="0" smtClean="0">
                <a:solidFill>
                  <a:srgbClr val="FF0000"/>
                </a:solidFill>
                <a:ea typeface="Calibri" panose="020F0502020204030204" pitchFamily="34" charset="0"/>
                <a:cs typeface="Arial Narrow" panose="020B0606020202030204" pitchFamily="34" charset="0"/>
              </a:rPr>
              <a:t>available on </a:t>
            </a:r>
            <a:r>
              <a:rPr lang="en-IN" sz="2000" b="1" dirty="0">
                <a:solidFill>
                  <a:srgbClr val="FF0000"/>
                </a:solidFill>
                <a:ea typeface="Calibri" panose="020F0502020204030204" pitchFamily="34" charset="0"/>
                <a:cs typeface="Arial Narrow" panose="020B0606020202030204" pitchFamily="34" charset="0"/>
              </a:rPr>
              <a:t>tax invoices and debit notes of 1718  </a:t>
            </a:r>
            <a:r>
              <a:rPr lang="en-IN" sz="2000" b="1" dirty="0" smtClean="0">
                <a:solidFill>
                  <a:srgbClr val="FF0000"/>
                </a:solidFill>
                <a:ea typeface="Calibri" panose="020F0502020204030204" pitchFamily="34" charset="0"/>
                <a:cs typeface="Arial Narrow" panose="020B0606020202030204" pitchFamily="34" charset="0"/>
              </a:rPr>
              <a:t>but neither declared </a:t>
            </a:r>
            <a:r>
              <a:rPr lang="en-IN" sz="2000" b="1" dirty="0">
                <a:solidFill>
                  <a:srgbClr val="FF0000"/>
                </a:solidFill>
                <a:ea typeface="Calibri" panose="020F0502020204030204" pitchFamily="34" charset="0"/>
                <a:cs typeface="Arial Narrow" panose="020B0606020202030204" pitchFamily="34" charset="0"/>
              </a:rPr>
              <a:t>in GSTR 3B  furnished for the financial year </a:t>
            </a:r>
            <a:r>
              <a:rPr lang="en-IN" sz="2000" b="1" dirty="0" smtClean="0">
                <a:solidFill>
                  <a:srgbClr val="FF0000"/>
                </a:solidFill>
                <a:ea typeface="Calibri" panose="020F0502020204030204" pitchFamily="34" charset="0"/>
                <a:cs typeface="Arial Narrow" panose="020B0606020202030204" pitchFamily="34" charset="0"/>
              </a:rPr>
              <a:t>2017-18 &amp; 2018-19</a:t>
            </a:r>
            <a:endParaRPr lang="en-IN" sz="2000" b="1" dirty="0">
              <a:solidFill>
                <a:srgbClr val="FF0000"/>
              </a:solidFill>
              <a:ea typeface="Calibri" panose="020F0502020204030204" pitchFamily="34" charset="0"/>
              <a:cs typeface="Arial Narrow" panose="020B0606020202030204" pitchFamily="34" charset="0"/>
            </a:endParaRPr>
          </a:p>
          <a:p>
            <a:pPr algn="just">
              <a:tabLst>
                <a:tab pos="339725" algn="l"/>
              </a:tabLst>
            </a:pPr>
            <a:r>
              <a:rPr lang="en-US" sz="2000" dirty="0" smtClean="0"/>
              <a:t>Details of Table 6(Except Table 6A) </a:t>
            </a:r>
            <a:r>
              <a:rPr lang="en-IN" sz="2000" dirty="0" smtClean="0"/>
              <a:t>are  </a:t>
            </a:r>
            <a:r>
              <a:rPr lang="en-IN" sz="2000" dirty="0"/>
              <a:t>to be entered manually by </a:t>
            </a:r>
            <a:r>
              <a:rPr lang="en-IN" sz="2000" dirty="0" smtClean="0"/>
              <a:t>user</a:t>
            </a:r>
          </a:p>
          <a:p>
            <a:pPr algn="just">
              <a:tabLst>
                <a:tab pos="339725" algn="l"/>
              </a:tabLst>
            </a:pPr>
            <a:r>
              <a:rPr lang="en-IN" sz="2000" dirty="0" smtClean="0">
                <a:solidFill>
                  <a:srgbClr val="000000"/>
                </a:solidFill>
                <a:ea typeface="Calibri" panose="020F0502020204030204" pitchFamily="34" charset="0"/>
                <a:cs typeface="Arial Narrow" panose="020B0606020202030204" pitchFamily="34" charset="0"/>
              </a:rPr>
              <a:t>In majority of tables </a:t>
            </a:r>
            <a:r>
              <a:rPr lang="en-IN" sz="2000" b="1" dirty="0" smtClean="0">
                <a:solidFill>
                  <a:srgbClr val="FF0000"/>
                </a:solidFill>
                <a:ea typeface="Calibri" panose="020F0502020204030204" pitchFamily="34" charset="0"/>
                <a:cs typeface="Arial Narrow" panose="020B0606020202030204" pitchFamily="34" charset="0"/>
              </a:rPr>
              <a:t>ITC </a:t>
            </a:r>
            <a:r>
              <a:rPr lang="en-IN" sz="2000" b="1" dirty="0">
                <a:solidFill>
                  <a:srgbClr val="FF0000"/>
                </a:solidFill>
                <a:ea typeface="Calibri" panose="020F0502020204030204" pitchFamily="34" charset="0"/>
                <a:cs typeface="Arial Narrow" panose="020B0606020202030204" pitchFamily="34" charset="0"/>
              </a:rPr>
              <a:t>availed is to be classified</a:t>
            </a:r>
            <a:r>
              <a:rPr lang="en-IN" sz="2000" dirty="0">
                <a:solidFill>
                  <a:srgbClr val="000000"/>
                </a:solidFill>
                <a:ea typeface="Calibri" panose="020F0502020204030204" pitchFamily="34" charset="0"/>
                <a:cs typeface="Arial Narrow" panose="020B0606020202030204" pitchFamily="34" charset="0"/>
              </a:rPr>
              <a:t> as ITC on inputs, capital goods and input </a:t>
            </a:r>
            <a:r>
              <a:rPr lang="en-IN" sz="2000" dirty="0" smtClean="0">
                <a:solidFill>
                  <a:srgbClr val="000000"/>
                </a:solidFill>
                <a:ea typeface="Calibri" panose="020F0502020204030204" pitchFamily="34" charset="0"/>
                <a:cs typeface="Arial Narrow" panose="020B0606020202030204" pitchFamily="34" charset="0"/>
              </a:rPr>
              <a:t>services etc. </a:t>
            </a:r>
          </a:p>
          <a:p>
            <a:pPr algn="just">
              <a:tabLst>
                <a:tab pos="339725" algn="l"/>
              </a:tabLst>
            </a:pPr>
            <a:r>
              <a:rPr lang="en-IN" sz="2000" b="1" dirty="0" smtClean="0">
                <a:solidFill>
                  <a:srgbClr val="FF0000"/>
                </a:solidFill>
                <a:ea typeface="Calibri" panose="020F0502020204030204" pitchFamily="34" charset="0"/>
                <a:cs typeface="Arial Narrow" panose="020B0606020202030204" pitchFamily="34" charset="0"/>
              </a:rPr>
              <a:t>What if such bifurcation is not given? Is it Suppression of facts ? </a:t>
            </a:r>
            <a:endParaRPr lang="en-US" sz="2000" b="1" dirty="0">
              <a:solidFill>
                <a:srgbClr val="FF0000"/>
              </a:solidFill>
              <a:ea typeface="Calibri" panose="020F0502020204030204" pitchFamily="34" charset="0"/>
              <a:cs typeface="Arial Narrow" panose="020B0606020202030204" pitchFamily="34" charset="0"/>
            </a:endParaRPr>
          </a:p>
          <a:p>
            <a:pPr marL="0" indent="0" algn="just">
              <a:buNone/>
              <a:tabLst>
                <a:tab pos="339725" algn="l"/>
              </a:tabLst>
            </a:pPr>
            <a:endParaRPr lang="en-IN" sz="2000" dirty="0" smtClean="0"/>
          </a:p>
          <a:p>
            <a:pPr marL="0" indent="0" algn="just">
              <a:buNone/>
              <a:tabLst>
                <a:tab pos="339725" algn="l"/>
              </a:tabLst>
            </a:pPr>
            <a:endParaRPr lang="en-IN" sz="2000" dirty="0"/>
          </a:p>
          <a:p>
            <a:pPr marL="0" indent="0" algn="just">
              <a:buNone/>
              <a:tabLst>
                <a:tab pos="339725" algn="l"/>
              </a:tabLst>
            </a:pPr>
            <a:endParaRPr lang="en-US" sz="2000" dirty="0"/>
          </a:p>
          <a:p>
            <a:pPr marL="0" indent="0" algn="just">
              <a:buNone/>
              <a:tabLst>
                <a:tab pos="339725" algn="l"/>
              </a:tabLst>
            </a:pPr>
            <a:endParaRPr lang="en-US" sz="2000" dirty="0" smtClean="0"/>
          </a:p>
          <a:p>
            <a:pPr marL="0" indent="0" algn="just">
              <a:buNone/>
              <a:tabLst>
                <a:tab pos="339725" algn="l"/>
              </a:tabLst>
            </a:pPr>
            <a:r>
              <a:rPr lang="en-US" sz="2000" b="1" dirty="0" smtClean="0">
                <a:solidFill>
                  <a:srgbClr val="FF0000"/>
                </a:solidFill>
              </a:rPr>
              <a:t>	</a:t>
            </a:r>
            <a:endParaRPr lang="en-US" sz="2000" dirty="0"/>
          </a:p>
          <a:p>
            <a:endParaRPr lang="en-US" sz="2000" dirty="0"/>
          </a:p>
          <a:p>
            <a:pPr marL="712788" indent="-349250" algn="just">
              <a:buFont typeface="Wingdings" panose="05000000000000000000" pitchFamily="2" charset="2"/>
              <a:buChar char="q"/>
              <a:tabLst>
                <a:tab pos="631825" algn="l"/>
              </a:tabLst>
            </a:pPr>
            <a:endParaRPr lang="en-IN" sz="2000" dirty="0" smtClean="0"/>
          </a:p>
        </p:txBody>
      </p:sp>
      <p:sp>
        <p:nvSpPr>
          <p:cNvPr id="4" name="Slide Number Placeholder 3"/>
          <p:cNvSpPr>
            <a:spLocks noGrp="1"/>
          </p:cNvSpPr>
          <p:nvPr>
            <p:ph type="sldNum" sz="quarter" idx="18"/>
          </p:nvPr>
        </p:nvSpPr>
        <p:spPr/>
        <p:txBody>
          <a:bodyPr/>
          <a:lstStyle/>
          <a:p>
            <a:fld id="{E90EB10D-B49F-42B1-955A-1DB268FD7307}" type="slidenum">
              <a:rPr lang="en-IN" smtClean="0"/>
              <a:pPr/>
              <a:t>9</a:t>
            </a:fld>
            <a:endParaRPr lang="en-IN" dirty="0"/>
          </a:p>
        </p:txBody>
      </p:sp>
    </p:spTree>
    <p:extLst>
      <p:ext uri="{BB962C8B-B14F-4D97-AF65-F5344CB8AC3E}">
        <p14:creationId xmlns:p14="http://schemas.microsoft.com/office/powerpoint/2010/main" val="25176918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6">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12859</TotalTime>
  <Words>6486</Words>
  <Application>Microsoft Office PowerPoint</Application>
  <PresentationFormat>On-screen Show (4:3)</PresentationFormat>
  <Paragraphs>1545</Paragraphs>
  <Slides>67</Slides>
  <Notes>5</Notes>
  <HiddenSlides>4</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1</vt:i4>
      </vt:variant>
      <vt:variant>
        <vt:lpstr>Slide Titles</vt:lpstr>
      </vt:variant>
      <vt:variant>
        <vt:i4>67</vt:i4>
      </vt:variant>
    </vt:vector>
  </HeadingPairs>
  <TitlesOfParts>
    <vt:vector size="80" baseType="lpstr">
      <vt:lpstr>Arial</vt:lpstr>
      <vt:lpstr>Arial Narrow</vt:lpstr>
      <vt:lpstr>Calibri</vt:lpstr>
      <vt:lpstr>Cambria</vt:lpstr>
      <vt:lpstr>Century Gothic</vt:lpstr>
      <vt:lpstr>Impact</vt:lpstr>
      <vt:lpstr>Kabel Bk BT</vt:lpstr>
      <vt:lpstr>Product Sans</vt:lpstr>
      <vt:lpstr>Segoe UI</vt:lpstr>
      <vt:lpstr>Times New Roman</vt:lpstr>
      <vt:lpstr>Wingdings</vt:lpstr>
      <vt:lpstr>Office Theme</vt:lpstr>
      <vt:lpstr>think-cell Slide</vt:lpstr>
      <vt:lpstr>PowerPoint Presentation</vt:lpstr>
      <vt:lpstr>Disclaimer</vt:lpstr>
      <vt:lpstr>PowerPoint Presentation</vt:lpstr>
      <vt:lpstr>FAQs – GST Annual Return</vt:lpstr>
      <vt:lpstr>FAQs – GST Annual Return</vt:lpstr>
      <vt:lpstr>FAQs – GST Annual Return   </vt:lpstr>
      <vt:lpstr>PowerPoint Presentation</vt:lpstr>
      <vt:lpstr> Suggestive disclosure of Inward Supply &amp; ITC    </vt:lpstr>
      <vt:lpstr>Key Points for Table 6</vt:lpstr>
      <vt:lpstr>Table 6A - 6B of GSTR-9</vt:lpstr>
      <vt:lpstr>Disclosure of Total eligible ITC of 1718 as per books </vt:lpstr>
      <vt:lpstr>Table 6C of GSTR-9</vt:lpstr>
      <vt:lpstr>Table 6D of GSTR-9</vt:lpstr>
      <vt:lpstr>Key Points for Table 6C &amp; 6D</vt:lpstr>
      <vt:lpstr>Table 6E of GSTR-9</vt:lpstr>
      <vt:lpstr>FAQs – GST Annual Return   </vt:lpstr>
      <vt:lpstr>Table 6F - 6G of GSTR-9</vt:lpstr>
      <vt:lpstr>Table 6H - 6K of GSTR-9</vt:lpstr>
      <vt:lpstr>Table 6L - 6O of GSTR-9</vt:lpstr>
      <vt:lpstr>Mapping of Table 4 of GSTR-3B of 1718 with GSTR-9</vt:lpstr>
      <vt:lpstr>Key Points for Table 7</vt:lpstr>
      <vt:lpstr>Table 7A of GSTR-9</vt:lpstr>
      <vt:lpstr>Table 7B – 7D of GSTR-9</vt:lpstr>
      <vt:lpstr>Table 7E of GSTR-9</vt:lpstr>
      <vt:lpstr>Table 7F-7G of GSTR-9</vt:lpstr>
      <vt:lpstr>Table 7H-7J of GSTR-9</vt:lpstr>
      <vt:lpstr>Disclosure of Blocked Credits in GSTR-3B and its impact</vt:lpstr>
      <vt:lpstr>Disclosure of Blocked Credits in GSTR-3B and its impact</vt:lpstr>
      <vt:lpstr>Case Study on ITC Reversal </vt:lpstr>
      <vt:lpstr>Table 6 Vs Table 8</vt:lpstr>
      <vt:lpstr>Table 8A of GSTR-9</vt:lpstr>
      <vt:lpstr>Latest on Table 8A </vt:lpstr>
      <vt:lpstr>Key Points for GSTR-2A</vt:lpstr>
      <vt:lpstr>Table 8B-8C of GSTR-9</vt:lpstr>
      <vt:lpstr>Table 8B-8C of GSTR-9</vt:lpstr>
      <vt:lpstr>Meaning of Ineligible ITC    </vt:lpstr>
      <vt:lpstr>Table 8G-8K of GSTR-9</vt:lpstr>
      <vt:lpstr>Decoding Table 6E vs 8G Vs 8H </vt:lpstr>
      <vt:lpstr>Relationship between various forms for ITC availed</vt:lpstr>
      <vt:lpstr>Table 13 : ITC Availed      </vt:lpstr>
      <vt:lpstr>Table 12 : ITC Reversal     </vt:lpstr>
      <vt:lpstr>ITC Case Study # 1</vt:lpstr>
      <vt:lpstr>ITC Case Study # 1A</vt:lpstr>
      <vt:lpstr>ITC Case Study # 2</vt:lpstr>
      <vt:lpstr>ITC Case Study # 2A</vt:lpstr>
      <vt:lpstr>ITC Case Study # 3</vt:lpstr>
      <vt:lpstr>ITC Case Study # 4</vt:lpstr>
      <vt:lpstr>ITC Case Study # 5</vt:lpstr>
      <vt:lpstr>ITC Case Study # 6</vt:lpstr>
      <vt:lpstr>ITC Case Study # 7</vt:lpstr>
      <vt:lpstr>ITC Case Study # 8</vt:lpstr>
      <vt:lpstr>ITC Case Study # 9</vt:lpstr>
      <vt:lpstr>ITC Case Study # 10</vt:lpstr>
      <vt:lpstr>ITC Case Study # 11</vt:lpstr>
      <vt:lpstr>ITC Case Study # 11</vt:lpstr>
      <vt:lpstr>PowerPoint Presentation</vt:lpstr>
      <vt:lpstr>Relationship between R-9 and 9C</vt:lpstr>
      <vt:lpstr>Relationship between R-9 and 9C</vt:lpstr>
      <vt:lpstr>Table 12: Reconciliation of Input Tax Credit (ITC)</vt:lpstr>
      <vt:lpstr>Case Study on Table 12 of GSTR-9C </vt:lpstr>
      <vt:lpstr>Case Study on Table 12 of GSTR-9C </vt:lpstr>
      <vt:lpstr>PowerPoint Presentation</vt:lpstr>
      <vt:lpstr>PowerPoint Presentation</vt:lpstr>
      <vt:lpstr>Case Study on Table 14 of GSTR-9C </vt:lpstr>
      <vt:lpstr>Case Study on Table 14 of GSTR-9C </vt:lpstr>
      <vt:lpstr>Brain Teaser</vt:lpstr>
      <vt:lpstr>Questions / 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Jignesh</dc:creator>
  <cp:lastModifiedBy>Windows User</cp:lastModifiedBy>
  <cp:revision>2415</cp:revision>
  <cp:lastPrinted>2019-05-17T17:53:43Z</cp:lastPrinted>
  <dcterms:created xsi:type="dcterms:W3CDTF">2017-04-30T07:41:26Z</dcterms:created>
  <dcterms:modified xsi:type="dcterms:W3CDTF">2019-05-25T06:10:35Z</dcterms:modified>
</cp:coreProperties>
</file>