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36"/>
  </p:notesMasterIdLst>
  <p:sldIdLst>
    <p:sldId id="256" r:id="rId2"/>
    <p:sldId id="341" r:id="rId3"/>
    <p:sldId id="282" r:id="rId4"/>
    <p:sldId id="290" r:id="rId5"/>
    <p:sldId id="325" r:id="rId6"/>
    <p:sldId id="298" r:id="rId7"/>
    <p:sldId id="340" r:id="rId8"/>
    <p:sldId id="293" r:id="rId9"/>
    <p:sldId id="295" r:id="rId10"/>
    <p:sldId id="294" r:id="rId11"/>
    <p:sldId id="297" r:id="rId12"/>
    <p:sldId id="326" r:id="rId13"/>
    <p:sldId id="327" r:id="rId14"/>
    <p:sldId id="328" r:id="rId15"/>
    <p:sldId id="305" r:id="rId16"/>
    <p:sldId id="329" r:id="rId17"/>
    <p:sldId id="330" r:id="rId18"/>
    <p:sldId id="331" r:id="rId19"/>
    <p:sldId id="342" r:id="rId20"/>
    <p:sldId id="332" r:id="rId21"/>
    <p:sldId id="338" r:id="rId22"/>
    <p:sldId id="268" r:id="rId23"/>
    <p:sldId id="333" r:id="rId24"/>
    <p:sldId id="309" r:id="rId25"/>
    <p:sldId id="318" r:id="rId26"/>
    <p:sldId id="339" r:id="rId27"/>
    <p:sldId id="319" r:id="rId28"/>
    <p:sldId id="320" r:id="rId29"/>
    <p:sldId id="287" r:id="rId30"/>
    <p:sldId id="335" r:id="rId31"/>
    <p:sldId id="337" r:id="rId32"/>
    <p:sldId id="336" r:id="rId33"/>
    <p:sldId id="334" r:id="rId34"/>
    <p:sldId id="27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48B61C-B51A-4878-81EC-AA1B059121E2}" type="datetimeFigureOut">
              <a:rPr lang="en-IN" smtClean="0"/>
              <a:t>25-05-2021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C63304-F1C0-46C2-B74B-BC9396DB3340}" type="slidenum">
              <a:rPr lang="en-IN" smtClean="0"/>
              <a:t>‹#›</a:t>
            </a:fld>
            <a:endParaRPr lang="en-IN"/>
          </a:p>
        </p:txBody>
      </p:sp>
    </p:spTree>
    <p:extLst>
      <p:ext uri="{BB962C8B-B14F-4D97-AF65-F5344CB8AC3E}">
        <p14:creationId xmlns:p14="http://schemas.microsoft.com/office/powerpoint/2010/main" val="2216637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8AF3152-9085-44C2-8F34-995A8D805863}" type="datetime1">
              <a:rPr lang="en-IN" smtClean="0"/>
              <a:t>25-05-2021</a:t>
            </a:fld>
            <a:endParaRPr lang="en-IN"/>
          </a:p>
        </p:txBody>
      </p:sp>
      <p:sp>
        <p:nvSpPr>
          <p:cNvPr id="5" name="Footer Placeholder 4"/>
          <p:cNvSpPr>
            <a:spLocks noGrp="1"/>
          </p:cNvSpPr>
          <p:nvPr>
            <p:ph type="ftr" sz="quarter" idx="11"/>
          </p:nvPr>
        </p:nvSpPr>
        <p:spPr/>
        <p:txBody>
          <a:bodyPr/>
          <a:lstStyle/>
          <a:p>
            <a:r>
              <a:rPr lang="en-IN"/>
              <a:t>caprachiparekh@gmail.com</a:t>
            </a:r>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37CB61C-E258-45BA-80D5-6F886DDFA0C9}" type="slidenum">
              <a:rPr lang="en-IN" smtClean="0"/>
              <a:t>‹#›</a:t>
            </a:fld>
            <a:endParaRPr lang="en-IN"/>
          </a:p>
        </p:txBody>
      </p:sp>
    </p:spTree>
    <p:extLst>
      <p:ext uri="{BB962C8B-B14F-4D97-AF65-F5344CB8AC3E}">
        <p14:creationId xmlns:p14="http://schemas.microsoft.com/office/powerpoint/2010/main" val="211725878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B4591C6-5125-4994-84A0-9183DE863324}" type="datetime1">
              <a:rPr lang="en-IN" smtClean="0"/>
              <a:t>25-05-2021</a:t>
            </a:fld>
            <a:endParaRPr lang="en-IN"/>
          </a:p>
        </p:txBody>
      </p:sp>
      <p:sp>
        <p:nvSpPr>
          <p:cNvPr id="5" name="Footer Placeholder 4"/>
          <p:cNvSpPr>
            <a:spLocks noGrp="1"/>
          </p:cNvSpPr>
          <p:nvPr>
            <p:ph type="ftr" sz="quarter" idx="11"/>
          </p:nvPr>
        </p:nvSpPr>
        <p:spPr/>
        <p:txBody>
          <a:bodyPr/>
          <a:lstStyle/>
          <a:p>
            <a:r>
              <a:rPr lang="en-IN"/>
              <a:t>caprachiparekh@gmail.com</a:t>
            </a:r>
          </a:p>
        </p:txBody>
      </p:sp>
      <p:sp>
        <p:nvSpPr>
          <p:cNvPr id="6" name="Slide Number Placeholder 5"/>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1974002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5C5678-8B17-45EE-810E-F717A41EF72A}" type="datetime1">
              <a:rPr lang="en-IN" smtClean="0"/>
              <a:t>25-05-2021</a:t>
            </a:fld>
            <a:endParaRPr lang="en-IN"/>
          </a:p>
        </p:txBody>
      </p:sp>
      <p:sp>
        <p:nvSpPr>
          <p:cNvPr id="5" name="Footer Placeholder 4"/>
          <p:cNvSpPr>
            <a:spLocks noGrp="1"/>
          </p:cNvSpPr>
          <p:nvPr>
            <p:ph type="ftr" sz="quarter" idx="11"/>
          </p:nvPr>
        </p:nvSpPr>
        <p:spPr/>
        <p:txBody>
          <a:bodyPr/>
          <a:lstStyle/>
          <a:p>
            <a:r>
              <a:rPr lang="en-IN"/>
              <a:t>caprachiparekh@gmail.com</a:t>
            </a:r>
          </a:p>
        </p:txBody>
      </p:sp>
      <p:sp>
        <p:nvSpPr>
          <p:cNvPr id="6" name="Slide Number Placeholder 5"/>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2560066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78E368-32BA-49D7-9E69-9EFD4CF26EC9}" type="datetime1">
              <a:rPr lang="en-IN" smtClean="0"/>
              <a:t>25-05-2021</a:t>
            </a:fld>
            <a:endParaRPr lang="en-IN"/>
          </a:p>
        </p:txBody>
      </p:sp>
      <p:sp>
        <p:nvSpPr>
          <p:cNvPr id="5" name="Footer Placeholder 4"/>
          <p:cNvSpPr>
            <a:spLocks noGrp="1"/>
          </p:cNvSpPr>
          <p:nvPr>
            <p:ph type="ftr" sz="quarter" idx="11"/>
          </p:nvPr>
        </p:nvSpPr>
        <p:spPr/>
        <p:txBody>
          <a:bodyPr/>
          <a:lstStyle/>
          <a:p>
            <a:r>
              <a:rPr lang="en-IN"/>
              <a:t>caprachiparekh@gmail.com</a:t>
            </a:r>
          </a:p>
        </p:txBody>
      </p:sp>
      <p:sp>
        <p:nvSpPr>
          <p:cNvPr id="6" name="Slide Number Placeholder 5"/>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679362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43A79FBC-9A3B-4874-ABA9-8DC0FE6584E9}" type="datetime1">
              <a:rPr lang="en-IN" smtClean="0"/>
              <a:t>25-05-2021</a:t>
            </a:fld>
            <a:endParaRPr lang="en-IN"/>
          </a:p>
        </p:txBody>
      </p:sp>
      <p:sp>
        <p:nvSpPr>
          <p:cNvPr id="5" name="Footer Placeholder 4"/>
          <p:cNvSpPr>
            <a:spLocks noGrp="1"/>
          </p:cNvSpPr>
          <p:nvPr>
            <p:ph type="ftr" sz="quarter" idx="11"/>
          </p:nvPr>
        </p:nvSpPr>
        <p:spPr>
          <a:xfrm>
            <a:off x="2182708" y="6272784"/>
            <a:ext cx="6327648" cy="365125"/>
          </a:xfrm>
        </p:spPr>
        <p:txBody>
          <a:bodyPr/>
          <a:lstStyle/>
          <a:p>
            <a:r>
              <a:rPr lang="en-IN"/>
              <a:t>caprachiparekh@gmail.com</a:t>
            </a:r>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37CB61C-E258-45BA-80D5-6F886DDFA0C9}" type="slidenum">
              <a:rPr lang="en-IN" smtClean="0"/>
              <a:t>‹#›</a:t>
            </a:fld>
            <a:endParaRPr lang="en-IN"/>
          </a:p>
        </p:txBody>
      </p:sp>
    </p:spTree>
    <p:extLst>
      <p:ext uri="{BB962C8B-B14F-4D97-AF65-F5344CB8AC3E}">
        <p14:creationId xmlns:p14="http://schemas.microsoft.com/office/powerpoint/2010/main" val="251314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3488342-D10E-4FFC-AEC6-2BA996400631}" type="datetime1">
              <a:rPr lang="en-IN" smtClean="0"/>
              <a:t>25-05-2021</a:t>
            </a:fld>
            <a:endParaRPr lang="en-IN"/>
          </a:p>
        </p:txBody>
      </p:sp>
      <p:sp>
        <p:nvSpPr>
          <p:cNvPr id="6" name="Footer Placeholder 5"/>
          <p:cNvSpPr>
            <a:spLocks noGrp="1"/>
          </p:cNvSpPr>
          <p:nvPr>
            <p:ph type="ftr" sz="quarter" idx="11"/>
          </p:nvPr>
        </p:nvSpPr>
        <p:spPr/>
        <p:txBody>
          <a:bodyPr/>
          <a:lstStyle/>
          <a:p>
            <a:r>
              <a:rPr lang="en-IN"/>
              <a:t>caprachiparekh@gmail.com</a:t>
            </a:r>
          </a:p>
        </p:txBody>
      </p:sp>
      <p:sp>
        <p:nvSpPr>
          <p:cNvPr id="7" name="Slide Number Placeholder 6"/>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595458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251463-D88D-465F-8CBB-F21B94EE02F9}" type="datetime1">
              <a:rPr lang="en-IN" smtClean="0"/>
              <a:t>25-05-2021</a:t>
            </a:fld>
            <a:endParaRPr lang="en-IN"/>
          </a:p>
        </p:txBody>
      </p:sp>
      <p:sp>
        <p:nvSpPr>
          <p:cNvPr id="8" name="Footer Placeholder 7"/>
          <p:cNvSpPr>
            <a:spLocks noGrp="1"/>
          </p:cNvSpPr>
          <p:nvPr>
            <p:ph type="ftr" sz="quarter" idx="11"/>
          </p:nvPr>
        </p:nvSpPr>
        <p:spPr/>
        <p:txBody>
          <a:bodyPr/>
          <a:lstStyle/>
          <a:p>
            <a:r>
              <a:rPr lang="en-IN"/>
              <a:t>caprachiparekh@gmail.com</a:t>
            </a:r>
          </a:p>
        </p:txBody>
      </p:sp>
      <p:sp>
        <p:nvSpPr>
          <p:cNvPr id="9" name="Slide Number Placeholder 8"/>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3017070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07A843-174A-4275-BB82-8CA70AADF49B}" type="datetime1">
              <a:rPr lang="en-IN" smtClean="0"/>
              <a:t>25-05-2021</a:t>
            </a:fld>
            <a:endParaRPr lang="en-IN"/>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3932408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063DB0-BE0B-42E1-8405-83AE4AD58CCD}" type="datetime1">
              <a:rPr lang="en-IN" smtClean="0"/>
              <a:t>25-05-2021</a:t>
            </a:fld>
            <a:endParaRPr lang="en-IN"/>
          </a:p>
        </p:txBody>
      </p:sp>
      <p:sp>
        <p:nvSpPr>
          <p:cNvPr id="3" name="Footer Placeholder 2"/>
          <p:cNvSpPr>
            <a:spLocks noGrp="1"/>
          </p:cNvSpPr>
          <p:nvPr>
            <p:ph type="ftr" sz="quarter" idx="11"/>
          </p:nvPr>
        </p:nvSpPr>
        <p:spPr/>
        <p:txBody>
          <a:bodyPr/>
          <a:lstStyle/>
          <a:p>
            <a:r>
              <a:rPr lang="en-IN"/>
              <a:t>caprachiparekh@gmail.com</a:t>
            </a:r>
          </a:p>
        </p:txBody>
      </p:sp>
      <p:sp>
        <p:nvSpPr>
          <p:cNvPr id="4" name="Slide Number Placeholder 3"/>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7672818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F154B0-1042-41D6-BF97-F3414C351F25}" type="datetime1">
              <a:rPr lang="en-IN" smtClean="0"/>
              <a:t>25-05-2021</a:t>
            </a:fld>
            <a:endParaRPr lang="en-IN"/>
          </a:p>
        </p:txBody>
      </p:sp>
      <p:sp>
        <p:nvSpPr>
          <p:cNvPr id="6" name="Footer Placeholder 5"/>
          <p:cNvSpPr>
            <a:spLocks noGrp="1"/>
          </p:cNvSpPr>
          <p:nvPr>
            <p:ph type="ftr" sz="quarter" idx="11"/>
          </p:nvPr>
        </p:nvSpPr>
        <p:spPr/>
        <p:txBody>
          <a:bodyPr/>
          <a:lstStyle/>
          <a:p>
            <a:r>
              <a:rPr lang="en-IN"/>
              <a:t>caprachiparekh@gmail.com</a:t>
            </a:r>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29077177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611B93F-F84A-4D15-96E4-53BE3EE684C5}" type="datetime1">
              <a:rPr lang="en-IN" smtClean="0"/>
              <a:t>25-05-2021</a:t>
            </a:fld>
            <a:endParaRPr lang="en-IN"/>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37CB61C-E258-45BA-80D5-6F886DDFA0C9}" type="slidenum">
              <a:rPr lang="en-IN" smtClean="0"/>
              <a:t>‹#›</a:t>
            </a:fld>
            <a:endParaRPr lang="en-IN"/>
          </a:p>
        </p:txBody>
      </p:sp>
    </p:spTree>
    <p:extLst>
      <p:ext uri="{BB962C8B-B14F-4D97-AF65-F5344CB8AC3E}">
        <p14:creationId xmlns:p14="http://schemas.microsoft.com/office/powerpoint/2010/main" val="1441180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106C72DA-2BB0-4AD8-96FB-9D6CCF0767FA}" type="datetime1">
              <a:rPr lang="en-IN" smtClean="0"/>
              <a:t>25-05-2021</a:t>
            </a:fld>
            <a:endParaRPr lang="en-IN"/>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r>
              <a:rPr lang="en-IN"/>
              <a:t>caprachiparekh@gmail.com</a:t>
            </a:r>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37CB61C-E258-45BA-80D5-6F886DDFA0C9}" type="slidenum">
              <a:rPr lang="en-IN" smtClean="0"/>
              <a:t>‹#›</a:t>
            </a:fld>
            <a:endParaRPr lang="en-IN"/>
          </a:p>
        </p:txBody>
      </p:sp>
    </p:spTree>
    <p:extLst>
      <p:ext uri="{BB962C8B-B14F-4D97-AF65-F5344CB8AC3E}">
        <p14:creationId xmlns:p14="http://schemas.microsoft.com/office/powerpoint/2010/main" val="76698111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hf hd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report.insight.gov.in/"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sz="6600" dirty="0"/>
              <a:t>Recent Amendments – TDS/ TCS</a:t>
            </a:r>
            <a:br>
              <a:rPr lang="en-IN" sz="6600" dirty="0"/>
            </a:br>
            <a:endParaRPr lang="en-IN" sz="6600" dirty="0"/>
          </a:p>
        </p:txBody>
      </p:sp>
      <p:sp>
        <p:nvSpPr>
          <p:cNvPr id="3" name="Subtitle 2"/>
          <p:cNvSpPr>
            <a:spLocks noGrp="1"/>
          </p:cNvSpPr>
          <p:nvPr>
            <p:ph type="subTitle" idx="1"/>
          </p:nvPr>
        </p:nvSpPr>
        <p:spPr>
          <a:xfrm>
            <a:off x="1069848" y="4389119"/>
            <a:ext cx="7891272" cy="1475971"/>
          </a:xfrm>
        </p:spPr>
        <p:txBody>
          <a:bodyPr/>
          <a:lstStyle/>
          <a:p>
            <a:r>
              <a:rPr lang="en-IN" dirty="0"/>
              <a:t>Prachi Parekh</a:t>
            </a:r>
          </a:p>
          <a:p>
            <a:r>
              <a:rPr lang="en-IN" dirty="0"/>
              <a:t>C.A., LLB</a:t>
            </a:r>
          </a:p>
          <a:p>
            <a:r>
              <a:rPr lang="en-IN" baseline="30000" dirty="0"/>
              <a:t>22nd May 2021</a:t>
            </a:r>
            <a:endParaRPr lang="en-IN" dirty="0"/>
          </a:p>
          <a:p>
            <a:endParaRPr lang="en-IN" dirty="0"/>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1</a:t>
            </a:fld>
            <a:endParaRPr lang="en-IN"/>
          </a:p>
        </p:txBody>
      </p:sp>
    </p:spTree>
    <p:extLst>
      <p:ext uri="{BB962C8B-B14F-4D97-AF65-F5344CB8AC3E}">
        <p14:creationId xmlns:p14="http://schemas.microsoft.com/office/powerpoint/2010/main" val="3454080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136" y="484632"/>
            <a:ext cx="10040112" cy="688386"/>
          </a:xfrm>
        </p:spPr>
        <p:txBody>
          <a:bodyPr>
            <a:normAutofit fontScale="90000"/>
          </a:bodyPr>
          <a:lstStyle/>
          <a:p>
            <a:r>
              <a:rPr lang="en-IN" dirty="0"/>
              <a:t>Section 194 O</a:t>
            </a:r>
          </a:p>
        </p:txBody>
      </p:sp>
      <p:sp>
        <p:nvSpPr>
          <p:cNvPr id="3" name="Content Placeholder 2"/>
          <p:cNvSpPr>
            <a:spLocks noGrp="1"/>
          </p:cNvSpPr>
          <p:nvPr>
            <p:ph idx="1"/>
          </p:nvPr>
        </p:nvSpPr>
        <p:spPr>
          <a:xfrm>
            <a:off x="1088136" y="1440873"/>
            <a:ext cx="10040112" cy="4731327"/>
          </a:xfrm>
        </p:spPr>
        <p:txBody>
          <a:bodyPr/>
          <a:lstStyle/>
          <a:p>
            <a:r>
              <a:rPr lang="en-IN" dirty="0"/>
              <a:t>Provisions not applicable to amounts received or receivable for :</a:t>
            </a:r>
          </a:p>
          <a:p>
            <a:pPr>
              <a:buFontTx/>
              <a:buChar char="-"/>
            </a:pPr>
            <a:r>
              <a:rPr lang="en-IN" dirty="0"/>
              <a:t>Hosting any advertisements </a:t>
            </a:r>
          </a:p>
          <a:p>
            <a:pPr>
              <a:buFontTx/>
              <a:buChar char="-"/>
            </a:pPr>
            <a:r>
              <a:rPr lang="en-IN" dirty="0"/>
              <a:t>Providing other services not in connection with sale / services</a:t>
            </a:r>
          </a:p>
          <a:p>
            <a:pPr marL="0" indent="0">
              <a:buNone/>
            </a:pPr>
            <a:r>
              <a:rPr lang="en-IN" dirty="0"/>
              <a:t>Meaning of certain terms:</a:t>
            </a:r>
          </a:p>
          <a:p>
            <a:pPr marL="0" indent="0">
              <a:buNone/>
            </a:pPr>
            <a:r>
              <a:rPr lang="en-US" dirty="0"/>
              <a:t>a)"electronic commerce" means the supply of goods or services or both, including digital products, over digital or electronic network;</a:t>
            </a:r>
          </a:p>
          <a:p>
            <a:pPr marL="0" indent="0">
              <a:buNone/>
            </a:pPr>
            <a:r>
              <a:rPr lang="en-US" dirty="0"/>
              <a:t>(b)"e-commerce operator" means a person who owns, operates or manages digital or electronic facility or platform for electronic commerce;</a:t>
            </a:r>
          </a:p>
          <a:p>
            <a:pPr marL="0" indent="0">
              <a:buNone/>
            </a:pPr>
            <a:r>
              <a:rPr lang="en-US" dirty="0"/>
              <a:t>(c)"e-commerce participant" means a person resident in India selling goods or providing services or both, including digital products, through digital or electronic facility or platform for electronic commerce;</a:t>
            </a:r>
          </a:p>
          <a:p>
            <a:pPr marL="0" indent="0">
              <a:buNone/>
            </a:pPr>
            <a:r>
              <a:rPr lang="en-US" dirty="0"/>
              <a:t>(d)"services" includes "fees for technical services" and fees for "professional services", as defined in the Explanation to section 194J.]</a:t>
            </a:r>
            <a:endParaRPr lang="en-IN" dirty="0"/>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10</a:t>
            </a:fld>
            <a:endParaRPr lang="en-IN"/>
          </a:p>
        </p:txBody>
      </p:sp>
    </p:spTree>
    <p:extLst>
      <p:ext uri="{BB962C8B-B14F-4D97-AF65-F5344CB8AC3E}">
        <p14:creationId xmlns:p14="http://schemas.microsoft.com/office/powerpoint/2010/main" val="3498949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291" y="318378"/>
            <a:ext cx="9973703" cy="669913"/>
          </a:xfrm>
        </p:spPr>
        <p:txBody>
          <a:bodyPr>
            <a:normAutofit fontScale="90000"/>
          </a:bodyPr>
          <a:lstStyle/>
          <a:p>
            <a:r>
              <a:rPr lang="en-IN" dirty="0"/>
              <a:t>Section 194 O</a:t>
            </a:r>
          </a:p>
        </p:txBody>
      </p:sp>
      <p:sp>
        <p:nvSpPr>
          <p:cNvPr id="3" name="Content Placeholder 2"/>
          <p:cNvSpPr>
            <a:spLocks noGrp="1"/>
          </p:cNvSpPr>
          <p:nvPr>
            <p:ph idx="1"/>
          </p:nvPr>
        </p:nvSpPr>
        <p:spPr>
          <a:xfrm>
            <a:off x="988291" y="1163782"/>
            <a:ext cx="10139957" cy="5008418"/>
          </a:xfrm>
        </p:spPr>
        <p:txBody>
          <a:bodyPr/>
          <a:lstStyle/>
          <a:p>
            <a:pPr marL="0" indent="0">
              <a:buNone/>
            </a:pPr>
            <a:r>
              <a:rPr lang="en-US" dirty="0"/>
              <a:t>	</a:t>
            </a:r>
            <a:r>
              <a:rPr lang="en-US" u="sng" dirty="0"/>
              <a:t>Understanding the terms:</a:t>
            </a:r>
          </a:p>
          <a:p>
            <a:r>
              <a:rPr lang="en-US" u="sng" dirty="0"/>
              <a:t>Digital platforms </a:t>
            </a:r>
            <a:r>
              <a:rPr lang="en-US" dirty="0"/>
              <a:t>are online businesses that facilitate commercial interactions between at least two different groups—with one typically being suppliers and the other consumers.</a:t>
            </a:r>
          </a:p>
          <a:p>
            <a:pPr marL="0" indent="0">
              <a:buNone/>
            </a:pPr>
            <a:endParaRPr lang="en-US" dirty="0"/>
          </a:p>
          <a:p>
            <a:r>
              <a:rPr lang="en-US" u="sng" dirty="0">
                <a:solidFill>
                  <a:schemeClr val="tx2"/>
                </a:solidFill>
              </a:rPr>
              <a:t>Electronic Platform</a:t>
            </a:r>
            <a:r>
              <a:rPr lang="en-US" u="sng" dirty="0"/>
              <a:t> </a:t>
            </a:r>
            <a:r>
              <a:rPr lang="en-US" dirty="0"/>
              <a:t>means a website, platform or network (including any or all platforms, websites or networks that are accessible through such website, platform or network), whether operated by us or not, through which a Product is delivered or made available to you or operated by you, or an Account is accessed or operated by you, by electronic means</a:t>
            </a:r>
          </a:p>
          <a:p>
            <a:pPr marL="0" indent="0">
              <a:buNone/>
            </a:pPr>
            <a:endParaRPr lang="en-US" dirty="0"/>
          </a:p>
          <a:p>
            <a:r>
              <a:rPr lang="en-US" dirty="0"/>
              <a:t>Examples:</a:t>
            </a:r>
          </a:p>
          <a:p>
            <a:pPr marL="0" indent="0">
              <a:buNone/>
            </a:pPr>
            <a:r>
              <a:rPr lang="en-IN" dirty="0"/>
              <a:t>- Amazon, </a:t>
            </a:r>
            <a:r>
              <a:rPr lang="en-IN" dirty="0" err="1"/>
              <a:t>AirBnB</a:t>
            </a:r>
            <a:r>
              <a:rPr lang="en-IN" dirty="0"/>
              <a:t>, </a:t>
            </a:r>
            <a:r>
              <a:rPr lang="en-IN" dirty="0" err="1"/>
              <a:t>Zomato</a:t>
            </a:r>
            <a:r>
              <a:rPr lang="en-IN" dirty="0"/>
              <a:t>, </a:t>
            </a:r>
            <a:r>
              <a:rPr lang="en-IN" dirty="0" err="1"/>
              <a:t>Swiggy</a:t>
            </a:r>
            <a:r>
              <a:rPr lang="en-IN" dirty="0"/>
              <a:t> etc.</a:t>
            </a:r>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11</a:t>
            </a:fld>
            <a:endParaRPr lang="en-IN"/>
          </a:p>
        </p:txBody>
      </p:sp>
    </p:spTree>
    <p:extLst>
      <p:ext uri="{BB962C8B-B14F-4D97-AF65-F5344CB8AC3E}">
        <p14:creationId xmlns:p14="http://schemas.microsoft.com/office/powerpoint/2010/main" val="2013272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AFBF-522E-4F21-B1BB-216BB9963E3D}"/>
              </a:ext>
            </a:extLst>
          </p:cNvPr>
          <p:cNvSpPr>
            <a:spLocks noGrp="1"/>
          </p:cNvSpPr>
          <p:nvPr>
            <p:ph type="title"/>
          </p:nvPr>
        </p:nvSpPr>
        <p:spPr>
          <a:xfrm>
            <a:off x="989814" y="484632"/>
            <a:ext cx="10138434" cy="674865"/>
          </a:xfrm>
        </p:spPr>
        <p:txBody>
          <a:bodyPr>
            <a:normAutofit fontScale="90000"/>
          </a:bodyPr>
          <a:lstStyle/>
          <a:p>
            <a:r>
              <a:rPr lang="en-IN" dirty="0"/>
              <a:t>Section 194 O</a:t>
            </a:r>
          </a:p>
        </p:txBody>
      </p:sp>
      <p:sp>
        <p:nvSpPr>
          <p:cNvPr id="3" name="Content Placeholder 2">
            <a:extLst>
              <a:ext uri="{FF2B5EF4-FFF2-40B4-BE49-F238E27FC236}">
                <a16:creationId xmlns:a16="http://schemas.microsoft.com/office/drawing/2014/main" id="{540D51DD-E194-4A38-9699-0A554980A5F2}"/>
              </a:ext>
            </a:extLst>
          </p:cNvPr>
          <p:cNvSpPr>
            <a:spLocks noGrp="1"/>
          </p:cNvSpPr>
          <p:nvPr>
            <p:ph idx="1"/>
          </p:nvPr>
        </p:nvSpPr>
        <p:spPr>
          <a:xfrm>
            <a:off x="989814" y="1338606"/>
            <a:ext cx="10138434" cy="4833594"/>
          </a:xfrm>
        </p:spPr>
        <p:txBody>
          <a:bodyPr/>
          <a:lstStyle/>
          <a:p>
            <a:r>
              <a:rPr lang="en-IN" dirty="0"/>
              <a:t>Amazon India is a resident e-commerce operator facilitating the sale of Indian vendors. The transactions done during the previous year as follows:</a:t>
            </a:r>
          </a:p>
          <a:p>
            <a:pPr marL="0" indent="0">
              <a:buNone/>
            </a:pPr>
            <a:endParaRPr lang="en-IN" dirty="0"/>
          </a:p>
        </p:txBody>
      </p:sp>
      <p:sp>
        <p:nvSpPr>
          <p:cNvPr id="4" name="Footer Placeholder 3">
            <a:extLst>
              <a:ext uri="{FF2B5EF4-FFF2-40B4-BE49-F238E27FC236}">
                <a16:creationId xmlns:a16="http://schemas.microsoft.com/office/drawing/2014/main" id="{222BCC40-6921-4FCB-899E-38D56B04F7D2}"/>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AD7346D-06A9-4D7E-AFC3-614BCDF041B7}"/>
              </a:ext>
            </a:extLst>
          </p:cNvPr>
          <p:cNvSpPr>
            <a:spLocks noGrp="1"/>
          </p:cNvSpPr>
          <p:nvPr>
            <p:ph type="sldNum" sz="quarter" idx="12"/>
          </p:nvPr>
        </p:nvSpPr>
        <p:spPr/>
        <p:txBody>
          <a:bodyPr/>
          <a:lstStyle/>
          <a:p>
            <a:fld id="{437CB61C-E258-45BA-80D5-6F886DDFA0C9}" type="slidenum">
              <a:rPr lang="en-IN" smtClean="0"/>
              <a:t>12</a:t>
            </a:fld>
            <a:endParaRPr lang="en-IN"/>
          </a:p>
        </p:txBody>
      </p:sp>
      <p:graphicFrame>
        <p:nvGraphicFramePr>
          <p:cNvPr id="6" name="Table 6">
            <a:extLst>
              <a:ext uri="{FF2B5EF4-FFF2-40B4-BE49-F238E27FC236}">
                <a16:creationId xmlns:a16="http://schemas.microsoft.com/office/drawing/2014/main" id="{7118450D-716E-4CF7-84C4-C4E6A574CA45}"/>
              </a:ext>
            </a:extLst>
          </p:cNvPr>
          <p:cNvGraphicFramePr>
            <a:graphicFrameLocks noGrp="1"/>
          </p:cNvGraphicFramePr>
          <p:nvPr>
            <p:extLst>
              <p:ext uri="{D42A27DB-BD31-4B8C-83A1-F6EECF244321}">
                <p14:modId xmlns:p14="http://schemas.microsoft.com/office/powerpoint/2010/main" val="1496567607"/>
              </p:ext>
            </p:extLst>
          </p:nvPr>
        </p:nvGraphicFramePr>
        <p:xfrm>
          <a:off x="1211867" y="1982857"/>
          <a:ext cx="8128000" cy="26619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042383658"/>
                    </a:ext>
                  </a:extLst>
                </a:gridCol>
                <a:gridCol w="4064000">
                  <a:extLst>
                    <a:ext uri="{9D8B030D-6E8A-4147-A177-3AD203B41FA5}">
                      <a16:colId xmlns:a16="http://schemas.microsoft.com/office/drawing/2014/main" val="521050440"/>
                    </a:ext>
                  </a:extLst>
                </a:gridCol>
              </a:tblGrid>
              <a:tr h="370840">
                <a:tc>
                  <a:txBody>
                    <a:bodyPr/>
                    <a:lstStyle/>
                    <a:p>
                      <a:r>
                        <a:rPr lang="en-IN" dirty="0"/>
                        <a:t>Particulars</a:t>
                      </a:r>
                    </a:p>
                  </a:txBody>
                  <a:tcPr/>
                </a:tc>
                <a:tc>
                  <a:txBody>
                    <a:bodyPr/>
                    <a:lstStyle/>
                    <a:p>
                      <a:r>
                        <a:rPr lang="en-IN" dirty="0"/>
                        <a:t>Amount (in lakhs)</a:t>
                      </a:r>
                    </a:p>
                  </a:txBody>
                  <a:tcPr/>
                </a:tc>
                <a:extLst>
                  <a:ext uri="{0D108BD9-81ED-4DB2-BD59-A6C34878D82A}">
                    <a16:rowId xmlns:a16="http://schemas.microsoft.com/office/drawing/2014/main" val="897180812"/>
                  </a:ext>
                </a:extLst>
              </a:tr>
              <a:tr h="370840">
                <a:tc>
                  <a:txBody>
                    <a:bodyPr/>
                    <a:lstStyle/>
                    <a:p>
                      <a:r>
                        <a:rPr lang="en-IN" dirty="0"/>
                        <a:t>MRP (A)</a:t>
                      </a:r>
                    </a:p>
                  </a:txBody>
                  <a:tcPr/>
                </a:tc>
                <a:tc>
                  <a:txBody>
                    <a:bodyPr/>
                    <a:lstStyle/>
                    <a:p>
                      <a:r>
                        <a:rPr lang="en-IN" dirty="0"/>
                        <a:t>2000</a:t>
                      </a:r>
                    </a:p>
                  </a:txBody>
                  <a:tcPr/>
                </a:tc>
                <a:extLst>
                  <a:ext uri="{0D108BD9-81ED-4DB2-BD59-A6C34878D82A}">
                    <a16:rowId xmlns:a16="http://schemas.microsoft.com/office/drawing/2014/main" val="1161564375"/>
                  </a:ext>
                </a:extLst>
              </a:tr>
              <a:tr h="370840">
                <a:tc>
                  <a:txBody>
                    <a:bodyPr/>
                    <a:lstStyle/>
                    <a:p>
                      <a:r>
                        <a:rPr lang="en-IN" dirty="0"/>
                        <a:t>10% discount offered by the e-commerce participant (B)</a:t>
                      </a:r>
                    </a:p>
                  </a:txBody>
                  <a:tcPr/>
                </a:tc>
                <a:tc>
                  <a:txBody>
                    <a:bodyPr/>
                    <a:lstStyle/>
                    <a:p>
                      <a:r>
                        <a:rPr lang="en-IN" dirty="0"/>
                        <a:t>200</a:t>
                      </a:r>
                    </a:p>
                  </a:txBody>
                  <a:tcPr/>
                </a:tc>
                <a:extLst>
                  <a:ext uri="{0D108BD9-81ED-4DB2-BD59-A6C34878D82A}">
                    <a16:rowId xmlns:a16="http://schemas.microsoft.com/office/drawing/2014/main" val="43474778"/>
                  </a:ext>
                </a:extLst>
              </a:tr>
              <a:tr h="370840">
                <a:tc>
                  <a:txBody>
                    <a:bodyPr/>
                    <a:lstStyle/>
                    <a:p>
                      <a:r>
                        <a:rPr lang="en-IN" dirty="0"/>
                        <a:t>10% discount offered by the e-commerce operator (C)</a:t>
                      </a:r>
                    </a:p>
                  </a:txBody>
                  <a:tcPr/>
                </a:tc>
                <a:tc>
                  <a:txBody>
                    <a:bodyPr/>
                    <a:lstStyle/>
                    <a:p>
                      <a:r>
                        <a:rPr lang="en-IN" dirty="0"/>
                        <a:t>200</a:t>
                      </a:r>
                    </a:p>
                  </a:txBody>
                  <a:tcPr/>
                </a:tc>
                <a:extLst>
                  <a:ext uri="{0D108BD9-81ED-4DB2-BD59-A6C34878D82A}">
                    <a16:rowId xmlns:a16="http://schemas.microsoft.com/office/drawing/2014/main" val="2412540432"/>
                  </a:ext>
                </a:extLst>
              </a:tr>
              <a:tr h="370840">
                <a:tc>
                  <a:txBody>
                    <a:bodyPr/>
                    <a:lstStyle/>
                    <a:p>
                      <a:r>
                        <a:rPr lang="en-IN" dirty="0"/>
                        <a:t>10% commission charged by the e-commerce operator (D= (A-B)*10%)</a:t>
                      </a:r>
                    </a:p>
                  </a:txBody>
                  <a:tcPr/>
                </a:tc>
                <a:tc>
                  <a:txBody>
                    <a:bodyPr/>
                    <a:lstStyle/>
                    <a:p>
                      <a:r>
                        <a:rPr lang="en-IN" dirty="0"/>
                        <a:t>180</a:t>
                      </a:r>
                    </a:p>
                  </a:txBody>
                  <a:tcPr/>
                </a:tc>
                <a:extLst>
                  <a:ext uri="{0D108BD9-81ED-4DB2-BD59-A6C34878D82A}">
                    <a16:rowId xmlns:a16="http://schemas.microsoft.com/office/drawing/2014/main" val="1869104611"/>
                  </a:ext>
                </a:extLst>
              </a:tr>
            </a:tbl>
          </a:graphicData>
        </a:graphic>
      </p:graphicFrame>
      <p:sp>
        <p:nvSpPr>
          <p:cNvPr id="7" name="TextBox 6">
            <a:extLst>
              <a:ext uri="{FF2B5EF4-FFF2-40B4-BE49-F238E27FC236}">
                <a16:creationId xmlns:a16="http://schemas.microsoft.com/office/drawing/2014/main" id="{5343FA23-7735-469A-A713-D9C3AC8329DF}"/>
              </a:ext>
            </a:extLst>
          </p:cNvPr>
          <p:cNvSpPr txBox="1"/>
          <p:nvPr/>
        </p:nvSpPr>
        <p:spPr>
          <a:xfrm>
            <a:off x="1211867" y="4967926"/>
            <a:ext cx="9195325" cy="923330"/>
          </a:xfrm>
          <a:prstGeom prst="rect">
            <a:avLst/>
          </a:prstGeom>
          <a:noFill/>
        </p:spPr>
        <p:txBody>
          <a:bodyPr wrap="square" rtlCol="0">
            <a:spAutoFit/>
          </a:bodyPr>
          <a:lstStyle/>
          <a:p>
            <a:r>
              <a:rPr lang="en-IN" dirty="0"/>
              <a:t>In this case, the gross amount of sale is Rs.1800 lakhs, being MRP as reduced by the discount offered by the e-commerce participant.</a:t>
            </a:r>
          </a:p>
          <a:p>
            <a:r>
              <a:rPr lang="en-IN" dirty="0"/>
              <a:t>Amazon India will be required to deduct TDS @ 1% on 1800 Lakhs, </a:t>
            </a:r>
            <a:r>
              <a:rPr lang="en-IN" dirty="0" err="1"/>
              <a:t>ie</a:t>
            </a:r>
            <a:r>
              <a:rPr lang="en-IN" dirty="0"/>
              <a:t> Rs. 18,00,000/-</a:t>
            </a:r>
          </a:p>
        </p:txBody>
      </p:sp>
    </p:spTree>
    <p:extLst>
      <p:ext uri="{BB962C8B-B14F-4D97-AF65-F5344CB8AC3E}">
        <p14:creationId xmlns:p14="http://schemas.microsoft.com/office/powerpoint/2010/main" val="2127209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7DC71-5048-4E75-A595-1A28FAEF3DC6}"/>
              </a:ext>
            </a:extLst>
          </p:cNvPr>
          <p:cNvSpPr>
            <a:spLocks noGrp="1"/>
          </p:cNvSpPr>
          <p:nvPr>
            <p:ph type="title"/>
          </p:nvPr>
        </p:nvSpPr>
        <p:spPr>
          <a:xfrm>
            <a:off x="933254" y="484632"/>
            <a:ext cx="10194994" cy="816267"/>
          </a:xfrm>
        </p:spPr>
        <p:txBody>
          <a:bodyPr>
            <a:normAutofit fontScale="90000"/>
          </a:bodyPr>
          <a:lstStyle/>
          <a:p>
            <a:r>
              <a:rPr lang="en-IN"/>
              <a:t>Section 194 O</a:t>
            </a:r>
            <a:endParaRPr lang="en-IN" dirty="0"/>
          </a:p>
        </p:txBody>
      </p:sp>
      <p:sp>
        <p:nvSpPr>
          <p:cNvPr id="3" name="Content Placeholder 2">
            <a:extLst>
              <a:ext uri="{FF2B5EF4-FFF2-40B4-BE49-F238E27FC236}">
                <a16:creationId xmlns:a16="http://schemas.microsoft.com/office/drawing/2014/main" id="{1D03BE6F-390B-45ED-8103-0078A2AF8EA4}"/>
              </a:ext>
            </a:extLst>
          </p:cNvPr>
          <p:cNvSpPr>
            <a:spLocks noGrp="1"/>
          </p:cNvSpPr>
          <p:nvPr>
            <p:ph idx="1"/>
          </p:nvPr>
        </p:nvSpPr>
        <p:spPr>
          <a:xfrm>
            <a:off x="824751" y="1300899"/>
            <a:ext cx="10058400" cy="4050792"/>
          </a:xfrm>
        </p:spPr>
        <p:txBody>
          <a:bodyPr/>
          <a:lstStyle/>
          <a:p>
            <a:r>
              <a:rPr lang="en-IN" dirty="0"/>
              <a:t>The section has not specified any thresholds for deduction of TDS. Therefore, TDS has to be deducted irrespective of the amount payable</a:t>
            </a:r>
          </a:p>
          <a:p>
            <a:r>
              <a:rPr lang="en-IN" dirty="0"/>
              <a:t>CBDT empowered to issue guidelines to remove difficulties to give effect to this section- Guidelines issued are binding on the e-commerce operator:</a:t>
            </a:r>
          </a:p>
          <a:p>
            <a:r>
              <a:rPr lang="en-IN" dirty="0"/>
              <a:t>Section is not appliable to transactions carried out through recognised stock exchanges.</a:t>
            </a:r>
          </a:p>
          <a:p>
            <a:r>
              <a:rPr lang="en-IN" dirty="0"/>
              <a:t>The payment gateway will not be required to deduct TDS on a transaction if tax has been deducted by the e-commerce operator</a:t>
            </a:r>
          </a:p>
          <a:p>
            <a:r>
              <a:rPr lang="en-IN" dirty="0"/>
              <a:t>Insurance Agents &amp; aggregators: If the insurance agent or aggregator has no involvement in transactions between the insurance company and buyer of insurance policy – he would not be under an obligation to deduct tax</a:t>
            </a:r>
          </a:p>
          <a:p>
            <a:pPr marL="0" indent="0">
              <a:buNone/>
            </a:pPr>
            <a:endParaRPr lang="en-IN" dirty="0"/>
          </a:p>
          <a:p>
            <a:pPr marL="0" indent="0">
              <a:buNone/>
            </a:pPr>
            <a:endParaRPr lang="en-IN" dirty="0"/>
          </a:p>
        </p:txBody>
      </p:sp>
      <p:sp>
        <p:nvSpPr>
          <p:cNvPr id="4" name="Footer Placeholder 3">
            <a:extLst>
              <a:ext uri="{FF2B5EF4-FFF2-40B4-BE49-F238E27FC236}">
                <a16:creationId xmlns:a16="http://schemas.microsoft.com/office/drawing/2014/main" id="{D342962A-B485-4832-A7D7-CC939FFB79E8}"/>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9B47A51-8F8C-4DA2-BCB6-F20DCC8DEF70}"/>
              </a:ext>
            </a:extLst>
          </p:cNvPr>
          <p:cNvSpPr>
            <a:spLocks noGrp="1"/>
          </p:cNvSpPr>
          <p:nvPr>
            <p:ph type="sldNum" sz="quarter" idx="12"/>
          </p:nvPr>
        </p:nvSpPr>
        <p:spPr/>
        <p:txBody>
          <a:bodyPr/>
          <a:lstStyle/>
          <a:p>
            <a:fld id="{437CB61C-E258-45BA-80D5-6F886DDFA0C9}" type="slidenum">
              <a:rPr lang="en-IN" smtClean="0"/>
              <a:t>13</a:t>
            </a:fld>
            <a:endParaRPr lang="en-IN"/>
          </a:p>
        </p:txBody>
      </p:sp>
      <p:pic>
        <p:nvPicPr>
          <p:cNvPr id="6146" name="Picture 2" descr="How To Hire an E-Commerce Director &amp; What to Avoid">
            <a:extLst>
              <a:ext uri="{FF2B5EF4-FFF2-40B4-BE49-F238E27FC236}">
                <a16:creationId xmlns:a16="http://schemas.microsoft.com/office/drawing/2014/main" id="{1A23FA1D-81E1-40CF-9A2F-246EFE8C54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3801" y="0"/>
            <a:ext cx="1958199" cy="1303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197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5EA54-4F1F-4B29-8711-E01426D61C6F}"/>
              </a:ext>
            </a:extLst>
          </p:cNvPr>
          <p:cNvSpPr>
            <a:spLocks noGrp="1"/>
          </p:cNvSpPr>
          <p:nvPr>
            <p:ph type="title"/>
          </p:nvPr>
        </p:nvSpPr>
        <p:spPr>
          <a:xfrm>
            <a:off x="980388" y="484632"/>
            <a:ext cx="10147860" cy="656011"/>
          </a:xfrm>
        </p:spPr>
        <p:txBody>
          <a:bodyPr>
            <a:normAutofit fontScale="90000"/>
          </a:bodyPr>
          <a:lstStyle/>
          <a:p>
            <a:r>
              <a:rPr lang="en-IN" dirty="0"/>
              <a:t>Section 194 O</a:t>
            </a:r>
          </a:p>
        </p:txBody>
      </p:sp>
      <p:sp>
        <p:nvSpPr>
          <p:cNvPr id="4" name="Footer Placeholder 3">
            <a:extLst>
              <a:ext uri="{FF2B5EF4-FFF2-40B4-BE49-F238E27FC236}">
                <a16:creationId xmlns:a16="http://schemas.microsoft.com/office/drawing/2014/main" id="{902D2065-A49C-4F6A-987F-7B4C5FA55AE7}"/>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6A995013-C15A-49EB-8C39-AE2CD14A227F}"/>
              </a:ext>
            </a:extLst>
          </p:cNvPr>
          <p:cNvSpPr>
            <a:spLocks noGrp="1"/>
          </p:cNvSpPr>
          <p:nvPr>
            <p:ph type="sldNum" sz="quarter" idx="12"/>
          </p:nvPr>
        </p:nvSpPr>
        <p:spPr/>
        <p:txBody>
          <a:bodyPr/>
          <a:lstStyle/>
          <a:p>
            <a:fld id="{437CB61C-E258-45BA-80D5-6F886DDFA0C9}" type="slidenum">
              <a:rPr lang="en-IN" smtClean="0"/>
              <a:t>14</a:t>
            </a:fld>
            <a:endParaRPr lang="en-IN"/>
          </a:p>
        </p:txBody>
      </p:sp>
      <p:graphicFrame>
        <p:nvGraphicFramePr>
          <p:cNvPr id="6" name="Table 6">
            <a:extLst>
              <a:ext uri="{FF2B5EF4-FFF2-40B4-BE49-F238E27FC236}">
                <a16:creationId xmlns:a16="http://schemas.microsoft.com/office/drawing/2014/main" id="{1C02B1BA-12DC-49C0-85CA-9EF58C727C96}"/>
              </a:ext>
            </a:extLst>
          </p:cNvPr>
          <p:cNvGraphicFramePr>
            <a:graphicFrameLocks noGrp="1"/>
          </p:cNvGraphicFramePr>
          <p:nvPr>
            <p:extLst>
              <p:ext uri="{D42A27DB-BD31-4B8C-83A1-F6EECF244321}">
                <p14:modId xmlns:p14="http://schemas.microsoft.com/office/powerpoint/2010/main" val="1688895412"/>
              </p:ext>
            </p:extLst>
          </p:nvPr>
        </p:nvGraphicFramePr>
        <p:xfrm>
          <a:off x="867266" y="1083269"/>
          <a:ext cx="9360816" cy="5582920"/>
        </p:xfrm>
        <a:graphic>
          <a:graphicData uri="http://schemas.openxmlformats.org/drawingml/2006/table">
            <a:tbl>
              <a:tblPr firstRow="1" bandRow="1">
                <a:tableStyleId>{5C22544A-7EE6-4342-B048-85BDC9FD1C3A}</a:tableStyleId>
              </a:tblPr>
              <a:tblGrid>
                <a:gridCol w="3120272">
                  <a:extLst>
                    <a:ext uri="{9D8B030D-6E8A-4147-A177-3AD203B41FA5}">
                      <a16:colId xmlns:a16="http://schemas.microsoft.com/office/drawing/2014/main" val="4223637209"/>
                    </a:ext>
                  </a:extLst>
                </a:gridCol>
                <a:gridCol w="3046286">
                  <a:extLst>
                    <a:ext uri="{9D8B030D-6E8A-4147-A177-3AD203B41FA5}">
                      <a16:colId xmlns:a16="http://schemas.microsoft.com/office/drawing/2014/main" val="1754212716"/>
                    </a:ext>
                  </a:extLst>
                </a:gridCol>
                <a:gridCol w="3194258">
                  <a:extLst>
                    <a:ext uri="{9D8B030D-6E8A-4147-A177-3AD203B41FA5}">
                      <a16:colId xmlns:a16="http://schemas.microsoft.com/office/drawing/2014/main" val="3501503870"/>
                    </a:ext>
                  </a:extLst>
                </a:gridCol>
              </a:tblGrid>
              <a:tr h="370840">
                <a:tc>
                  <a:txBody>
                    <a:bodyPr/>
                    <a:lstStyle/>
                    <a:p>
                      <a:r>
                        <a:rPr lang="en-IN" dirty="0"/>
                        <a:t>Particulars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Section 194-O</a:t>
                      </a:r>
                    </a:p>
                    <a:p>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Equalisation Levy</a:t>
                      </a:r>
                    </a:p>
                    <a:p>
                      <a:endParaRPr lang="en-IN" dirty="0"/>
                    </a:p>
                  </a:txBody>
                  <a:tcPr/>
                </a:tc>
                <a:extLst>
                  <a:ext uri="{0D108BD9-81ED-4DB2-BD59-A6C34878D82A}">
                    <a16:rowId xmlns:a16="http://schemas.microsoft.com/office/drawing/2014/main" val="3126449871"/>
                  </a:ext>
                </a:extLst>
              </a:tr>
              <a:tr h="370840">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val="4146310219"/>
                  </a:ext>
                </a:extLst>
              </a:tr>
              <a:tr h="370840">
                <a:tc>
                  <a:txBody>
                    <a:bodyPr/>
                    <a:lstStyle/>
                    <a:p>
                      <a:r>
                        <a:rPr lang="en-IN" dirty="0"/>
                        <a:t>Who is liable to deduct and deposit</a:t>
                      </a:r>
                    </a:p>
                  </a:txBody>
                  <a:tcPr/>
                </a:tc>
                <a:tc>
                  <a:txBody>
                    <a:bodyPr/>
                    <a:lstStyle/>
                    <a:p>
                      <a:r>
                        <a:rPr lang="en-IN" dirty="0"/>
                        <a:t>E-commerce operator is liable to deduct and deposit with CG</a:t>
                      </a:r>
                    </a:p>
                  </a:txBody>
                  <a:tcPr/>
                </a:tc>
                <a:tc>
                  <a:txBody>
                    <a:bodyPr/>
                    <a:lstStyle/>
                    <a:p>
                      <a:r>
                        <a:rPr lang="en-IN" dirty="0"/>
                        <a:t>E-commerce operator is liable to deposit the levy with CG</a:t>
                      </a:r>
                    </a:p>
                  </a:txBody>
                  <a:tcPr/>
                </a:tc>
                <a:extLst>
                  <a:ext uri="{0D108BD9-81ED-4DB2-BD59-A6C34878D82A}">
                    <a16:rowId xmlns:a16="http://schemas.microsoft.com/office/drawing/2014/main" val="2875247112"/>
                  </a:ext>
                </a:extLst>
              </a:tr>
              <a:tr h="370840">
                <a:tc>
                  <a:txBody>
                    <a:bodyPr/>
                    <a:lstStyle/>
                    <a:p>
                      <a:r>
                        <a:rPr lang="en-IN" dirty="0"/>
                        <a:t>Residential Status of E-commerce Operator</a:t>
                      </a:r>
                    </a:p>
                  </a:txBody>
                  <a:tcPr/>
                </a:tc>
                <a:tc>
                  <a:txBody>
                    <a:bodyPr/>
                    <a:lstStyle/>
                    <a:p>
                      <a:r>
                        <a:rPr lang="en-IN" dirty="0"/>
                        <a:t>Resident / Non-Resident</a:t>
                      </a:r>
                    </a:p>
                  </a:txBody>
                  <a:tcPr/>
                </a:tc>
                <a:tc>
                  <a:txBody>
                    <a:bodyPr/>
                    <a:lstStyle/>
                    <a:p>
                      <a:r>
                        <a:rPr lang="en-IN" dirty="0"/>
                        <a:t>Non Resident</a:t>
                      </a:r>
                    </a:p>
                  </a:txBody>
                  <a:tcPr/>
                </a:tc>
                <a:extLst>
                  <a:ext uri="{0D108BD9-81ED-4DB2-BD59-A6C34878D82A}">
                    <a16:rowId xmlns:a16="http://schemas.microsoft.com/office/drawing/2014/main" val="2331720881"/>
                  </a:ext>
                </a:extLst>
              </a:tr>
              <a:tr h="370840">
                <a:tc>
                  <a:txBody>
                    <a:bodyPr/>
                    <a:lstStyle/>
                    <a:p>
                      <a:r>
                        <a:rPr lang="en-IN" dirty="0"/>
                        <a:t>Residential Status of E-commerce participant</a:t>
                      </a:r>
                    </a:p>
                  </a:txBody>
                  <a:tcPr/>
                </a:tc>
                <a:tc>
                  <a:txBody>
                    <a:bodyPr/>
                    <a:lstStyle/>
                    <a:p>
                      <a:r>
                        <a:rPr lang="en-IN" dirty="0"/>
                        <a:t>Resident</a:t>
                      </a:r>
                    </a:p>
                  </a:txBody>
                  <a:tcPr/>
                </a:tc>
                <a:tc>
                  <a:txBody>
                    <a:bodyPr/>
                    <a:lstStyle/>
                    <a:p>
                      <a:r>
                        <a:rPr lang="en-IN" dirty="0"/>
                        <a:t>Non Resident and sale of goods and services should not be effectively connected with the PE in India</a:t>
                      </a:r>
                    </a:p>
                  </a:txBody>
                  <a:tcPr/>
                </a:tc>
                <a:extLst>
                  <a:ext uri="{0D108BD9-81ED-4DB2-BD59-A6C34878D82A}">
                    <a16:rowId xmlns:a16="http://schemas.microsoft.com/office/drawing/2014/main" val="937948171"/>
                  </a:ext>
                </a:extLst>
              </a:tr>
              <a:tr h="370840">
                <a:tc>
                  <a:txBody>
                    <a:bodyPr/>
                    <a:lstStyle/>
                    <a:p>
                      <a:r>
                        <a:rPr lang="en-IN" dirty="0"/>
                        <a:t>Customer</a:t>
                      </a:r>
                    </a:p>
                  </a:txBody>
                  <a:tcPr/>
                </a:tc>
                <a:tc>
                  <a:txBody>
                    <a:bodyPr/>
                    <a:lstStyle/>
                    <a:p>
                      <a:r>
                        <a:rPr lang="en-IN" dirty="0"/>
                        <a:t>Can be resident or non resident in India</a:t>
                      </a:r>
                    </a:p>
                  </a:txBody>
                  <a:tcPr/>
                </a:tc>
                <a:tc>
                  <a:txBody>
                    <a:bodyPr/>
                    <a:lstStyle/>
                    <a:p>
                      <a:r>
                        <a:rPr lang="en-IN" dirty="0"/>
                        <a:t>Resident or Non resident as specified</a:t>
                      </a:r>
                    </a:p>
                  </a:txBody>
                  <a:tcPr/>
                </a:tc>
                <a:extLst>
                  <a:ext uri="{0D108BD9-81ED-4DB2-BD59-A6C34878D82A}">
                    <a16:rowId xmlns:a16="http://schemas.microsoft.com/office/drawing/2014/main" val="3226835020"/>
                  </a:ext>
                </a:extLst>
              </a:tr>
              <a:tr h="370840">
                <a:tc>
                  <a:txBody>
                    <a:bodyPr/>
                    <a:lstStyle/>
                    <a:p>
                      <a:r>
                        <a:rPr lang="en-IN" dirty="0"/>
                        <a:t>Rate</a:t>
                      </a:r>
                    </a:p>
                  </a:txBody>
                  <a:tcPr/>
                </a:tc>
                <a:tc>
                  <a:txBody>
                    <a:bodyPr/>
                    <a:lstStyle/>
                    <a:p>
                      <a:r>
                        <a:rPr lang="en-IN" dirty="0"/>
                        <a:t>1% of the gross amount </a:t>
                      </a:r>
                    </a:p>
                  </a:txBody>
                  <a:tcPr/>
                </a:tc>
                <a:tc>
                  <a:txBody>
                    <a:bodyPr/>
                    <a:lstStyle/>
                    <a:p>
                      <a:r>
                        <a:rPr lang="en-IN" dirty="0"/>
                        <a:t>2 % of consideration received or receivable by an e-commerce operator from supply of goods or services</a:t>
                      </a:r>
                    </a:p>
                  </a:txBody>
                  <a:tcPr/>
                </a:tc>
                <a:extLst>
                  <a:ext uri="{0D108BD9-81ED-4DB2-BD59-A6C34878D82A}">
                    <a16:rowId xmlns:a16="http://schemas.microsoft.com/office/drawing/2014/main" val="2244813730"/>
                  </a:ext>
                </a:extLst>
              </a:tr>
            </a:tbl>
          </a:graphicData>
        </a:graphic>
      </p:graphicFrame>
    </p:spTree>
    <p:extLst>
      <p:ext uri="{BB962C8B-B14F-4D97-AF65-F5344CB8AC3E}">
        <p14:creationId xmlns:p14="http://schemas.microsoft.com/office/powerpoint/2010/main" val="418791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213848" cy="734568"/>
          </a:xfrm>
        </p:spPr>
        <p:txBody>
          <a:bodyPr>
            <a:normAutofit fontScale="90000"/>
          </a:bodyPr>
          <a:lstStyle/>
          <a:p>
            <a:r>
              <a:rPr lang="en-IN" dirty="0"/>
              <a:t>Other amendments - TDS</a:t>
            </a:r>
          </a:p>
        </p:txBody>
      </p:sp>
      <p:sp>
        <p:nvSpPr>
          <p:cNvPr id="3" name="Content Placeholder 2"/>
          <p:cNvSpPr>
            <a:spLocks noGrp="1"/>
          </p:cNvSpPr>
          <p:nvPr>
            <p:ph idx="1"/>
          </p:nvPr>
        </p:nvSpPr>
        <p:spPr>
          <a:xfrm>
            <a:off x="822036" y="1468582"/>
            <a:ext cx="10306212" cy="4703618"/>
          </a:xfrm>
        </p:spPr>
        <p:txBody>
          <a:bodyPr/>
          <a:lstStyle/>
          <a:p>
            <a:pPr marL="0" indent="0">
              <a:buNone/>
            </a:pPr>
            <a:r>
              <a:rPr lang="en-IN" dirty="0"/>
              <a:t>  </a:t>
            </a:r>
            <a:r>
              <a:rPr lang="en-IN" b="1" u="sng" dirty="0"/>
              <a:t>Section 194</a:t>
            </a:r>
          </a:p>
          <a:p>
            <a:r>
              <a:rPr lang="en-IN" dirty="0"/>
              <a:t>DDT abolished – reintroduction of TDS provisions</a:t>
            </a:r>
          </a:p>
          <a:p>
            <a:r>
              <a:rPr lang="en-IN" dirty="0"/>
              <a:t>TDS @ 10% on payment of dividend to resident exceeding Rs.5000 (Rs.2,500 in cases where dividend is paid in cash)</a:t>
            </a:r>
          </a:p>
          <a:p>
            <a:r>
              <a:rPr lang="en-IN" dirty="0"/>
              <a:t>TDS to be deducted at the rate of 20% on payment of dividend to non –resident (Section 195)</a:t>
            </a:r>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15</a:t>
            </a:fld>
            <a:endParaRPr lang="en-IN"/>
          </a:p>
        </p:txBody>
      </p:sp>
    </p:spTree>
    <p:extLst>
      <p:ext uri="{BB962C8B-B14F-4D97-AF65-F5344CB8AC3E}">
        <p14:creationId xmlns:p14="http://schemas.microsoft.com/office/powerpoint/2010/main" val="1252867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F6664-567D-42C8-ADE7-56AC4ED7AD57}"/>
              </a:ext>
            </a:extLst>
          </p:cNvPr>
          <p:cNvSpPr>
            <a:spLocks noGrp="1"/>
          </p:cNvSpPr>
          <p:nvPr>
            <p:ph type="title"/>
          </p:nvPr>
        </p:nvSpPr>
        <p:spPr>
          <a:xfrm>
            <a:off x="961534" y="484632"/>
            <a:ext cx="10166714" cy="1061364"/>
          </a:xfrm>
        </p:spPr>
        <p:txBody>
          <a:bodyPr>
            <a:normAutofit fontScale="90000"/>
          </a:bodyPr>
          <a:lstStyle/>
          <a:p>
            <a:r>
              <a:rPr lang="en-IN" dirty="0"/>
              <a:t>Section 194P: TDS from pension &amp; Interest income of Senior Citizens</a:t>
            </a:r>
          </a:p>
        </p:txBody>
      </p:sp>
      <p:sp>
        <p:nvSpPr>
          <p:cNvPr id="3" name="Content Placeholder 2">
            <a:extLst>
              <a:ext uri="{FF2B5EF4-FFF2-40B4-BE49-F238E27FC236}">
                <a16:creationId xmlns:a16="http://schemas.microsoft.com/office/drawing/2014/main" id="{C5DEFB1D-EFC4-46A0-8C0F-541F85CBAA44}"/>
              </a:ext>
            </a:extLst>
          </p:cNvPr>
          <p:cNvSpPr>
            <a:spLocks noGrp="1"/>
          </p:cNvSpPr>
          <p:nvPr>
            <p:ph idx="1"/>
          </p:nvPr>
        </p:nvSpPr>
        <p:spPr>
          <a:xfrm>
            <a:off x="848413" y="2087119"/>
            <a:ext cx="10166714" cy="4550790"/>
          </a:xfrm>
        </p:spPr>
        <p:txBody>
          <a:bodyPr/>
          <a:lstStyle/>
          <a:p>
            <a:r>
              <a:rPr lang="en-IN" dirty="0"/>
              <a:t>Payer:  Specified Bank</a:t>
            </a:r>
          </a:p>
          <a:p>
            <a:r>
              <a:rPr lang="en-IN" dirty="0"/>
              <a:t>Payee: Resident Senior Citizen aged 75 years or more during the  previous year</a:t>
            </a:r>
          </a:p>
          <a:p>
            <a:r>
              <a:rPr lang="en-IN" dirty="0"/>
              <a:t>Rate: Rates in Force</a:t>
            </a:r>
          </a:p>
          <a:p>
            <a:r>
              <a:rPr lang="en-IN" dirty="0"/>
              <a:t>Threshold: Not specified</a:t>
            </a:r>
          </a:p>
          <a:p>
            <a:r>
              <a:rPr lang="en-IN" dirty="0"/>
              <a:t>Time for deduction – Section has not specified any particular time</a:t>
            </a:r>
          </a:p>
        </p:txBody>
      </p:sp>
      <p:sp>
        <p:nvSpPr>
          <p:cNvPr id="4" name="Footer Placeholder 3">
            <a:extLst>
              <a:ext uri="{FF2B5EF4-FFF2-40B4-BE49-F238E27FC236}">
                <a16:creationId xmlns:a16="http://schemas.microsoft.com/office/drawing/2014/main" id="{C684C3AA-9636-4DF7-8C76-DEFD64FDA8F8}"/>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E35E051C-52FB-4F62-ADA6-A925ACBC58DC}"/>
              </a:ext>
            </a:extLst>
          </p:cNvPr>
          <p:cNvSpPr>
            <a:spLocks noGrp="1"/>
          </p:cNvSpPr>
          <p:nvPr>
            <p:ph type="sldNum" sz="quarter" idx="12"/>
          </p:nvPr>
        </p:nvSpPr>
        <p:spPr/>
        <p:txBody>
          <a:bodyPr/>
          <a:lstStyle/>
          <a:p>
            <a:fld id="{437CB61C-E258-45BA-80D5-6F886DDFA0C9}" type="slidenum">
              <a:rPr lang="en-IN" smtClean="0"/>
              <a:t>16</a:t>
            </a:fld>
            <a:endParaRPr lang="en-IN"/>
          </a:p>
        </p:txBody>
      </p:sp>
    </p:spTree>
    <p:extLst>
      <p:ext uri="{BB962C8B-B14F-4D97-AF65-F5344CB8AC3E}">
        <p14:creationId xmlns:p14="http://schemas.microsoft.com/office/powerpoint/2010/main" val="1002749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961F4-D928-40C6-AD6B-D0FD52050D59}"/>
              </a:ext>
            </a:extLst>
          </p:cNvPr>
          <p:cNvSpPr>
            <a:spLocks noGrp="1"/>
          </p:cNvSpPr>
          <p:nvPr>
            <p:ph type="title"/>
          </p:nvPr>
        </p:nvSpPr>
        <p:spPr>
          <a:xfrm>
            <a:off x="966154" y="0"/>
            <a:ext cx="10058400" cy="1609344"/>
          </a:xfrm>
        </p:spPr>
        <p:txBody>
          <a:bodyPr/>
          <a:lstStyle/>
          <a:p>
            <a:r>
              <a:rPr lang="en-IN" dirty="0"/>
              <a:t>Section 194P: TDS from pension &amp; Interest income of Senior Citizens</a:t>
            </a:r>
          </a:p>
        </p:txBody>
      </p:sp>
      <p:sp>
        <p:nvSpPr>
          <p:cNvPr id="3" name="Content Placeholder 2">
            <a:extLst>
              <a:ext uri="{FF2B5EF4-FFF2-40B4-BE49-F238E27FC236}">
                <a16:creationId xmlns:a16="http://schemas.microsoft.com/office/drawing/2014/main" id="{838FD7A5-84F8-48E9-A58D-78F853AC15F2}"/>
              </a:ext>
            </a:extLst>
          </p:cNvPr>
          <p:cNvSpPr>
            <a:spLocks noGrp="1"/>
          </p:cNvSpPr>
          <p:nvPr>
            <p:ph idx="1"/>
          </p:nvPr>
        </p:nvSpPr>
        <p:spPr>
          <a:xfrm>
            <a:off x="966154" y="1744996"/>
            <a:ext cx="10058400" cy="4562856"/>
          </a:xfrm>
        </p:spPr>
        <p:txBody>
          <a:bodyPr/>
          <a:lstStyle/>
          <a:p>
            <a:r>
              <a:rPr lang="en-IN" dirty="0"/>
              <a:t>Conditions for deduction of tax:</a:t>
            </a:r>
          </a:p>
          <a:p>
            <a:r>
              <a:rPr lang="en-IN" dirty="0"/>
              <a:t>The income of the senior citizen consists of pension and interest income only</a:t>
            </a:r>
          </a:p>
          <a:p>
            <a:r>
              <a:rPr lang="en-IN" dirty="0"/>
              <a:t>Interest should be received or receivable from any account maintained by senior citizen in such specified bank</a:t>
            </a:r>
          </a:p>
          <a:p>
            <a:r>
              <a:rPr lang="en-IN" dirty="0"/>
              <a:t>His pension income should be received in same bank</a:t>
            </a:r>
          </a:p>
          <a:p>
            <a:r>
              <a:rPr lang="en-IN" dirty="0"/>
              <a:t>Senior Citizen furnishes a declaration to the bank containing such particulars in such form and verified in such manner as may be prescribed</a:t>
            </a:r>
          </a:p>
          <a:p>
            <a:endParaRPr lang="en-IN" dirty="0"/>
          </a:p>
        </p:txBody>
      </p:sp>
      <p:sp>
        <p:nvSpPr>
          <p:cNvPr id="4" name="Footer Placeholder 3">
            <a:extLst>
              <a:ext uri="{FF2B5EF4-FFF2-40B4-BE49-F238E27FC236}">
                <a16:creationId xmlns:a16="http://schemas.microsoft.com/office/drawing/2014/main" id="{F0EB692F-28D0-4C86-8B9F-91635BBA8779}"/>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59E0C0C5-02EF-431D-93D1-02387C58946E}"/>
              </a:ext>
            </a:extLst>
          </p:cNvPr>
          <p:cNvSpPr>
            <a:spLocks noGrp="1"/>
          </p:cNvSpPr>
          <p:nvPr>
            <p:ph type="sldNum" sz="quarter" idx="12"/>
          </p:nvPr>
        </p:nvSpPr>
        <p:spPr/>
        <p:txBody>
          <a:bodyPr/>
          <a:lstStyle/>
          <a:p>
            <a:fld id="{437CB61C-E258-45BA-80D5-6F886DDFA0C9}" type="slidenum">
              <a:rPr lang="en-IN" smtClean="0"/>
              <a:t>17</a:t>
            </a:fld>
            <a:endParaRPr lang="en-IN"/>
          </a:p>
        </p:txBody>
      </p:sp>
    </p:spTree>
    <p:extLst>
      <p:ext uri="{BB962C8B-B14F-4D97-AF65-F5344CB8AC3E}">
        <p14:creationId xmlns:p14="http://schemas.microsoft.com/office/powerpoint/2010/main" val="663454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7AF75-C06A-4BAE-B2A2-E203DDECFE52}"/>
              </a:ext>
            </a:extLst>
          </p:cNvPr>
          <p:cNvSpPr>
            <a:spLocks noGrp="1"/>
          </p:cNvSpPr>
          <p:nvPr>
            <p:ph type="title"/>
          </p:nvPr>
        </p:nvSpPr>
        <p:spPr>
          <a:xfrm>
            <a:off x="848411" y="22128"/>
            <a:ext cx="9874483" cy="666029"/>
          </a:xfrm>
        </p:spPr>
        <p:txBody>
          <a:bodyPr>
            <a:normAutofit/>
          </a:bodyPr>
          <a:lstStyle/>
          <a:p>
            <a:r>
              <a:rPr lang="en-IN" sz="4000" dirty="0"/>
              <a:t>Section 194Q &amp; Section 206C(1H)</a:t>
            </a:r>
          </a:p>
        </p:txBody>
      </p:sp>
      <p:sp>
        <p:nvSpPr>
          <p:cNvPr id="4" name="Footer Placeholder 3">
            <a:extLst>
              <a:ext uri="{FF2B5EF4-FFF2-40B4-BE49-F238E27FC236}">
                <a16:creationId xmlns:a16="http://schemas.microsoft.com/office/drawing/2014/main" id="{3C6CF0BE-2816-4BD7-A443-A602976F408B}"/>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5F3F4033-C50A-485D-8E43-C2E9B64F08CF}"/>
              </a:ext>
            </a:extLst>
          </p:cNvPr>
          <p:cNvSpPr>
            <a:spLocks noGrp="1"/>
          </p:cNvSpPr>
          <p:nvPr>
            <p:ph type="sldNum" sz="quarter" idx="12"/>
          </p:nvPr>
        </p:nvSpPr>
        <p:spPr/>
        <p:txBody>
          <a:bodyPr/>
          <a:lstStyle/>
          <a:p>
            <a:fld id="{437CB61C-E258-45BA-80D5-6F886DDFA0C9}" type="slidenum">
              <a:rPr lang="en-IN" smtClean="0"/>
              <a:t>18</a:t>
            </a:fld>
            <a:endParaRPr lang="en-IN"/>
          </a:p>
        </p:txBody>
      </p:sp>
      <p:graphicFrame>
        <p:nvGraphicFramePr>
          <p:cNvPr id="6" name="Table 6">
            <a:extLst>
              <a:ext uri="{FF2B5EF4-FFF2-40B4-BE49-F238E27FC236}">
                <a16:creationId xmlns:a16="http://schemas.microsoft.com/office/drawing/2014/main" id="{53C1D640-BEE1-4FDE-B72C-23B662FEE259}"/>
              </a:ext>
            </a:extLst>
          </p:cNvPr>
          <p:cNvGraphicFramePr>
            <a:graphicFrameLocks noGrp="1"/>
          </p:cNvGraphicFramePr>
          <p:nvPr>
            <p:extLst>
              <p:ext uri="{D42A27DB-BD31-4B8C-83A1-F6EECF244321}">
                <p14:modId xmlns:p14="http://schemas.microsoft.com/office/powerpoint/2010/main" val="1219502092"/>
              </p:ext>
            </p:extLst>
          </p:nvPr>
        </p:nvGraphicFramePr>
        <p:xfrm>
          <a:off x="848411" y="688157"/>
          <a:ext cx="10114428" cy="5684520"/>
        </p:xfrm>
        <a:graphic>
          <a:graphicData uri="http://schemas.openxmlformats.org/drawingml/2006/table">
            <a:tbl>
              <a:tblPr firstRow="1" bandRow="1">
                <a:tableStyleId>{5C22544A-7EE6-4342-B048-85BDC9FD1C3A}</a:tableStyleId>
              </a:tblPr>
              <a:tblGrid>
                <a:gridCol w="3371476">
                  <a:extLst>
                    <a:ext uri="{9D8B030D-6E8A-4147-A177-3AD203B41FA5}">
                      <a16:colId xmlns:a16="http://schemas.microsoft.com/office/drawing/2014/main" val="1792359748"/>
                    </a:ext>
                  </a:extLst>
                </a:gridCol>
                <a:gridCol w="3371476">
                  <a:extLst>
                    <a:ext uri="{9D8B030D-6E8A-4147-A177-3AD203B41FA5}">
                      <a16:colId xmlns:a16="http://schemas.microsoft.com/office/drawing/2014/main" val="1373183759"/>
                    </a:ext>
                  </a:extLst>
                </a:gridCol>
                <a:gridCol w="3371476">
                  <a:extLst>
                    <a:ext uri="{9D8B030D-6E8A-4147-A177-3AD203B41FA5}">
                      <a16:colId xmlns:a16="http://schemas.microsoft.com/office/drawing/2014/main" val="2014842996"/>
                    </a:ext>
                  </a:extLst>
                </a:gridCol>
              </a:tblGrid>
              <a:tr h="411777">
                <a:tc>
                  <a:txBody>
                    <a:bodyPr/>
                    <a:lstStyle/>
                    <a:p>
                      <a:r>
                        <a:rPr lang="en-IN" dirty="0"/>
                        <a:t>Basis of Distinction</a:t>
                      </a:r>
                    </a:p>
                  </a:txBody>
                  <a:tcPr/>
                </a:tc>
                <a:tc>
                  <a:txBody>
                    <a:bodyPr/>
                    <a:lstStyle/>
                    <a:p>
                      <a:r>
                        <a:rPr lang="en-IN" dirty="0"/>
                        <a:t>TDS on purchase of goods (Section 194Q)</a:t>
                      </a:r>
                    </a:p>
                  </a:txBody>
                  <a:tcPr/>
                </a:tc>
                <a:tc>
                  <a:txBody>
                    <a:bodyPr/>
                    <a:lstStyle/>
                    <a:p>
                      <a:r>
                        <a:rPr lang="en-IN" dirty="0"/>
                        <a:t>TCS on Sale of Goods (Section 206C(1H)</a:t>
                      </a:r>
                    </a:p>
                  </a:txBody>
                  <a:tcPr/>
                </a:tc>
                <a:extLst>
                  <a:ext uri="{0D108BD9-81ED-4DB2-BD59-A6C34878D82A}">
                    <a16:rowId xmlns:a16="http://schemas.microsoft.com/office/drawing/2014/main" val="283047656"/>
                  </a:ext>
                </a:extLst>
              </a:tr>
              <a:tr h="370840">
                <a:tc>
                  <a:txBody>
                    <a:bodyPr/>
                    <a:lstStyle/>
                    <a:p>
                      <a:r>
                        <a:rPr lang="en-IN" dirty="0"/>
                        <a:t>Who is liable for deduction / collection</a:t>
                      </a:r>
                    </a:p>
                  </a:txBody>
                  <a:tcPr/>
                </a:tc>
                <a:tc>
                  <a:txBody>
                    <a:bodyPr/>
                    <a:lstStyle/>
                    <a:p>
                      <a:r>
                        <a:rPr lang="en-IN" dirty="0"/>
                        <a:t>Buyer is liable to deduct tax</a:t>
                      </a:r>
                    </a:p>
                  </a:txBody>
                  <a:tcPr/>
                </a:tc>
                <a:tc>
                  <a:txBody>
                    <a:bodyPr/>
                    <a:lstStyle/>
                    <a:p>
                      <a:r>
                        <a:rPr lang="en-IN" dirty="0"/>
                        <a:t>Seller is liable to collect the tax</a:t>
                      </a:r>
                    </a:p>
                  </a:txBody>
                  <a:tcPr/>
                </a:tc>
                <a:extLst>
                  <a:ext uri="{0D108BD9-81ED-4DB2-BD59-A6C34878D82A}">
                    <a16:rowId xmlns:a16="http://schemas.microsoft.com/office/drawing/2014/main" val="3194175177"/>
                  </a:ext>
                </a:extLst>
              </a:tr>
              <a:tr h="370840">
                <a:tc>
                  <a:txBody>
                    <a:bodyPr/>
                    <a:lstStyle/>
                    <a:p>
                      <a:r>
                        <a:rPr lang="en-IN" dirty="0"/>
                        <a:t>Turnover Limit of deductor / collector</a:t>
                      </a:r>
                    </a:p>
                  </a:txBody>
                  <a:tcPr/>
                </a:tc>
                <a:tc>
                  <a:txBody>
                    <a:bodyPr/>
                    <a:lstStyle/>
                    <a:p>
                      <a:r>
                        <a:rPr lang="en-IN" dirty="0"/>
                        <a:t>Total Sales / Turnover / Gross receipts from business in immediately preceding PY should exceed INR 10 crores – of Buyer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Total Sales / Turnover / Gross receipts from business in immediately preceding PY should exceed INR 10 crores – of Seller</a:t>
                      </a:r>
                    </a:p>
                    <a:p>
                      <a:endParaRPr lang="en-IN" dirty="0"/>
                    </a:p>
                  </a:txBody>
                  <a:tcPr/>
                </a:tc>
                <a:extLst>
                  <a:ext uri="{0D108BD9-81ED-4DB2-BD59-A6C34878D82A}">
                    <a16:rowId xmlns:a16="http://schemas.microsoft.com/office/drawing/2014/main" val="1708563591"/>
                  </a:ext>
                </a:extLst>
              </a:tr>
              <a:tr h="370840">
                <a:tc>
                  <a:txBody>
                    <a:bodyPr/>
                    <a:lstStyle/>
                    <a:p>
                      <a:r>
                        <a:rPr lang="en-IN" dirty="0"/>
                        <a:t>Threshold for purchase / sale</a:t>
                      </a:r>
                    </a:p>
                  </a:txBody>
                  <a:tcPr/>
                </a:tc>
                <a:tc>
                  <a:txBody>
                    <a:bodyPr/>
                    <a:lstStyle/>
                    <a:p>
                      <a:r>
                        <a:rPr lang="en-IN" dirty="0"/>
                        <a:t>INR 50 lakhs</a:t>
                      </a:r>
                    </a:p>
                  </a:txBody>
                  <a:tcPr/>
                </a:tc>
                <a:tc>
                  <a:txBody>
                    <a:bodyPr/>
                    <a:lstStyle/>
                    <a:p>
                      <a:r>
                        <a:rPr lang="en-IN" dirty="0"/>
                        <a:t>INR 50 lakhs</a:t>
                      </a:r>
                    </a:p>
                  </a:txBody>
                  <a:tcPr/>
                </a:tc>
                <a:extLst>
                  <a:ext uri="{0D108BD9-81ED-4DB2-BD59-A6C34878D82A}">
                    <a16:rowId xmlns:a16="http://schemas.microsoft.com/office/drawing/2014/main" val="2835828406"/>
                  </a:ext>
                </a:extLst>
              </a:tr>
              <a:tr h="370840">
                <a:tc>
                  <a:txBody>
                    <a:bodyPr/>
                    <a:lstStyle/>
                    <a:p>
                      <a:r>
                        <a:rPr lang="en-IN" dirty="0"/>
                        <a:t>Rate</a:t>
                      </a:r>
                    </a:p>
                  </a:txBody>
                  <a:tcPr/>
                </a:tc>
                <a:tc>
                  <a:txBody>
                    <a:bodyPr/>
                    <a:lstStyle/>
                    <a:p>
                      <a:r>
                        <a:rPr lang="en-IN" dirty="0"/>
                        <a:t>0.1%</a:t>
                      </a:r>
                    </a:p>
                  </a:txBody>
                  <a:tcPr/>
                </a:tc>
                <a:tc>
                  <a:txBody>
                    <a:bodyPr/>
                    <a:lstStyle/>
                    <a:p>
                      <a:r>
                        <a:rPr lang="en-IN" dirty="0"/>
                        <a:t>0.1%</a:t>
                      </a:r>
                    </a:p>
                  </a:txBody>
                  <a:tcPr/>
                </a:tc>
                <a:extLst>
                  <a:ext uri="{0D108BD9-81ED-4DB2-BD59-A6C34878D82A}">
                    <a16:rowId xmlns:a16="http://schemas.microsoft.com/office/drawing/2014/main" val="1507988506"/>
                  </a:ext>
                </a:extLst>
              </a:tr>
              <a:tr h="370840">
                <a:tc>
                  <a:txBody>
                    <a:bodyPr/>
                    <a:lstStyle/>
                    <a:p>
                      <a:r>
                        <a:rPr lang="en-IN" dirty="0"/>
                        <a:t>Amount on which tax is to be deducted or collected</a:t>
                      </a:r>
                    </a:p>
                  </a:txBody>
                  <a:tcPr/>
                </a:tc>
                <a:tc>
                  <a:txBody>
                    <a:bodyPr/>
                    <a:lstStyle/>
                    <a:p>
                      <a:r>
                        <a:rPr lang="en-IN" dirty="0"/>
                        <a:t>On the amount of purchase in excess of INR 50 lakhs</a:t>
                      </a:r>
                    </a:p>
                  </a:txBody>
                  <a:tcPr/>
                </a:tc>
                <a:tc>
                  <a:txBody>
                    <a:bodyPr/>
                    <a:lstStyle/>
                    <a:p>
                      <a:r>
                        <a:rPr lang="en-IN" dirty="0"/>
                        <a:t>On the amount of sale consideration in excess of INR 50 lakhs</a:t>
                      </a:r>
                    </a:p>
                  </a:txBody>
                  <a:tcPr/>
                </a:tc>
                <a:extLst>
                  <a:ext uri="{0D108BD9-81ED-4DB2-BD59-A6C34878D82A}">
                    <a16:rowId xmlns:a16="http://schemas.microsoft.com/office/drawing/2014/main" val="4217185573"/>
                  </a:ext>
                </a:extLst>
              </a:tr>
              <a:tr h="370840">
                <a:tc>
                  <a:txBody>
                    <a:bodyPr/>
                    <a:lstStyle/>
                    <a:p>
                      <a:r>
                        <a:rPr lang="en-IN" dirty="0"/>
                        <a:t>Time of collection / deduction</a:t>
                      </a:r>
                    </a:p>
                  </a:txBody>
                  <a:tcPr/>
                </a:tc>
                <a:tc>
                  <a:txBody>
                    <a:bodyPr/>
                    <a:lstStyle/>
                    <a:p>
                      <a:r>
                        <a:rPr lang="en-IN" dirty="0"/>
                        <a:t>At the time of payment or credit whichever is earlier</a:t>
                      </a:r>
                    </a:p>
                  </a:txBody>
                  <a:tcPr/>
                </a:tc>
                <a:tc>
                  <a:txBody>
                    <a:bodyPr/>
                    <a:lstStyle/>
                    <a:p>
                      <a:r>
                        <a:rPr lang="en-IN" dirty="0"/>
                        <a:t>At the time of receipt</a:t>
                      </a:r>
                    </a:p>
                  </a:txBody>
                  <a:tcPr/>
                </a:tc>
                <a:extLst>
                  <a:ext uri="{0D108BD9-81ED-4DB2-BD59-A6C34878D82A}">
                    <a16:rowId xmlns:a16="http://schemas.microsoft.com/office/drawing/2014/main" val="4198886878"/>
                  </a:ext>
                </a:extLst>
              </a:tr>
              <a:tr h="370840">
                <a:tc>
                  <a:txBody>
                    <a:bodyPr/>
                    <a:lstStyle/>
                    <a:p>
                      <a:r>
                        <a:rPr lang="en-IN" dirty="0"/>
                        <a:t>Preference</a:t>
                      </a:r>
                    </a:p>
                  </a:txBody>
                  <a:tcPr/>
                </a:tc>
                <a:tc>
                  <a:txBody>
                    <a:bodyPr/>
                    <a:lstStyle/>
                    <a:p>
                      <a:r>
                        <a:rPr lang="en-IN" dirty="0"/>
                        <a:t>First</a:t>
                      </a:r>
                    </a:p>
                  </a:txBody>
                  <a:tcPr/>
                </a:tc>
                <a:tc>
                  <a:txBody>
                    <a:bodyPr/>
                    <a:lstStyle/>
                    <a:p>
                      <a:r>
                        <a:rPr lang="en-IN" dirty="0"/>
                        <a:t>Second</a:t>
                      </a:r>
                    </a:p>
                  </a:txBody>
                  <a:tcPr/>
                </a:tc>
                <a:extLst>
                  <a:ext uri="{0D108BD9-81ED-4DB2-BD59-A6C34878D82A}">
                    <a16:rowId xmlns:a16="http://schemas.microsoft.com/office/drawing/2014/main" val="2204083663"/>
                  </a:ext>
                </a:extLst>
              </a:tr>
            </a:tbl>
          </a:graphicData>
        </a:graphic>
      </p:graphicFrame>
    </p:spTree>
    <p:extLst>
      <p:ext uri="{BB962C8B-B14F-4D97-AF65-F5344CB8AC3E}">
        <p14:creationId xmlns:p14="http://schemas.microsoft.com/office/powerpoint/2010/main" val="3584721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CF294-2268-411C-9E65-F8B564DAA42B}"/>
              </a:ext>
            </a:extLst>
          </p:cNvPr>
          <p:cNvSpPr>
            <a:spLocks noGrp="1"/>
          </p:cNvSpPr>
          <p:nvPr>
            <p:ph type="title"/>
          </p:nvPr>
        </p:nvSpPr>
        <p:spPr>
          <a:xfrm>
            <a:off x="720627" y="503486"/>
            <a:ext cx="10279836" cy="410914"/>
          </a:xfrm>
        </p:spPr>
        <p:txBody>
          <a:bodyPr>
            <a:normAutofit fontScale="90000"/>
          </a:bodyPr>
          <a:lstStyle/>
          <a:p>
            <a:r>
              <a:rPr lang="en-IN" sz="5400" dirty="0"/>
              <a:t>Section 194Q &amp; Section 206C(1H)</a:t>
            </a:r>
            <a:endParaRPr lang="en-IN" dirty="0"/>
          </a:p>
        </p:txBody>
      </p:sp>
      <p:sp>
        <p:nvSpPr>
          <p:cNvPr id="4" name="Footer Placeholder 3">
            <a:extLst>
              <a:ext uri="{FF2B5EF4-FFF2-40B4-BE49-F238E27FC236}">
                <a16:creationId xmlns:a16="http://schemas.microsoft.com/office/drawing/2014/main" id="{F55FD3CA-E3EF-44E6-9C42-76B2666BDB8A}"/>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95109E4-DBC9-40F5-A4CD-9D3EDAED83E0}"/>
              </a:ext>
            </a:extLst>
          </p:cNvPr>
          <p:cNvSpPr>
            <a:spLocks noGrp="1"/>
          </p:cNvSpPr>
          <p:nvPr>
            <p:ph type="sldNum" sz="quarter" idx="12"/>
          </p:nvPr>
        </p:nvSpPr>
        <p:spPr/>
        <p:txBody>
          <a:bodyPr/>
          <a:lstStyle/>
          <a:p>
            <a:fld id="{437CB61C-E258-45BA-80D5-6F886DDFA0C9}" type="slidenum">
              <a:rPr lang="en-IN" smtClean="0"/>
              <a:t>19</a:t>
            </a:fld>
            <a:endParaRPr lang="en-IN"/>
          </a:p>
        </p:txBody>
      </p:sp>
      <p:graphicFrame>
        <p:nvGraphicFramePr>
          <p:cNvPr id="7" name="Table 7">
            <a:extLst>
              <a:ext uri="{FF2B5EF4-FFF2-40B4-BE49-F238E27FC236}">
                <a16:creationId xmlns:a16="http://schemas.microsoft.com/office/drawing/2014/main" id="{20F0AE00-D7CD-4C71-9D0B-A62BCC679E51}"/>
              </a:ext>
            </a:extLst>
          </p:cNvPr>
          <p:cNvGraphicFramePr>
            <a:graphicFrameLocks noGrp="1"/>
          </p:cNvGraphicFramePr>
          <p:nvPr>
            <p:extLst>
              <p:ext uri="{D42A27DB-BD31-4B8C-83A1-F6EECF244321}">
                <p14:modId xmlns:p14="http://schemas.microsoft.com/office/powerpoint/2010/main" val="194760412"/>
              </p:ext>
            </p:extLst>
          </p:nvPr>
        </p:nvGraphicFramePr>
        <p:xfrm>
          <a:off x="720627" y="1109980"/>
          <a:ext cx="10750745" cy="4638040"/>
        </p:xfrm>
        <a:graphic>
          <a:graphicData uri="http://schemas.openxmlformats.org/drawingml/2006/table">
            <a:tbl>
              <a:tblPr firstRow="1" bandRow="1">
                <a:tableStyleId>{5C22544A-7EE6-4342-B048-85BDC9FD1C3A}</a:tableStyleId>
              </a:tblPr>
              <a:tblGrid>
                <a:gridCol w="2150149">
                  <a:extLst>
                    <a:ext uri="{9D8B030D-6E8A-4147-A177-3AD203B41FA5}">
                      <a16:colId xmlns:a16="http://schemas.microsoft.com/office/drawing/2014/main" val="3187054604"/>
                    </a:ext>
                  </a:extLst>
                </a:gridCol>
                <a:gridCol w="3094747">
                  <a:extLst>
                    <a:ext uri="{9D8B030D-6E8A-4147-A177-3AD203B41FA5}">
                      <a16:colId xmlns:a16="http://schemas.microsoft.com/office/drawing/2014/main" val="1824975074"/>
                    </a:ext>
                  </a:extLst>
                </a:gridCol>
                <a:gridCol w="1655807">
                  <a:extLst>
                    <a:ext uri="{9D8B030D-6E8A-4147-A177-3AD203B41FA5}">
                      <a16:colId xmlns:a16="http://schemas.microsoft.com/office/drawing/2014/main" val="4094416313"/>
                    </a:ext>
                  </a:extLst>
                </a:gridCol>
                <a:gridCol w="1699893">
                  <a:extLst>
                    <a:ext uri="{9D8B030D-6E8A-4147-A177-3AD203B41FA5}">
                      <a16:colId xmlns:a16="http://schemas.microsoft.com/office/drawing/2014/main" val="2641380157"/>
                    </a:ext>
                  </a:extLst>
                </a:gridCol>
                <a:gridCol w="2150149">
                  <a:extLst>
                    <a:ext uri="{9D8B030D-6E8A-4147-A177-3AD203B41FA5}">
                      <a16:colId xmlns:a16="http://schemas.microsoft.com/office/drawing/2014/main" val="1845117561"/>
                    </a:ext>
                  </a:extLst>
                </a:gridCol>
              </a:tblGrid>
              <a:tr h="370840">
                <a:tc>
                  <a:txBody>
                    <a:bodyPr/>
                    <a:lstStyle/>
                    <a:p>
                      <a:r>
                        <a:rPr lang="en-IN" sz="1600" dirty="0"/>
                        <a:t>Situation</a:t>
                      </a:r>
                    </a:p>
                  </a:txBody>
                  <a:tcPr/>
                </a:tc>
                <a:tc>
                  <a:txBody>
                    <a:bodyPr/>
                    <a:lstStyle/>
                    <a:p>
                      <a:r>
                        <a:rPr lang="en-IN" sz="1600" dirty="0"/>
                        <a:t>Buyer’s Details</a:t>
                      </a:r>
                    </a:p>
                  </a:txBody>
                  <a:tcPr/>
                </a:tc>
                <a:tc>
                  <a:txBody>
                    <a:bodyPr/>
                    <a:lstStyle/>
                    <a:p>
                      <a:r>
                        <a:rPr lang="en-IN" sz="1600" dirty="0"/>
                        <a:t>TDS u/s 194-Q</a:t>
                      </a:r>
                    </a:p>
                  </a:txBody>
                  <a:tcPr/>
                </a:tc>
                <a:tc>
                  <a:txBody>
                    <a:bodyPr/>
                    <a:lstStyle/>
                    <a:p>
                      <a:r>
                        <a:rPr lang="en-IN" sz="1600" dirty="0"/>
                        <a:t>Seller’s details</a:t>
                      </a:r>
                    </a:p>
                  </a:txBody>
                  <a:tcPr/>
                </a:tc>
                <a:tc>
                  <a:txBody>
                    <a:bodyPr/>
                    <a:lstStyle/>
                    <a:p>
                      <a:r>
                        <a:rPr lang="en-IN" sz="1600" dirty="0"/>
                        <a:t>TCS u/s 206C(1H)</a:t>
                      </a:r>
                    </a:p>
                  </a:txBody>
                  <a:tcPr/>
                </a:tc>
                <a:extLst>
                  <a:ext uri="{0D108BD9-81ED-4DB2-BD59-A6C34878D82A}">
                    <a16:rowId xmlns:a16="http://schemas.microsoft.com/office/drawing/2014/main" val="2376061532"/>
                  </a:ext>
                </a:extLst>
              </a:tr>
              <a:tr h="370840">
                <a:tc>
                  <a:txBody>
                    <a:bodyPr/>
                    <a:lstStyle/>
                    <a:p>
                      <a:r>
                        <a:rPr lang="en-IN" sz="1600" dirty="0"/>
                        <a:t>1</a:t>
                      </a:r>
                    </a:p>
                  </a:txBody>
                  <a:tcPr/>
                </a:tc>
                <a:tc>
                  <a:txBody>
                    <a:bodyPr/>
                    <a:lstStyle/>
                    <a:p>
                      <a:r>
                        <a:rPr lang="en-IN" sz="1600" dirty="0"/>
                        <a:t>If the turnover etc of the buyer in the preceding financial year is more than 10 </a:t>
                      </a:r>
                      <a:r>
                        <a:rPr lang="en-IN" sz="1600" dirty="0" err="1"/>
                        <a:t>cr</a:t>
                      </a:r>
                      <a:r>
                        <a:rPr lang="en-IN" sz="1600" dirty="0"/>
                        <a:t>, and purchase of goods is Rs. 50 lakhs or more</a:t>
                      </a:r>
                    </a:p>
                  </a:txBody>
                  <a:tcPr/>
                </a:tc>
                <a:tc>
                  <a:txBody>
                    <a:bodyPr/>
                    <a:lstStyle/>
                    <a:p>
                      <a:r>
                        <a:rPr lang="en-IN" sz="1600" dirty="0"/>
                        <a:t>Yes</a:t>
                      </a:r>
                    </a:p>
                  </a:txBody>
                  <a:tcPr/>
                </a:tc>
                <a:tc>
                  <a:txBody>
                    <a:bodyPr/>
                    <a:lstStyle/>
                    <a:p>
                      <a:r>
                        <a:rPr lang="en-IN" sz="1600" dirty="0"/>
                        <a:t>NA</a:t>
                      </a:r>
                    </a:p>
                  </a:txBody>
                  <a:tcPr/>
                </a:tc>
                <a:tc>
                  <a:txBody>
                    <a:bodyPr/>
                    <a:lstStyle/>
                    <a:p>
                      <a:r>
                        <a:rPr lang="en-IN" sz="1600" dirty="0"/>
                        <a:t>NA</a:t>
                      </a:r>
                    </a:p>
                  </a:txBody>
                  <a:tcPr/>
                </a:tc>
                <a:extLst>
                  <a:ext uri="{0D108BD9-81ED-4DB2-BD59-A6C34878D82A}">
                    <a16:rowId xmlns:a16="http://schemas.microsoft.com/office/drawing/2014/main" val="2984928547"/>
                  </a:ext>
                </a:extLst>
              </a:tr>
              <a:tr h="370840">
                <a:tc>
                  <a:txBody>
                    <a:bodyPr/>
                    <a:lstStyle/>
                    <a:p>
                      <a:r>
                        <a:rPr lang="en-IN" sz="1600" dirty="0"/>
                        <a:t>2</a:t>
                      </a:r>
                    </a:p>
                  </a:txBody>
                  <a:tcPr/>
                </a:tc>
                <a:tc>
                  <a:txBody>
                    <a:bodyPr/>
                    <a:lstStyle/>
                    <a:p>
                      <a:r>
                        <a:rPr lang="en-IN" sz="1600" dirty="0"/>
                        <a:t>Turnover is more than 10 </a:t>
                      </a:r>
                      <a:r>
                        <a:rPr lang="en-IN" sz="1600" dirty="0" err="1"/>
                        <a:t>cr</a:t>
                      </a:r>
                      <a:r>
                        <a:rPr lang="en-IN" sz="1600" dirty="0"/>
                        <a:t>, and purchase is less than 50 lakhs</a:t>
                      </a:r>
                    </a:p>
                  </a:txBody>
                  <a:tcPr/>
                </a:tc>
                <a:tc>
                  <a:txBody>
                    <a:bodyPr/>
                    <a:lstStyle/>
                    <a:p>
                      <a:r>
                        <a:rPr lang="en-IN" sz="1600" dirty="0"/>
                        <a:t>No</a:t>
                      </a:r>
                    </a:p>
                  </a:txBody>
                  <a:tcPr/>
                </a:tc>
                <a:tc>
                  <a:txBody>
                    <a:bodyPr/>
                    <a:lstStyle/>
                    <a:p>
                      <a:r>
                        <a:rPr lang="en-IN" sz="1600" dirty="0"/>
                        <a:t>Since sales is less than 50 lakhs</a:t>
                      </a:r>
                    </a:p>
                  </a:txBody>
                  <a:tcPr/>
                </a:tc>
                <a:tc>
                  <a:txBody>
                    <a:bodyPr/>
                    <a:lstStyle/>
                    <a:p>
                      <a:r>
                        <a:rPr lang="en-IN" sz="1600" dirty="0"/>
                        <a:t>No</a:t>
                      </a:r>
                    </a:p>
                  </a:txBody>
                  <a:tcPr/>
                </a:tc>
                <a:extLst>
                  <a:ext uri="{0D108BD9-81ED-4DB2-BD59-A6C34878D82A}">
                    <a16:rowId xmlns:a16="http://schemas.microsoft.com/office/drawing/2014/main" val="1265644774"/>
                  </a:ext>
                </a:extLst>
              </a:tr>
              <a:tr h="370840">
                <a:tc>
                  <a:txBody>
                    <a:bodyPr/>
                    <a:lstStyle/>
                    <a:p>
                      <a:r>
                        <a:rPr lang="en-IN" sz="1600" dirty="0"/>
                        <a:t>3</a:t>
                      </a:r>
                    </a:p>
                  </a:txBody>
                  <a:tcPr/>
                </a:tc>
                <a:tc>
                  <a:txBody>
                    <a:bodyPr/>
                    <a:lstStyle/>
                    <a:p>
                      <a:r>
                        <a:rPr lang="en-IN" sz="1600" dirty="0"/>
                        <a:t>Turnover is less than 10 </a:t>
                      </a:r>
                      <a:r>
                        <a:rPr lang="en-IN" sz="1600" dirty="0" err="1"/>
                        <a:t>cr</a:t>
                      </a:r>
                      <a:r>
                        <a:rPr lang="en-IN" sz="1600" dirty="0"/>
                        <a:t>, and purchase is more than 50 lakhs</a:t>
                      </a:r>
                    </a:p>
                  </a:txBody>
                  <a:tcPr/>
                </a:tc>
                <a:tc>
                  <a:txBody>
                    <a:bodyPr/>
                    <a:lstStyle/>
                    <a:p>
                      <a:r>
                        <a:rPr lang="en-IN" sz="1600" dirty="0"/>
                        <a:t>No</a:t>
                      </a:r>
                    </a:p>
                  </a:txBody>
                  <a:tcPr/>
                </a:tc>
                <a:tc>
                  <a:txBody>
                    <a:bodyPr/>
                    <a:lstStyle/>
                    <a:p>
                      <a:r>
                        <a:rPr lang="en-IN" sz="1600" dirty="0"/>
                        <a:t>If turnover is more than 10 </a:t>
                      </a:r>
                      <a:r>
                        <a:rPr lang="en-IN" sz="1600" dirty="0" err="1"/>
                        <a:t>cr</a:t>
                      </a:r>
                      <a:endParaRPr lang="en-IN" sz="1600" dirty="0"/>
                    </a:p>
                    <a:p>
                      <a:endParaRPr lang="en-IN" sz="1600" dirty="0"/>
                    </a:p>
                    <a:p>
                      <a:r>
                        <a:rPr lang="en-IN" sz="1600" dirty="0"/>
                        <a:t>If turnover is less than 10 </a:t>
                      </a:r>
                      <a:r>
                        <a:rPr lang="en-IN" sz="1600" dirty="0" err="1"/>
                        <a:t>cr</a:t>
                      </a:r>
                      <a:endParaRPr lang="en-IN" sz="1600" dirty="0"/>
                    </a:p>
                  </a:txBody>
                  <a:tcPr/>
                </a:tc>
                <a:tc>
                  <a:txBody>
                    <a:bodyPr/>
                    <a:lstStyle/>
                    <a:p>
                      <a:r>
                        <a:rPr lang="en-IN" sz="1600" dirty="0"/>
                        <a:t>Yes</a:t>
                      </a:r>
                    </a:p>
                    <a:p>
                      <a:endParaRPr lang="en-IN" sz="1600" dirty="0"/>
                    </a:p>
                    <a:p>
                      <a:endParaRPr lang="en-IN" sz="1600" dirty="0"/>
                    </a:p>
                    <a:p>
                      <a:endParaRPr lang="en-IN" sz="1600" dirty="0"/>
                    </a:p>
                    <a:p>
                      <a:r>
                        <a:rPr lang="en-IN" sz="1600" dirty="0"/>
                        <a:t>No</a:t>
                      </a:r>
                    </a:p>
                  </a:txBody>
                  <a:tcPr/>
                </a:tc>
                <a:extLst>
                  <a:ext uri="{0D108BD9-81ED-4DB2-BD59-A6C34878D82A}">
                    <a16:rowId xmlns:a16="http://schemas.microsoft.com/office/drawing/2014/main" val="2748907669"/>
                  </a:ext>
                </a:extLst>
              </a:tr>
              <a:tr h="370840">
                <a:tc>
                  <a:txBody>
                    <a:bodyPr/>
                    <a:lstStyle/>
                    <a:p>
                      <a:r>
                        <a:rPr lang="en-IN" sz="1600" dirty="0"/>
                        <a:t>4</a:t>
                      </a:r>
                    </a:p>
                  </a:txBody>
                  <a:tcPr/>
                </a:tc>
                <a:tc>
                  <a:txBody>
                    <a:bodyPr/>
                    <a:lstStyle/>
                    <a:p>
                      <a:r>
                        <a:rPr lang="en-IN" sz="1600" dirty="0"/>
                        <a:t>If turnover is less than 10 </a:t>
                      </a:r>
                      <a:r>
                        <a:rPr lang="en-IN" sz="1600" dirty="0" err="1"/>
                        <a:t>cr</a:t>
                      </a:r>
                      <a:r>
                        <a:rPr lang="en-IN" sz="1600" dirty="0"/>
                        <a:t>, and purchase is less than 50 lakhs</a:t>
                      </a:r>
                    </a:p>
                  </a:txBody>
                  <a:tcPr/>
                </a:tc>
                <a:tc>
                  <a:txBody>
                    <a:bodyPr/>
                    <a:lstStyle/>
                    <a:p>
                      <a:r>
                        <a:rPr lang="en-IN" sz="1600" dirty="0"/>
                        <a:t>NA</a:t>
                      </a:r>
                    </a:p>
                  </a:txBody>
                  <a:tcPr/>
                </a:tc>
                <a:tc>
                  <a:txBody>
                    <a:bodyPr/>
                    <a:lstStyle/>
                    <a:p>
                      <a:r>
                        <a:rPr lang="en-IN" sz="1600" dirty="0"/>
                        <a:t>Since sales are less than 50 lakhs</a:t>
                      </a:r>
                    </a:p>
                  </a:txBody>
                  <a:tcPr/>
                </a:tc>
                <a:tc>
                  <a:txBody>
                    <a:bodyPr/>
                    <a:lstStyle/>
                    <a:p>
                      <a:r>
                        <a:rPr lang="en-IN" sz="1600" dirty="0"/>
                        <a:t>No</a:t>
                      </a:r>
                    </a:p>
                  </a:txBody>
                  <a:tcPr/>
                </a:tc>
                <a:extLst>
                  <a:ext uri="{0D108BD9-81ED-4DB2-BD59-A6C34878D82A}">
                    <a16:rowId xmlns:a16="http://schemas.microsoft.com/office/drawing/2014/main" val="3030379731"/>
                  </a:ext>
                </a:extLst>
              </a:tr>
            </a:tbl>
          </a:graphicData>
        </a:graphic>
      </p:graphicFrame>
    </p:spTree>
    <p:extLst>
      <p:ext uri="{BB962C8B-B14F-4D97-AF65-F5344CB8AC3E}">
        <p14:creationId xmlns:p14="http://schemas.microsoft.com/office/powerpoint/2010/main" val="3608704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465327-839C-44AC-B8DD-745F0AB4EDA9}"/>
              </a:ext>
            </a:extLst>
          </p:cNvPr>
          <p:cNvSpPr>
            <a:spLocks noGrp="1"/>
          </p:cNvSpPr>
          <p:nvPr>
            <p:ph idx="1"/>
          </p:nvPr>
        </p:nvSpPr>
        <p:spPr>
          <a:xfrm>
            <a:off x="2201064" y="2284069"/>
            <a:ext cx="10058400" cy="4050792"/>
          </a:xfrm>
        </p:spPr>
        <p:txBody>
          <a:bodyPr/>
          <a:lstStyle/>
          <a:p>
            <a:r>
              <a:rPr lang="en-IN" dirty="0" err="1"/>
              <a:t>Taxmann</a:t>
            </a:r>
            <a:r>
              <a:rPr lang="en-IN" dirty="0"/>
              <a:t> Publications</a:t>
            </a:r>
          </a:p>
          <a:p>
            <a:r>
              <a:rPr lang="en-IN" dirty="0"/>
              <a:t>Google</a:t>
            </a:r>
          </a:p>
          <a:p>
            <a:r>
              <a:rPr lang="en-IN" dirty="0" err="1"/>
              <a:t>Taxsutra</a:t>
            </a:r>
            <a:endParaRPr lang="en-IN" dirty="0"/>
          </a:p>
          <a:p>
            <a:endParaRPr lang="en-IN" dirty="0"/>
          </a:p>
          <a:p>
            <a:pPr marL="0" indent="0">
              <a:buNone/>
            </a:pPr>
            <a:endParaRPr lang="en-IN" dirty="0"/>
          </a:p>
        </p:txBody>
      </p:sp>
      <p:sp>
        <p:nvSpPr>
          <p:cNvPr id="4" name="Footer Placeholder 3">
            <a:extLst>
              <a:ext uri="{FF2B5EF4-FFF2-40B4-BE49-F238E27FC236}">
                <a16:creationId xmlns:a16="http://schemas.microsoft.com/office/drawing/2014/main" id="{FBF9DFA8-9425-4480-89A6-4101A21E5828}"/>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01B6C00E-8D94-4FE5-8D8C-0D065C06C981}"/>
              </a:ext>
            </a:extLst>
          </p:cNvPr>
          <p:cNvSpPr>
            <a:spLocks noGrp="1"/>
          </p:cNvSpPr>
          <p:nvPr>
            <p:ph type="sldNum" sz="quarter" idx="12"/>
          </p:nvPr>
        </p:nvSpPr>
        <p:spPr/>
        <p:txBody>
          <a:bodyPr/>
          <a:lstStyle/>
          <a:p>
            <a:fld id="{437CB61C-E258-45BA-80D5-6F886DDFA0C9}" type="slidenum">
              <a:rPr lang="en-IN" smtClean="0"/>
              <a:t>2</a:t>
            </a:fld>
            <a:endParaRPr lang="en-IN"/>
          </a:p>
        </p:txBody>
      </p:sp>
      <p:pic>
        <p:nvPicPr>
          <p:cNvPr id="7172" name="Picture 4" descr="Press &amp; Acknowledgements – Crash Chords">
            <a:extLst>
              <a:ext uri="{FF2B5EF4-FFF2-40B4-BE49-F238E27FC236}">
                <a16:creationId xmlns:a16="http://schemas.microsoft.com/office/drawing/2014/main" id="{8D541C27-D3DD-4CFD-BC4E-25294ED02A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680" y="523139"/>
            <a:ext cx="48768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757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56322-6B5D-4038-B1B8-7038EF446E88}"/>
              </a:ext>
            </a:extLst>
          </p:cNvPr>
          <p:cNvSpPr>
            <a:spLocks noGrp="1"/>
          </p:cNvSpPr>
          <p:nvPr>
            <p:ph type="title"/>
          </p:nvPr>
        </p:nvSpPr>
        <p:spPr>
          <a:xfrm>
            <a:off x="1069848" y="484632"/>
            <a:ext cx="10058400" cy="891681"/>
          </a:xfrm>
        </p:spPr>
        <p:txBody>
          <a:bodyPr/>
          <a:lstStyle/>
          <a:p>
            <a:r>
              <a:rPr lang="en-IN" dirty="0"/>
              <a:t>Section 206C(1H): Highlights</a:t>
            </a:r>
          </a:p>
        </p:txBody>
      </p:sp>
      <p:sp>
        <p:nvSpPr>
          <p:cNvPr id="3" name="Content Placeholder 2">
            <a:extLst>
              <a:ext uri="{FF2B5EF4-FFF2-40B4-BE49-F238E27FC236}">
                <a16:creationId xmlns:a16="http://schemas.microsoft.com/office/drawing/2014/main" id="{ECF017CD-5DF9-4EBA-BB7D-A6AADB7415F3}"/>
              </a:ext>
            </a:extLst>
          </p:cNvPr>
          <p:cNvSpPr>
            <a:spLocks noGrp="1"/>
          </p:cNvSpPr>
          <p:nvPr>
            <p:ph idx="1"/>
          </p:nvPr>
        </p:nvSpPr>
        <p:spPr>
          <a:xfrm>
            <a:off x="1066800" y="1631215"/>
            <a:ext cx="10058400" cy="4050792"/>
          </a:xfrm>
        </p:spPr>
        <p:txBody>
          <a:bodyPr/>
          <a:lstStyle/>
          <a:p>
            <a:r>
              <a:rPr lang="en-IN" dirty="0"/>
              <a:t>Applicable in respect of all sale consideration ?(including advance received for sale) received on or after 1</a:t>
            </a:r>
            <a:r>
              <a:rPr lang="en-IN" baseline="30000" dirty="0"/>
              <a:t>st</a:t>
            </a:r>
            <a:r>
              <a:rPr lang="en-IN" dirty="0"/>
              <a:t> October, 2020.</a:t>
            </a:r>
          </a:p>
          <a:p>
            <a:pPr marL="0" indent="0">
              <a:buNone/>
            </a:pPr>
            <a:endParaRPr lang="en-IN" dirty="0"/>
          </a:p>
          <a:p>
            <a:r>
              <a:rPr lang="en-IN" dirty="0"/>
              <a:t>For thresh-hold criteria of Rs. 50 Lakhs, sales for the period from April’20 – September’20 to be included</a:t>
            </a:r>
          </a:p>
          <a:p>
            <a:pPr marL="0" indent="0">
              <a:buNone/>
            </a:pPr>
            <a:endParaRPr lang="en-IN" dirty="0"/>
          </a:p>
          <a:p>
            <a:r>
              <a:rPr lang="en-IN" dirty="0"/>
              <a:t>No adjustment on account of sale return / discount</a:t>
            </a:r>
          </a:p>
          <a:p>
            <a:pPr marL="0" indent="0">
              <a:buNone/>
            </a:pPr>
            <a:endParaRPr lang="en-IN" dirty="0"/>
          </a:p>
          <a:p>
            <a:r>
              <a:rPr lang="en-IN" dirty="0"/>
              <a:t>No adjustment for indirect taxes is to be made for collection of tax – since TCS on receipt of consideration – CBDT Circular 17 dated 29.09.2020</a:t>
            </a:r>
          </a:p>
          <a:p>
            <a:endParaRPr lang="en-IN" dirty="0"/>
          </a:p>
        </p:txBody>
      </p:sp>
      <p:sp>
        <p:nvSpPr>
          <p:cNvPr id="4" name="Footer Placeholder 3">
            <a:extLst>
              <a:ext uri="{FF2B5EF4-FFF2-40B4-BE49-F238E27FC236}">
                <a16:creationId xmlns:a16="http://schemas.microsoft.com/office/drawing/2014/main" id="{B3C6C3C8-F1F3-446C-96ED-C4E6CC14B12E}"/>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A4D41B7F-E79A-4F60-96E7-19DB1B95CD18}"/>
              </a:ext>
            </a:extLst>
          </p:cNvPr>
          <p:cNvSpPr>
            <a:spLocks noGrp="1"/>
          </p:cNvSpPr>
          <p:nvPr>
            <p:ph type="sldNum" sz="quarter" idx="12"/>
          </p:nvPr>
        </p:nvSpPr>
        <p:spPr/>
        <p:txBody>
          <a:bodyPr/>
          <a:lstStyle/>
          <a:p>
            <a:fld id="{437CB61C-E258-45BA-80D5-6F886DDFA0C9}" type="slidenum">
              <a:rPr lang="en-IN" smtClean="0"/>
              <a:t>20</a:t>
            </a:fld>
            <a:endParaRPr lang="en-IN"/>
          </a:p>
        </p:txBody>
      </p:sp>
    </p:spTree>
    <p:extLst>
      <p:ext uri="{BB962C8B-B14F-4D97-AF65-F5344CB8AC3E}">
        <p14:creationId xmlns:p14="http://schemas.microsoft.com/office/powerpoint/2010/main" val="2971961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ABDB1-ECD1-424C-B674-354DE89694AC}"/>
              </a:ext>
            </a:extLst>
          </p:cNvPr>
          <p:cNvSpPr>
            <a:spLocks noGrp="1"/>
          </p:cNvSpPr>
          <p:nvPr>
            <p:ph type="title"/>
          </p:nvPr>
        </p:nvSpPr>
        <p:spPr>
          <a:xfrm>
            <a:off x="895546" y="484632"/>
            <a:ext cx="10232702" cy="882255"/>
          </a:xfrm>
        </p:spPr>
        <p:txBody>
          <a:bodyPr/>
          <a:lstStyle/>
          <a:p>
            <a:r>
              <a:rPr lang="en-IN" dirty="0"/>
              <a:t>Section 194Q</a:t>
            </a:r>
          </a:p>
        </p:txBody>
      </p:sp>
      <p:sp>
        <p:nvSpPr>
          <p:cNvPr id="3" name="Content Placeholder 2">
            <a:extLst>
              <a:ext uri="{FF2B5EF4-FFF2-40B4-BE49-F238E27FC236}">
                <a16:creationId xmlns:a16="http://schemas.microsoft.com/office/drawing/2014/main" id="{2157D65C-04F6-4216-8A61-6DA2C8354A6E}"/>
              </a:ext>
            </a:extLst>
          </p:cNvPr>
          <p:cNvSpPr>
            <a:spLocks noGrp="1"/>
          </p:cNvSpPr>
          <p:nvPr>
            <p:ph idx="1"/>
          </p:nvPr>
        </p:nvSpPr>
        <p:spPr>
          <a:xfrm>
            <a:off x="895546" y="1602557"/>
            <a:ext cx="10232702" cy="4569643"/>
          </a:xfrm>
        </p:spPr>
        <p:txBody>
          <a:bodyPr/>
          <a:lstStyle/>
          <a:p>
            <a:endParaRPr lang="en-IN" dirty="0"/>
          </a:p>
          <a:p>
            <a:r>
              <a:rPr lang="en-IN" dirty="0"/>
              <a:t>Buyer responsible for paying any sum to a Resident, for purchase of any goods;</a:t>
            </a:r>
          </a:p>
          <a:p>
            <a:pPr marL="0" indent="0">
              <a:buNone/>
            </a:pPr>
            <a:endParaRPr lang="en-IN" dirty="0"/>
          </a:p>
          <a:p>
            <a:r>
              <a:rPr lang="en-IN" dirty="0"/>
              <a:t>Of the value or aggregate value exceeding Rs. 50 lakh in any previous year</a:t>
            </a:r>
          </a:p>
          <a:p>
            <a:pPr marL="0" indent="0">
              <a:buNone/>
            </a:pPr>
            <a:endParaRPr lang="en-IN" dirty="0"/>
          </a:p>
          <a:p>
            <a:r>
              <a:rPr lang="en-IN" dirty="0"/>
              <a:t>To deduct tax at source at the time of credit or payment whichever is earlier</a:t>
            </a:r>
          </a:p>
          <a:p>
            <a:pPr marL="0" indent="0">
              <a:buNone/>
            </a:pPr>
            <a:endParaRPr lang="en-IN" dirty="0"/>
          </a:p>
          <a:p>
            <a:r>
              <a:rPr lang="en-IN" dirty="0"/>
              <a:t>Rate of tax – 0.1% of the amount exceeding Rs. 50 lakh</a:t>
            </a:r>
          </a:p>
          <a:p>
            <a:pPr marL="0" indent="0">
              <a:buNone/>
            </a:pPr>
            <a:endParaRPr lang="en-IN" dirty="0"/>
          </a:p>
        </p:txBody>
      </p:sp>
      <p:sp>
        <p:nvSpPr>
          <p:cNvPr id="4" name="Footer Placeholder 3">
            <a:extLst>
              <a:ext uri="{FF2B5EF4-FFF2-40B4-BE49-F238E27FC236}">
                <a16:creationId xmlns:a16="http://schemas.microsoft.com/office/drawing/2014/main" id="{2A23121B-A713-4BAA-9479-6A534715B391}"/>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B22EE3F1-8CCF-450C-8A82-4756237DB1AB}"/>
              </a:ext>
            </a:extLst>
          </p:cNvPr>
          <p:cNvSpPr>
            <a:spLocks noGrp="1"/>
          </p:cNvSpPr>
          <p:nvPr>
            <p:ph type="sldNum" sz="quarter" idx="12"/>
          </p:nvPr>
        </p:nvSpPr>
        <p:spPr/>
        <p:txBody>
          <a:bodyPr/>
          <a:lstStyle/>
          <a:p>
            <a:fld id="{437CB61C-E258-45BA-80D5-6F886DDFA0C9}" type="slidenum">
              <a:rPr lang="en-IN" smtClean="0"/>
              <a:t>21</a:t>
            </a:fld>
            <a:endParaRPr lang="en-IN"/>
          </a:p>
        </p:txBody>
      </p:sp>
    </p:spTree>
    <p:extLst>
      <p:ext uri="{BB962C8B-B14F-4D97-AF65-F5344CB8AC3E}">
        <p14:creationId xmlns:p14="http://schemas.microsoft.com/office/powerpoint/2010/main" val="4135647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055" y="484632"/>
            <a:ext cx="10149193" cy="679150"/>
          </a:xfrm>
        </p:spPr>
        <p:txBody>
          <a:bodyPr>
            <a:normAutofit fontScale="90000"/>
          </a:bodyPr>
          <a:lstStyle/>
          <a:p>
            <a:r>
              <a:rPr lang="en-IN" dirty="0"/>
              <a:t>Section 206C(1H) &amp; 194Q : Highlights</a:t>
            </a:r>
          </a:p>
        </p:txBody>
      </p:sp>
      <p:sp>
        <p:nvSpPr>
          <p:cNvPr id="3" name="Content Placeholder 2"/>
          <p:cNvSpPr>
            <a:spLocks noGrp="1"/>
          </p:cNvSpPr>
          <p:nvPr>
            <p:ph idx="1"/>
          </p:nvPr>
        </p:nvSpPr>
        <p:spPr>
          <a:xfrm>
            <a:off x="979055" y="1376218"/>
            <a:ext cx="10149193" cy="4795982"/>
          </a:xfrm>
        </p:spPr>
        <p:txBody>
          <a:bodyPr/>
          <a:lstStyle/>
          <a:p>
            <a:r>
              <a:rPr lang="en-IN" dirty="0"/>
              <a:t>Definition of the term “Goods” – wide interpretation / anything marketable </a:t>
            </a:r>
          </a:p>
          <a:p>
            <a:r>
              <a:rPr lang="en-IN" dirty="0"/>
              <a:t>Sale of Goods Act  / GST Act – shares &amp; securities</a:t>
            </a:r>
          </a:p>
          <a:p>
            <a:pPr marL="0" indent="0">
              <a:buNone/>
            </a:pPr>
            <a:endParaRPr lang="en-IN" dirty="0"/>
          </a:p>
          <a:p>
            <a:pPr marL="0" indent="0">
              <a:buNone/>
            </a:pPr>
            <a:endParaRPr lang="en-IN" dirty="0"/>
          </a:p>
        </p:txBody>
      </p:sp>
      <p:sp>
        <p:nvSpPr>
          <p:cNvPr id="4" name="Rectangle 3"/>
          <p:cNvSpPr/>
          <p:nvPr/>
        </p:nvSpPr>
        <p:spPr>
          <a:xfrm>
            <a:off x="3962399" y="2189019"/>
            <a:ext cx="4045528" cy="7850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a:t>Shares &amp; Securities</a:t>
            </a:r>
          </a:p>
        </p:txBody>
      </p:sp>
      <p:sp>
        <p:nvSpPr>
          <p:cNvPr id="5" name="Rectangle 4"/>
          <p:cNvSpPr/>
          <p:nvPr/>
        </p:nvSpPr>
        <p:spPr>
          <a:xfrm>
            <a:off x="2327563" y="3214254"/>
            <a:ext cx="2503055" cy="71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Dealer </a:t>
            </a:r>
          </a:p>
        </p:txBody>
      </p:sp>
      <p:sp>
        <p:nvSpPr>
          <p:cNvPr id="6" name="Rectangle 5"/>
          <p:cNvSpPr/>
          <p:nvPr/>
        </p:nvSpPr>
        <p:spPr>
          <a:xfrm>
            <a:off x="6756399" y="3193471"/>
            <a:ext cx="2503055" cy="71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Investor</a:t>
            </a:r>
          </a:p>
        </p:txBody>
      </p:sp>
      <p:cxnSp>
        <p:nvCxnSpPr>
          <p:cNvPr id="8" name="Straight Arrow Connector 7"/>
          <p:cNvCxnSpPr/>
          <p:nvPr/>
        </p:nvCxnSpPr>
        <p:spPr>
          <a:xfrm>
            <a:off x="4184074" y="2974110"/>
            <a:ext cx="9235" cy="277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822414" y="2927928"/>
            <a:ext cx="0" cy="323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6719" y="4511963"/>
            <a:ext cx="2503055" cy="71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Listed Shares / Securities : STT </a:t>
            </a:r>
          </a:p>
        </p:txBody>
      </p:sp>
      <p:sp>
        <p:nvSpPr>
          <p:cNvPr id="14" name="Rectangle 13"/>
          <p:cNvSpPr/>
          <p:nvPr/>
        </p:nvSpPr>
        <p:spPr>
          <a:xfrm>
            <a:off x="3043381" y="4511963"/>
            <a:ext cx="2503055" cy="71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Unlisted Shares / Securities : No STT </a:t>
            </a:r>
          </a:p>
        </p:txBody>
      </p:sp>
      <p:sp>
        <p:nvSpPr>
          <p:cNvPr id="15" name="Rectangle 14"/>
          <p:cNvSpPr/>
          <p:nvPr/>
        </p:nvSpPr>
        <p:spPr>
          <a:xfrm>
            <a:off x="6053651" y="4511963"/>
            <a:ext cx="2503055" cy="71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err="1"/>
          </a:p>
          <a:p>
            <a:pPr algn="ctr"/>
            <a:r>
              <a:rPr lang="en-IN" dirty="0"/>
              <a:t>Listed Shares / Securities : STT </a:t>
            </a:r>
          </a:p>
          <a:p>
            <a:pPr algn="ctr"/>
            <a:r>
              <a:rPr lang="en-IN" dirty="0"/>
              <a:t>r</a:t>
            </a:r>
          </a:p>
        </p:txBody>
      </p:sp>
      <p:sp>
        <p:nvSpPr>
          <p:cNvPr id="16" name="Rectangle 15"/>
          <p:cNvSpPr/>
          <p:nvPr/>
        </p:nvSpPr>
        <p:spPr>
          <a:xfrm>
            <a:off x="8878800" y="4511962"/>
            <a:ext cx="2503055" cy="9282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Unlisted Shares / Securities : Capital Asset</a:t>
            </a:r>
          </a:p>
        </p:txBody>
      </p:sp>
      <p:cxnSp>
        <p:nvCxnSpPr>
          <p:cNvPr id="18" name="Straight Arrow Connector 17"/>
          <p:cNvCxnSpPr/>
          <p:nvPr/>
        </p:nvCxnSpPr>
        <p:spPr>
          <a:xfrm>
            <a:off x="2466109" y="3925454"/>
            <a:ext cx="0" cy="595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632036" y="3925454"/>
            <a:ext cx="0" cy="595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834908" y="3925454"/>
            <a:ext cx="0" cy="595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9051636" y="3916217"/>
            <a:ext cx="0" cy="595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Footer Placeholder 6"/>
          <p:cNvSpPr>
            <a:spLocks noGrp="1"/>
          </p:cNvSpPr>
          <p:nvPr>
            <p:ph type="ftr" sz="quarter" idx="11"/>
          </p:nvPr>
        </p:nvSpPr>
        <p:spPr/>
        <p:txBody>
          <a:bodyPr/>
          <a:lstStyle/>
          <a:p>
            <a:r>
              <a:rPr lang="en-IN"/>
              <a:t>caprachiparekh@gmail.com</a:t>
            </a:r>
          </a:p>
        </p:txBody>
      </p:sp>
      <p:sp>
        <p:nvSpPr>
          <p:cNvPr id="10" name="Slide Number Placeholder 9"/>
          <p:cNvSpPr>
            <a:spLocks noGrp="1"/>
          </p:cNvSpPr>
          <p:nvPr>
            <p:ph type="sldNum" sz="quarter" idx="12"/>
          </p:nvPr>
        </p:nvSpPr>
        <p:spPr/>
        <p:txBody>
          <a:bodyPr/>
          <a:lstStyle/>
          <a:p>
            <a:fld id="{437CB61C-E258-45BA-80D5-6F886DDFA0C9}" type="slidenum">
              <a:rPr lang="en-IN" smtClean="0"/>
              <a:t>22</a:t>
            </a:fld>
            <a:endParaRPr lang="en-IN"/>
          </a:p>
        </p:txBody>
      </p:sp>
    </p:spTree>
    <p:extLst>
      <p:ext uri="{BB962C8B-B14F-4D97-AF65-F5344CB8AC3E}">
        <p14:creationId xmlns:p14="http://schemas.microsoft.com/office/powerpoint/2010/main" val="3889766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41D54-38CC-401A-B93F-F3394E135B3D}"/>
              </a:ext>
            </a:extLst>
          </p:cNvPr>
          <p:cNvSpPr>
            <a:spLocks noGrp="1"/>
          </p:cNvSpPr>
          <p:nvPr>
            <p:ph type="title"/>
          </p:nvPr>
        </p:nvSpPr>
        <p:spPr>
          <a:xfrm>
            <a:off x="1088136" y="484632"/>
            <a:ext cx="10040112" cy="967096"/>
          </a:xfrm>
        </p:spPr>
        <p:txBody>
          <a:bodyPr/>
          <a:lstStyle/>
          <a:p>
            <a:r>
              <a:rPr lang="en-IN" dirty="0"/>
              <a:t>Section 206C(1H) &amp; 194Q : Highlights</a:t>
            </a:r>
          </a:p>
        </p:txBody>
      </p:sp>
      <p:sp>
        <p:nvSpPr>
          <p:cNvPr id="3" name="Content Placeholder 2">
            <a:extLst>
              <a:ext uri="{FF2B5EF4-FFF2-40B4-BE49-F238E27FC236}">
                <a16:creationId xmlns:a16="http://schemas.microsoft.com/office/drawing/2014/main" id="{BE68AD95-482C-421D-9F1A-1355211D9F36}"/>
              </a:ext>
            </a:extLst>
          </p:cNvPr>
          <p:cNvSpPr>
            <a:spLocks noGrp="1"/>
          </p:cNvSpPr>
          <p:nvPr>
            <p:ph idx="1"/>
          </p:nvPr>
        </p:nvSpPr>
        <p:spPr>
          <a:xfrm>
            <a:off x="937873" y="1451728"/>
            <a:ext cx="10058400" cy="4050792"/>
          </a:xfrm>
        </p:spPr>
        <p:txBody>
          <a:bodyPr>
            <a:normAutofit lnSpcReduction="10000"/>
          </a:bodyPr>
          <a:lstStyle/>
          <a:p>
            <a:r>
              <a:rPr lang="en-IN" dirty="0"/>
              <a:t>Goods – Whether software &amp; other intangibles to be covered? – Canned software Vs Customised software</a:t>
            </a:r>
          </a:p>
          <a:p>
            <a:pPr marL="0" indent="0">
              <a:buNone/>
            </a:pPr>
            <a:endParaRPr lang="en-IN" dirty="0"/>
          </a:p>
          <a:p>
            <a:r>
              <a:rPr lang="en-IN" dirty="0"/>
              <a:t>No carve out for B2B transactions - TCS</a:t>
            </a:r>
          </a:p>
          <a:p>
            <a:pPr marL="0" indent="0">
              <a:buNone/>
            </a:pPr>
            <a:endParaRPr lang="en-IN" dirty="0"/>
          </a:p>
          <a:p>
            <a:r>
              <a:rPr lang="en-IN" dirty="0"/>
              <a:t>Goods sold to SEZ / EOU units – whether liable for TCS?</a:t>
            </a:r>
          </a:p>
          <a:p>
            <a:pPr marL="0" indent="0">
              <a:buNone/>
            </a:pPr>
            <a:endParaRPr lang="en-IN" dirty="0"/>
          </a:p>
          <a:p>
            <a:r>
              <a:rPr lang="en-IN" dirty="0"/>
              <a:t>Turnover – Determination?</a:t>
            </a:r>
          </a:p>
          <a:p>
            <a:pPr marL="0" indent="0">
              <a:buNone/>
            </a:pPr>
            <a:endParaRPr lang="en-IN" dirty="0"/>
          </a:p>
          <a:p>
            <a:r>
              <a:rPr lang="en-IN" dirty="0"/>
              <a:t>Gross Receipts / Sales / Turnover from Business </a:t>
            </a:r>
          </a:p>
          <a:p>
            <a:endParaRPr lang="en-IN" dirty="0"/>
          </a:p>
        </p:txBody>
      </p:sp>
      <p:sp>
        <p:nvSpPr>
          <p:cNvPr id="4" name="Footer Placeholder 3">
            <a:extLst>
              <a:ext uri="{FF2B5EF4-FFF2-40B4-BE49-F238E27FC236}">
                <a16:creationId xmlns:a16="http://schemas.microsoft.com/office/drawing/2014/main" id="{79D8C187-FB0E-4867-89E9-20B156DDA7A7}"/>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8A4C5D21-DBE3-4FD1-BC45-CA79322909FC}"/>
              </a:ext>
            </a:extLst>
          </p:cNvPr>
          <p:cNvSpPr>
            <a:spLocks noGrp="1"/>
          </p:cNvSpPr>
          <p:nvPr>
            <p:ph type="sldNum" sz="quarter" idx="12"/>
          </p:nvPr>
        </p:nvSpPr>
        <p:spPr/>
        <p:txBody>
          <a:bodyPr/>
          <a:lstStyle/>
          <a:p>
            <a:fld id="{437CB61C-E258-45BA-80D5-6F886DDFA0C9}" type="slidenum">
              <a:rPr lang="en-IN" smtClean="0"/>
              <a:t>23</a:t>
            </a:fld>
            <a:endParaRPr lang="en-IN"/>
          </a:p>
        </p:txBody>
      </p:sp>
    </p:spTree>
    <p:extLst>
      <p:ext uri="{BB962C8B-B14F-4D97-AF65-F5344CB8AC3E}">
        <p14:creationId xmlns:p14="http://schemas.microsoft.com/office/powerpoint/2010/main" val="24923323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444CE-F909-4A49-A184-A59350927327}"/>
              </a:ext>
            </a:extLst>
          </p:cNvPr>
          <p:cNvSpPr>
            <a:spLocks noGrp="1"/>
          </p:cNvSpPr>
          <p:nvPr>
            <p:ph type="title"/>
          </p:nvPr>
        </p:nvSpPr>
        <p:spPr>
          <a:xfrm>
            <a:off x="838200" y="365125"/>
            <a:ext cx="10515600" cy="824483"/>
          </a:xfrm>
        </p:spPr>
        <p:txBody>
          <a:bodyPr>
            <a:normAutofit/>
          </a:bodyPr>
          <a:lstStyle/>
          <a:p>
            <a:r>
              <a:rPr lang="en-IN" sz="3600" dirty="0">
                <a:solidFill>
                  <a:schemeClr val="tx1"/>
                </a:solidFill>
                <a:latin typeface="+mn-lt"/>
                <a:ea typeface="+mn-ea"/>
                <a:cs typeface="+mn-cs"/>
              </a:rPr>
              <a:t>Section 194Q – Other points</a:t>
            </a:r>
          </a:p>
        </p:txBody>
      </p:sp>
      <p:sp>
        <p:nvSpPr>
          <p:cNvPr id="3" name="Content Placeholder 2">
            <a:extLst>
              <a:ext uri="{FF2B5EF4-FFF2-40B4-BE49-F238E27FC236}">
                <a16:creationId xmlns:a16="http://schemas.microsoft.com/office/drawing/2014/main" id="{E10BB9B3-566B-4B4F-8B58-B0145D54DD77}"/>
              </a:ext>
            </a:extLst>
          </p:cNvPr>
          <p:cNvSpPr>
            <a:spLocks noGrp="1"/>
          </p:cNvSpPr>
          <p:nvPr>
            <p:ph idx="1"/>
          </p:nvPr>
        </p:nvSpPr>
        <p:spPr>
          <a:xfrm>
            <a:off x="649664" y="1258202"/>
            <a:ext cx="10515600" cy="4987355"/>
          </a:xfrm>
        </p:spPr>
        <p:txBody>
          <a:bodyPr/>
          <a:lstStyle/>
          <a:p>
            <a:r>
              <a:rPr lang="en-IN" dirty="0"/>
              <a:t>Not applicable in cases </a:t>
            </a:r>
          </a:p>
          <a:p>
            <a:r>
              <a:rPr lang="en-IN" dirty="0"/>
              <a:t>where other TDS sections are applicable</a:t>
            </a:r>
          </a:p>
          <a:p>
            <a:r>
              <a:rPr lang="en-IN" dirty="0"/>
              <a:t>Transactions covered by TCS, other than TCS on goods</a:t>
            </a:r>
          </a:p>
          <a:p>
            <a:r>
              <a:rPr lang="en-IN" dirty="0"/>
              <a:t>PAN not furnished, TDS @ 5%</a:t>
            </a:r>
          </a:p>
          <a:p>
            <a:endParaRPr lang="en-IN" dirty="0"/>
          </a:p>
          <a:p>
            <a:r>
              <a:rPr lang="en-IN" dirty="0"/>
              <a:t>Applicable w.e.f 1st July, 2021</a:t>
            </a:r>
          </a:p>
          <a:p>
            <a:endParaRPr lang="en-IN" dirty="0"/>
          </a:p>
          <a:p>
            <a:r>
              <a:rPr lang="en-IN" dirty="0"/>
              <a:t>TCS u/s 206C(1H) vis – a –vis TDS u/s 194Q</a:t>
            </a:r>
          </a:p>
          <a:p>
            <a:endParaRPr lang="en-IN" dirty="0"/>
          </a:p>
        </p:txBody>
      </p:sp>
      <p:sp>
        <p:nvSpPr>
          <p:cNvPr id="5" name="Footer Placeholder 4">
            <a:extLst>
              <a:ext uri="{FF2B5EF4-FFF2-40B4-BE49-F238E27FC236}">
                <a16:creationId xmlns:a16="http://schemas.microsoft.com/office/drawing/2014/main" id="{C519980C-A91D-4A39-B85C-B1A998C83CF3}"/>
              </a:ext>
            </a:extLst>
          </p:cNvPr>
          <p:cNvSpPr>
            <a:spLocks noGrp="1"/>
          </p:cNvSpPr>
          <p:nvPr>
            <p:ph type="ftr" sz="quarter" idx="11"/>
          </p:nvPr>
        </p:nvSpPr>
        <p:spPr/>
        <p:txBody>
          <a:bodyPr/>
          <a:lstStyle/>
          <a:p>
            <a:r>
              <a:rPr lang="en-US"/>
              <a:t>Direct Tax Provisions of Finance Bill 2021</a:t>
            </a:r>
            <a:endParaRPr lang="en-IN"/>
          </a:p>
        </p:txBody>
      </p:sp>
      <p:sp>
        <p:nvSpPr>
          <p:cNvPr id="6" name="Slide Number Placeholder 5">
            <a:extLst>
              <a:ext uri="{FF2B5EF4-FFF2-40B4-BE49-F238E27FC236}">
                <a16:creationId xmlns:a16="http://schemas.microsoft.com/office/drawing/2014/main" id="{CC3967B6-3A4A-4227-A5CB-047BB116BC7B}"/>
              </a:ext>
            </a:extLst>
          </p:cNvPr>
          <p:cNvSpPr>
            <a:spLocks noGrp="1"/>
          </p:cNvSpPr>
          <p:nvPr>
            <p:ph type="sldNum" sz="quarter" idx="12"/>
          </p:nvPr>
        </p:nvSpPr>
        <p:spPr/>
        <p:txBody>
          <a:bodyPr/>
          <a:lstStyle/>
          <a:p>
            <a:fld id="{9897F51E-1995-447D-96C2-A2748B358019}" type="slidenum">
              <a:rPr lang="en-IN" smtClean="0"/>
              <a:t>24</a:t>
            </a:fld>
            <a:endParaRPr lang="en-IN"/>
          </a:p>
        </p:txBody>
      </p:sp>
      <p:pic>
        <p:nvPicPr>
          <p:cNvPr id="4100" name="Picture 4" descr="Image result for cartoon budget special nirmala sitharaman">
            <a:extLst>
              <a:ext uri="{FF2B5EF4-FFF2-40B4-BE49-F238E27FC236}">
                <a16:creationId xmlns:a16="http://schemas.microsoft.com/office/drawing/2014/main" id="{986D6F6A-59C0-4798-8689-16BC3E15AC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643" y="3284738"/>
            <a:ext cx="3809133" cy="3208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802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EEACC-DCD8-4DCD-B858-363F2B68DCCA}"/>
              </a:ext>
            </a:extLst>
          </p:cNvPr>
          <p:cNvSpPr>
            <a:spLocks noGrp="1"/>
          </p:cNvSpPr>
          <p:nvPr>
            <p:ph type="title"/>
          </p:nvPr>
        </p:nvSpPr>
        <p:spPr>
          <a:xfrm>
            <a:off x="838200" y="365126"/>
            <a:ext cx="10515600" cy="780094"/>
          </a:xfrm>
        </p:spPr>
        <p:txBody>
          <a:bodyPr>
            <a:normAutofit/>
          </a:bodyPr>
          <a:lstStyle/>
          <a:p>
            <a:r>
              <a:rPr lang="en-IN" sz="3600" dirty="0">
                <a:solidFill>
                  <a:schemeClr val="tx1"/>
                </a:solidFill>
                <a:latin typeface="+mn-lt"/>
                <a:ea typeface="+mn-ea"/>
                <a:cs typeface="+mn-cs"/>
              </a:rPr>
              <a:t>Section 194Q – Other points</a:t>
            </a:r>
            <a:endParaRPr lang="en-IN" sz="3600" dirty="0"/>
          </a:p>
        </p:txBody>
      </p:sp>
      <p:sp>
        <p:nvSpPr>
          <p:cNvPr id="3" name="Content Placeholder 2">
            <a:extLst>
              <a:ext uri="{FF2B5EF4-FFF2-40B4-BE49-F238E27FC236}">
                <a16:creationId xmlns:a16="http://schemas.microsoft.com/office/drawing/2014/main" id="{7C7E61BF-49D9-4EB2-AD13-E4D6BB2CAE81}"/>
              </a:ext>
            </a:extLst>
          </p:cNvPr>
          <p:cNvSpPr>
            <a:spLocks noGrp="1"/>
          </p:cNvSpPr>
          <p:nvPr>
            <p:ph idx="1"/>
          </p:nvPr>
        </p:nvSpPr>
        <p:spPr>
          <a:xfrm>
            <a:off x="918099" y="1372864"/>
            <a:ext cx="10515600" cy="4351338"/>
          </a:xfrm>
        </p:spPr>
        <p:txBody>
          <a:bodyPr>
            <a:normAutofit/>
          </a:bodyPr>
          <a:lstStyle/>
          <a:p>
            <a:r>
              <a:rPr lang="en-IN" dirty="0"/>
              <a:t>Issues:</a:t>
            </a:r>
          </a:p>
          <a:p>
            <a:endParaRPr lang="en-IN" dirty="0"/>
          </a:p>
          <a:p>
            <a:r>
              <a:rPr lang="en-IN" dirty="0"/>
              <a:t>Threshold of Rs. 50,00,000  - purchases from 1.4.21 to 30.6.21 to be included?</a:t>
            </a:r>
          </a:p>
          <a:p>
            <a:pPr marL="0" indent="0">
              <a:buNone/>
            </a:pPr>
            <a:endParaRPr lang="en-IN" dirty="0"/>
          </a:p>
          <a:p>
            <a:r>
              <a:rPr lang="en-IN" dirty="0"/>
              <a:t>Whether non-resident buyer liable to deduct TDS on purchase from resident seller?</a:t>
            </a:r>
          </a:p>
          <a:p>
            <a:pPr marL="0" indent="0">
              <a:buNone/>
            </a:pPr>
            <a:endParaRPr lang="en-IN" dirty="0"/>
          </a:p>
          <a:p>
            <a:r>
              <a:rPr lang="en-IN" dirty="0"/>
              <a:t>Import of goods &amp; Export of Goods?</a:t>
            </a:r>
          </a:p>
          <a:p>
            <a:pPr marL="0" indent="0">
              <a:buNone/>
            </a:pPr>
            <a:endParaRPr lang="en-IN" dirty="0"/>
          </a:p>
          <a:p>
            <a:r>
              <a:rPr lang="en-IN" dirty="0"/>
              <a:t>Disallowance u/s 40(a)(</a:t>
            </a:r>
            <a:r>
              <a:rPr lang="en-IN" dirty="0" err="1"/>
              <a:t>ia</a:t>
            </a:r>
            <a:r>
              <a:rPr lang="en-IN" dirty="0"/>
              <a:t>) – for default in TDS – 30% disallowance</a:t>
            </a:r>
          </a:p>
          <a:p>
            <a:pPr marL="0" indent="0">
              <a:buNone/>
            </a:pPr>
            <a:endParaRPr lang="en-IN" sz="2400" dirty="0">
              <a:latin typeface="Avenir Book" panose="02000503020000020003" pitchFamily="2" charset="0"/>
            </a:endParaRPr>
          </a:p>
          <a:p>
            <a:endParaRPr lang="en-IN" sz="2400" dirty="0">
              <a:latin typeface="Avenir Book" panose="02000503020000020003" pitchFamily="2" charset="0"/>
            </a:endParaRPr>
          </a:p>
        </p:txBody>
      </p:sp>
      <p:sp>
        <p:nvSpPr>
          <p:cNvPr id="5" name="Footer Placeholder 4">
            <a:extLst>
              <a:ext uri="{FF2B5EF4-FFF2-40B4-BE49-F238E27FC236}">
                <a16:creationId xmlns:a16="http://schemas.microsoft.com/office/drawing/2014/main" id="{5A037286-359B-4C6A-ADA1-DAD7D36EEDE4}"/>
              </a:ext>
            </a:extLst>
          </p:cNvPr>
          <p:cNvSpPr>
            <a:spLocks noGrp="1"/>
          </p:cNvSpPr>
          <p:nvPr>
            <p:ph type="ftr" sz="quarter" idx="11"/>
          </p:nvPr>
        </p:nvSpPr>
        <p:spPr/>
        <p:txBody>
          <a:bodyPr/>
          <a:lstStyle/>
          <a:p>
            <a:r>
              <a:rPr lang="en-US"/>
              <a:t>Direct Tax Provisions of Finance Bill 2021</a:t>
            </a:r>
            <a:endParaRPr lang="en-IN"/>
          </a:p>
        </p:txBody>
      </p:sp>
      <p:sp>
        <p:nvSpPr>
          <p:cNvPr id="6" name="Slide Number Placeholder 5">
            <a:extLst>
              <a:ext uri="{FF2B5EF4-FFF2-40B4-BE49-F238E27FC236}">
                <a16:creationId xmlns:a16="http://schemas.microsoft.com/office/drawing/2014/main" id="{1BE5735E-614C-45FD-B7AE-4798B8EACB60}"/>
              </a:ext>
            </a:extLst>
          </p:cNvPr>
          <p:cNvSpPr>
            <a:spLocks noGrp="1"/>
          </p:cNvSpPr>
          <p:nvPr>
            <p:ph type="sldNum" sz="quarter" idx="12"/>
          </p:nvPr>
        </p:nvSpPr>
        <p:spPr/>
        <p:txBody>
          <a:bodyPr/>
          <a:lstStyle/>
          <a:p>
            <a:fld id="{9897F51E-1995-447D-96C2-A2748B358019}" type="slidenum">
              <a:rPr lang="en-IN" smtClean="0"/>
              <a:t>25</a:t>
            </a:fld>
            <a:endParaRPr lang="en-IN"/>
          </a:p>
        </p:txBody>
      </p:sp>
    </p:spTree>
    <p:extLst>
      <p:ext uri="{BB962C8B-B14F-4D97-AF65-F5344CB8AC3E}">
        <p14:creationId xmlns:p14="http://schemas.microsoft.com/office/powerpoint/2010/main" val="2195125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488F3-545F-48C2-B1CB-AFB639F64484}"/>
              </a:ext>
            </a:extLst>
          </p:cNvPr>
          <p:cNvSpPr>
            <a:spLocks noGrp="1"/>
          </p:cNvSpPr>
          <p:nvPr>
            <p:ph type="title"/>
          </p:nvPr>
        </p:nvSpPr>
        <p:spPr>
          <a:xfrm>
            <a:off x="1069848" y="484632"/>
            <a:ext cx="10058400" cy="1004803"/>
          </a:xfrm>
        </p:spPr>
        <p:txBody>
          <a:bodyPr>
            <a:normAutofit/>
          </a:bodyPr>
          <a:lstStyle/>
          <a:p>
            <a:r>
              <a:rPr lang="en-IN" sz="3800" dirty="0">
                <a:solidFill>
                  <a:schemeClr val="tx1"/>
                </a:solidFill>
                <a:latin typeface="+mn-lt"/>
                <a:ea typeface="+mn-ea"/>
                <a:cs typeface="+mn-cs"/>
              </a:rPr>
              <a:t>Section 194Q – Other points</a:t>
            </a:r>
            <a:endParaRPr lang="en-IN" sz="3800" dirty="0"/>
          </a:p>
        </p:txBody>
      </p:sp>
      <p:sp>
        <p:nvSpPr>
          <p:cNvPr id="3" name="Content Placeholder 2">
            <a:extLst>
              <a:ext uri="{FF2B5EF4-FFF2-40B4-BE49-F238E27FC236}">
                <a16:creationId xmlns:a16="http://schemas.microsoft.com/office/drawing/2014/main" id="{D9580E43-7152-4EDF-9CDF-FA025C10C611}"/>
              </a:ext>
            </a:extLst>
          </p:cNvPr>
          <p:cNvSpPr>
            <a:spLocks noGrp="1"/>
          </p:cNvSpPr>
          <p:nvPr>
            <p:ph idx="1"/>
          </p:nvPr>
        </p:nvSpPr>
        <p:spPr>
          <a:xfrm>
            <a:off x="1063752" y="1489435"/>
            <a:ext cx="10064496" cy="4682765"/>
          </a:xfrm>
        </p:spPr>
        <p:txBody>
          <a:bodyPr/>
          <a:lstStyle/>
          <a:p>
            <a:r>
              <a:rPr lang="en-IN" dirty="0"/>
              <a:t>Issues:</a:t>
            </a:r>
          </a:p>
          <a:p>
            <a:r>
              <a:rPr lang="en-IN" dirty="0"/>
              <a:t>Whether TDS to be deducted inclusive of GST?</a:t>
            </a:r>
          </a:p>
          <a:p>
            <a:pPr marL="0" indent="0">
              <a:buNone/>
            </a:pPr>
            <a:endParaRPr lang="en-IN" dirty="0"/>
          </a:p>
          <a:p>
            <a:r>
              <a:rPr lang="en-IN" dirty="0"/>
              <a:t>Whether TDS is to be deducted in respect of Capital Goods?</a:t>
            </a:r>
          </a:p>
          <a:p>
            <a:pPr marL="0" indent="0">
              <a:buNone/>
            </a:pPr>
            <a:endParaRPr lang="en-IN" dirty="0"/>
          </a:p>
          <a:p>
            <a:r>
              <a:rPr lang="en-US" dirty="0"/>
              <a:t>Whether the purchases made from a single seller from different locations/units to be aggregated?</a:t>
            </a:r>
          </a:p>
          <a:p>
            <a:endParaRPr lang="en-US" dirty="0"/>
          </a:p>
          <a:p>
            <a:r>
              <a:rPr lang="en-US" dirty="0"/>
              <a:t>Whether TDS to be made from payment in respect of transaction in electricity?</a:t>
            </a:r>
          </a:p>
          <a:p>
            <a:endParaRPr lang="en-US" dirty="0"/>
          </a:p>
          <a:p>
            <a:r>
              <a:rPr lang="en-US" dirty="0"/>
              <a:t>Purchase of Jewellery?</a:t>
            </a:r>
            <a:endParaRPr lang="en-IN" dirty="0"/>
          </a:p>
        </p:txBody>
      </p:sp>
      <p:sp>
        <p:nvSpPr>
          <p:cNvPr id="4" name="Footer Placeholder 3">
            <a:extLst>
              <a:ext uri="{FF2B5EF4-FFF2-40B4-BE49-F238E27FC236}">
                <a16:creationId xmlns:a16="http://schemas.microsoft.com/office/drawing/2014/main" id="{65C811BE-DEB3-4D50-A1A6-C3D893DB427F}"/>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48AEA24-263D-4D54-8606-94D1DAD1ECF7}"/>
              </a:ext>
            </a:extLst>
          </p:cNvPr>
          <p:cNvSpPr>
            <a:spLocks noGrp="1"/>
          </p:cNvSpPr>
          <p:nvPr>
            <p:ph type="sldNum" sz="quarter" idx="12"/>
          </p:nvPr>
        </p:nvSpPr>
        <p:spPr/>
        <p:txBody>
          <a:bodyPr/>
          <a:lstStyle/>
          <a:p>
            <a:fld id="{437CB61C-E258-45BA-80D5-6F886DDFA0C9}" type="slidenum">
              <a:rPr lang="en-IN" smtClean="0"/>
              <a:t>26</a:t>
            </a:fld>
            <a:endParaRPr lang="en-IN"/>
          </a:p>
        </p:txBody>
      </p:sp>
    </p:spTree>
    <p:extLst>
      <p:ext uri="{BB962C8B-B14F-4D97-AF65-F5344CB8AC3E}">
        <p14:creationId xmlns:p14="http://schemas.microsoft.com/office/powerpoint/2010/main" val="3611220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9B280-CA75-4DE9-81F1-376B1A8BF00D}"/>
              </a:ext>
            </a:extLst>
          </p:cNvPr>
          <p:cNvSpPr>
            <a:spLocks noGrp="1"/>
          </p:cNvSpPr>
          <p:nvPr>
            <p:ph type="title"/>
          </p:nvPr>
        </p:nvSpPr>
        <p:spPr>
          <a:xfrm>
            <a:off x="838200" y="365126"/>
            <a:ext cx="10515600" cy="682440"/>
          </a:xfrm>
        </p:spPr>
        <p:txBody>
          <a:bodyPr>
            <a:normAutofit/>
          </a:bodyPr>
          <a:lstStyle/>
          <a:p>
            <a:r>
              <a:rPr lang="en-IN" sz="3000" dirty="0">
                <a:latin typeface="Avenir Book" panose="02000503020000020003" pitchFamily="2" charset="0"/>
              </a:rPr>
              <a:t>Amendments related to TDS / TCS:</a:t>
            </a:r>
            <a:endParaRPr lang="en-IN" sz="3000" dirty="0"/>
          </a:p>
        </p:txBody>
      </p:sp>
      <p:sp>
        <p:nvSpPr>
          <p:cNvPr id="3" name="Content Placeholder 2">
            <a:extLst>
              <a:ext uri="{FF2B5EF4-FFF2-40B4-BE49-F238E27FC236}">
                <a16:creationId xmlns:a16="http://schemas.microsoft.com/office/drawing/2014/main" id="{5F476624-B51B-4724-9A64-EA38FF33992B}"/>
              </a:ext>
            </a:extLst>
          </p:cNvPr>
          <p:cNvSpPr>
            <a:spLocks noGrp="1"/>
          </p:cNvSpPr>
          <p:nvPr>
            <p:ph idx="1"/>
          </p:nvPr>
        </p:nvSpPr>
        <p:spPr>
          <a:xfrm>
            <a:off x="838200" y="1340528"/>
            <a:ext cx="10515600" cy="4836435"/>
          </a:xfrm>
        </p:spPr>
        <p:txBody>
          <a:bodyPr>
            <a:normAutofit/>
          </a:bodyPr>
          <a:lstStyle/>
          <a:p>
            <a:pPr>
              <a:lnSpc>
                <a:spcPct val="100000"/>
              </a:lnSpc>
            </a:pPr>
            <a:r>
              <a:rPr lang="en-IN" dirty="0"/>
              <a:t>Higher TDS / TCS in case of Non-Filers of ROI – 206AB</a:t>
            </a:r>
          </a:p>
          <a:p>
            <a:pPr>
              <a:lnSpc>
                <a:spcPct val="100000"/>
              </a:lnSpc>
            </a:pPr>
            <a:r>
              <a:rPr lang="en-IN" dirty="0"/>
              <a:t> “Non-Filers”</a:t>
            </a:r>
          </a:p>
          <a:p>
            <a:pPr>
              <a:lnSpc>
                <a:spcPct val="100000"/>
              </a:lnSpc>
            </a:pPr>
            <a:endParaRPr lang="en-IN" dirty="0"/>
          </a:p>
          <a:p>
            <a:pPr>
              <a:lnSpc>
                <a:spcPct val="100000"/>
              </a:lnSpc>
            </a:pPr>
            <a:r>
              <a:rPr lang="en-IN" dirty="0"/>
              <a:t>Not furnished ROI in two immediately preceding previous years, prior to the PY in which tax is required to be deducted;</a:t>
            </a:r>
          </a:p>
          <a:p>
            <a:pPr>
              <a:lnSpc>
                <a:spcPct val="100000"/>
              </a:lnSpc>
            </a:pPr>
            <a:endParaRPr lang="en-IN" dirty="0"/>
          </a:p>
          <a:p>
            <a:pPr>
              <a:lnSpc>
                <a:spcPct val="100000"/>
              </a:lnSpc>
            </a:pPr>
            <a:r>
              <a:rPr lang="en-IN" dirty="0"/>
              <a:t>And for which the time limit u/s 139(1) has expired</a:t>
            </a:r>
          </a:p>
          <a:p>
            <a:pPr>
              <a:lnSpc>
                <a:spcPct val="100000"/>
              </a:lnSpc>
            </a:pPr>
            <a:endParaRPr lang="en-IN" dirty="0"/>
          </a:p>
          <a:p>
            <a:pPr>
              <a:lnSpc>
                <a:spcPct val="100000"/>
              </a:lnSpc>
            </a:pPr>
            <a:r>
              <a:rPr lang="en-IN" dirty="0"/>
              <a:t>The aggregate of TDS / TCS is INR 50,000 or more in each of these PY</a:t>
            </a:r>
          </a:p>
          <a:p>
            <a:pPr>
              <a:lnSpc>
                <a:spcPct val="100000"/>
              </a:lnSpc>
            </a:pPr>
            <a:endParaRPr lang="en-IN" dirty="0"/>
          </a:p>
          <a:p>
            <a:pPr>
              <a:lnSpc>
                <a:spcPct val="100000"/>
              </a:lnSpc>
            </a:pPr>
            <a:r>
              <a:rPr lang="en-IN" dirty="0"/>
              <a:t>W.e.f 01.07.2021</a:t>
            </a:r>
          </a:p>
          <a:p>
            <a:pPr>
              <a:buFontTx/>
              <a:buChar char="-"/>
            </a:pPr>
            <a:endParaRPr lang="en-IN" dirty="0"/>
          </a:p>
        </p:txBody>
      </p:sp>
      <p:sp>
        <p:nvSpPr>
          <p:cNvPr id="5" name="Footer Placeholder 4">
            <a:extLst>
              <a:ext uri="{FF2B5EF4-FFF2-40B4-BE49-F238E27FC236}">
                <a16:creationId xmlns:a16="http://schemas.microsoft.com/office/drawing/2014/main" id="{4A1D5B40-08DE-4827-9258-F8166099E3CB}"/>
              </a:ext>
            </a:extLst>
          </p:cNvPr>
          <p:cNvSpPr>
            <a:spLocks noGrp="1"/>
          </p:cNvSpPr>
          <p:nvPr>
            <p:ph type="ftr" sz="quarter" idx="11"/>
          </p:nvPr>
        </p:nvSpPr>
        <p:spPr/>
        <p:txBody>
          <a:bodyPr/>
          <a:lstStyle/>
          <a:p>
            <a:r>
              <a:rPr lang="en-US"/>
              <a:t>Direct Tax Provisions of Finance Bill 2021</a:t>
            </a:r>
            <a:endParaRPr lang="en-IN"/>
          </a:p>
        </p:txBody>
      </p:sp>
      <p:sp>
        <p:nvSpPr>
          <p:cNvPr id="6" name="Slide Number Placeholder 5">
            <a:extLst>
              <a:ext uri="{FF2B5EF4-FFF2-40B4-BE49-F238E27FC236}">
                <a16:creationId xmlns:a16="http://schemas.microsoft.com/office/drawing/2014/main" id="{B661A13C-3793-447B-8009-A96C7C100274}"/>
              </a:ext>
            </a:extLst>
          </p:cNvPr>
          <p:cNvSpPr>
            <a:spLocks noGrp="1"/>
          </p:cNvSpPr>
          <p:nvPr>
            <p:ph type="sldNum" sz="quarter" idx="12"/>
          </p:nvPr>
        </p:nvSpPr>
        <p:spPr/>
        <p:txBody>
          <a:bodyPr/>
          <a:lstStyle/>
          <a:p>
            <a:fld id="{9897F51E-1995-447D-96C2-A2748B358019}" type="slidenum">
              <a:rPr lang="en-IN" smtClean="0"/>
              <a:t>27</a:t>
            </a:fld>
            <a:endParaRPr lang="en-IN"/>
          </a:p>
        </p:txBody>
      </p:sp>
    </p:spTree>
    <p:extLst>
      <p:ext uri="{BB962C8B-B14F-4D97-AF65-F5344CB8AC3E}">
        <p14:creationId xmlns:p14="http://schemas.microsoft.com/office/powerpoint/2010/main" val="3145228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57909-C6F6-46CD-9E50-DA1BC108851D}"/>
              </a:ext>
            </a:extLst>
          </p:cNvPr>
          <p:cNvSpPr>
            <a:spLocks noGrp="1"/>
          </p:cNvSpPr>
          <p:nvPr>
            <p:ph type="title"/>
          </p:nvPr>
        </p:nvSpPr>
        <p:spPr>
          <a:xfrm>
            <a:off x="838200" y="365125"/>
            <a:ext cx="10515600" cy="709073"/>
          </a:xfrm>
        </p:spPr>
        <p:txBody>
          <a:bodyPr>
            <a:normAutofit/>
          </a:bodyPr>
          <a:lstStyle/>
          <a:p>
            <a:r>
              <a:rPr lang="en-IN" sz="3000" dirty="0">
                <a:latin typeface="Avenir Book" panose="02000503020000020003" pitchFamily="2" charset="0"/>
              </a:rPr>
              <a:t>Amendments related to TDS / TCS:</a:t>
            </a:r>
            <a:endParaRPr lang="en-IN" sz="3000" dirty="0"/>
          </a:p>
        </p:txBody>
      </p:sp>
      <p:sp>
        <p:nvSpPr>
          <p:cNvPr id="3" name="Content Placeholder 2">
            <a:extLst>
              <a:ext uri="{FF2B5EF4-FFF2-40B4-BE49-F238E27FC236}">
                <a16:creationId xmlns:a16="http://schemas.microsoft.com/office/drawing/2014/main" id="{817EF383-FF1E-4B9B-98B7-CF176877370E}"/>
              </a:ext>
            </a:extLst>
          </p:cNvPr>
          <p:cNvSpPr>
            <a:spLocks noGrp="1"/>
          </p:cNvSpPr>
          <p:nvPr>
            <p:ph idx="1"/>
          </p:nvPr>
        </p:nvSpPr>
        <p:spPr>
          <a:xfrm>
            <a:off x="795528" y="1379561"/>
            <a:ext cx="10515600" cy="4587860"/>
          </a:xfrm>
        </p:spPr>
        <p:txBody>
          <a:bodyPr>
            <a:normAutofit/>
          </a:bodyPr>
          <a:lstStyle/>
          <a:p>
            <a:pPr>
              <a:lnSpc>
                <a:spcPct val="100000"/>
              </a:lnSpc>
            </a:pPr>
            <a:r>
              <a:rPr lang="en-IN" dirty="0"/>
              <a:t>Rate of TDS:</a:t>
            </a:r>
          </a:p>
          <a:p>
            <a:pPr>
              <a:lnSpc>
                <a:spcPct val="100000"/>
              </a:lnSpc>
            </a:pPr>
            <a:r>
              <a:rPr lang="en-IN" dirty="0"/>
              <a:t>Twice the rate specified in the relevant provision</a:t>
            </a:r>
          </a:p>
          <a:p>
            <a:pPr>
              <a:lnSpc>
                <a:spcPct val="100000"/>
              </a:lnSpc>
            </a:pPr>
            <a:r>
              <a:rPr lang="en-IN" dirty="0"/>
              <a:t>Twice the rates in force</a:t>
            </a:r>
          </a:p>
          <a:p>
            <a:pPr>
              <a:lnSpc>
                <a:spcPct val="100000"/>
              </a:lnSpc>
            </a:pPr>
            <a:r>
              <a:rPr lang="en-IN" dirty="0"/>
              <a:t>At the rate of 5%</a:t>
            </a:r>
          </a:p>
          <a:p>
            <a:pPr>
              <a:lnSpc>
                <a:spcPct val="100000"/>
              </a:lnSpc>
            </a:pPr>
            <a:endParaRPr lang="en-IN" dirty="0"/>
          </a:p>
          <a:p>
            <a:pPr>
              <a:lnSpc>
                <a:spcPct val="100000"/>
              </a:lnSpc>
            </a:pPr>
            <a:r>
              <a:rPr lang="en-IN" dirty="0"/>
              <a:t>No PAN has been furnished, rate determined above or rate specified </a:t>
            </a:r>
            <a:r>
              <a:rPr lang="en-IN" dirty="0" err="1"/>
              <a:t>u.s</a:t>
            </a:r>
            <a:r>
              <a:rPr lang="en-IN" dirty="0"/>
              <a:t> 206AA (higher)</a:t>
            </a:r>
          </a:p>
          <a:p>
            <a:pPr>
              <a:lnSpc>
                <a:spcPct val="100000"/>
              </a:lnSpc>
            </a:pPr>
            <a:r>
              <a:rPr lang="en-IN" dirty="0"/>
              <a:t>NA to non-resident who does not have a PE</a:t>
            </a:r>
          </a:p>
        </p:txBody>
      </p:sp>
      <p:sp>
        <p:nvSpPr>
          <p:cNvPr id="5" name="Footer Placeholder 4">
            <a:extLst>
              <a:ext uri="{FF2B5EF4-FFF2-40B4-BE49-F238E27FC236}">
                <a16:creationId xmlns:a16="http://schemas.microsoft.com/office/drawing/2014/main" id="{A57EC23C-792E-4716-9E89-B76120A59C13}"/>
              </a:ext>
            </a:extLst>
          </p:cNvPr>
          <p:cNvSpPr>
            <a:spLocks noGrp="1"/>
          </p:cNvSpPr>
          <p:nvPr>
            <p:ph type="ftr" sz="quarter" idx="11"/>
          </p:nvPr>
        </p:nvSpPr>
        <p:spPr/>
        <p:txBody>
          <a:bodyPr/>
          <a:lstStyle/>
          <a:p>
            <a:r>
              <a:rPr lang="en-US"/>
              <a:t>Direct Tax Provisions of Finance Bill 2021</a:t>
            </a:r>
            <a:endParaRPr lang="en-IN"/>
          </a:p>
        </p:txBody>
      </p:sp>
      <p:sp>
        <p:nvSpPr>
          <p:cNvPr id="6" name="Slide Number Placeholder 5">
            <a:extLst>
              <a:ext uri="{FF2B5EF4-FFF2-40B4-BE49-F238E27FC236}">
                <a16:creationId xmlns:a16="http://schemas.microsoft.com/office/drawing/2014/main" id="{A0F6B3B9-BA68-467D-BA80-1E133266FF60}"/>
              </a:ext>
            </a:extLst>
          </p:cNvPr>
          <p:cNvSpPr>
            <a:spLocks noGrp="1"/>
          </p:cNvSpPr>
          <p:nvPr>
            <p:ph type="sldNum" sz="quarter" idx="12"/>
          </p:nvPr>
        </p:nvSpPr>
        <p:spPr/>
        <p:txBody>
          <a:bodyPr/>
          <a:lstStyle/>
          <a:p>
            <a:fld id="{9897F51E-1995-447D-96C2-A2748B358019}" type="slidenum">
              <a:rPr lang="en-IN" smtClean="0"/>
              <a:t>28</a:t>
            </a:fld>
            <a:endParaRPr lang="en-IN"/>
          </a:p>
        </p:txBody>
      </p:sp>
    </p:spTree>
    <p:extLst>
      <p:ext uri="{BB962C8B-B14F-4D97-AF65-F5344CB8AC3E}">
        <p14:creationId xmlns:p14="http://schemas.microsoft.com/office/powerpoint/2010/main" val="477838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6CB6E-D184-42D9-95BA-DBC4E0869B9E}"/>
              </a:ext>
            </a:extLst>
          </p:cNvPr>
          <p:cNvSpPr>
            <a:spLocks noGrp="1"/>
          </p:cNvSpPr>
          <p:nvPr>
            <p:ph type="title"/>
          </p:nvPr>
        </p:nvSpPr>
        <p:spPr>
          <a:xfrm>
            <a:off x="838200" y="365126"/>
            <a:ext cx="10515600" cy="691318"/>
          </a:xfrm>
        </p:spPr>
        <p:txBody>
          <a:bodyPr>
            <a:normAutofit/>
          </a:bodyPr>
          <a:lstStyle/>
          <a:p>
            <a:r>
              <a:rPr lang="en-IN" sz="3000" dirty="0">
                <a:latin typeface="Avenir Book" panose="02000503020000020003" pitchFamily="2" charset="0"/>
              </a:rPr>
              <a:t>Amendments related to TDS / TCS:</a:t>
            </a:r>
            <a:endParaRPr lang="en-IN" sz="3000" dirty="0"/>
          </a:p>
        </p:txBody>
      </p:sp>
      <p:sp>
        <p:nvSpPr>
          <p:cNvPr id="3" name="Content Placeholder 2">
            <a:extLst>
              <a:ext uri="{FF2B5EF4-FFF2-40B4-BE49-F238E27FC236}">
                <a16:creationId xmlns:a16="http://schemas.microsoft.com/office/drawing/2014/main" id="{7B31A71F-441C-430B-BC48-B4A581B0A3B1}"/>
              </a:ext>
            </a:extLst>
          </p:cNvPr>
          <p:cNvSpPr>
            <a:spLocks noGrp="1"/>
          </p:cNvSpPr>
          <p:nvPr>
            <p:ph idx="1"/>
          </p:nvPr>
        </p:nvSpPr>
        <p:spPr>
          <a:xfrm>
            <a:off x="763480" y="1198485"/>
            <a:ext cx="10590320" cy="4978478"/>
          </a:xfrm>
        </p:spPr>
        <p:txBody>
          <a:bodyPr>
            <a:normAutofit/>
          </a:bodyPr>
          <a:lstStyle/>
          <a:p>
            <a:pPr>
              <a:lnSpc>
                <a:spcPct val="100000"/>
              </a:lnSpc>
            </a:pPr>
            <a:r>
              <a:rPr lang="en-IN" dirty="0"/>
              <a:t>List of exclusions:</a:t>
            </a:r>
          </a:p>
          <a:p>
            <a:pPr>
              <a:lnSpc>
                <a:spcPct val="100000"/>
              </a:lnSpc>
            </a:pPr>
            <a:endParaRPr lang="en-IN" dirty="0"/>
          </a:p>
          <a:p>
            <a:pPr>
              <a:lnSpc>
                <a:spcPct val="100000"/>
              </a:lnSpc>
            </a:pPr>
            <a:r>
              <a:rPr lang="en-IN" dirty="0"/>
              <a:t>Salary income / payment of accumulated PF Balance</a:t>
            </a:r>
          </a:p>
          <a:p>
            <a:pPr>
              <a:lnSpc>
                <a:spcPct val="100000"/>
              </a:lnSpc>
            </a:pPr>
            <a:endParaRPr lang="en-IN" dirty="0"/>
          </a:p>
          <a:p>
            <a:pPr>
              <a:lnSpc>
                <a:spcPct val="100000"/>
              </a:lnSpc>
            </a:pPr>
            <a:r>
              <a:rPr lang="en-IN" dirty="0"/>
              <a:t>Winnings from Lottery / Crossword Puzzle / Horse Races</a:t>
            </a:r>
          </a:p>
          <a:p>
            <a:pPr>
              <a:lnSpc>
                <a:spcPct val="100000"/>
              </a:lnSpc>
            </a:pPr>
            <a:endParaRPr lang="en-IN" dirty="0"/>
          </a:p>
          <a:p>
            <a:pPr>
              <a:lnSpc>
                <a:spcPct val="100000"/>
              </a:lnSpc>
            </a:pPr>
            <a:r>
              <a:rPr lang="en-IN" dirty="0"/>
              <a:t>Income from investment in securitization trust</a:t>
            </a:r>
          </a:p>
          <a:p>
            <a:pPr>
              <a:lnSpc>
                <a:spcPct val="100000"/>
              </a:lnSpc>
            </a:pPr>
            <a:endParaRPr lang="en-IN" dirty="0"/>
          </a:p>
          <a:p>
            <a:pPr>
              <a:lnSpc>
                <a:spcPct val="100000"/>
              </a:lnSpc>
            </a:pPr>
            <a:r>
              <a:rPr lang="en-IN" dirty="0"/>
              <a:t>Cash withdrawals</a:t>
            </a:r>
          </a:p>
          <a:p>
            <a:endParaRPr lang="en-IN" sz="2400" dirty="0">
              <a:latin typeface="Avenir Book" panose="02000503020000020003" pitchFamily="2" charset="0"/>
            </a:endParaRPr>
          </a:p>
          <a:p>
            <a:endParaRPr lang="en-IN" sz="2400" dirty="0">
              <a:latin typeface="Avenir Book" panose="02000503020000020003" pitchFamily="2" charset="0"/>
            </a:endParaRPr>
          </a:p>
        </p:txBody>
      </p:sp>
      <p:sp>
        <p:nvSpPr>
          <p:cNvPr id="5" name="Footer Placeholder 4">
            <a:extLst>
              <a:ext uri="{FF2B5EF4-FFF2-40B4-BE49-F238E27FC236}">
                <a16:creationId xmlns:a16="http://schemas.microsoft.com/office/drawing/2014/main" id="{1304A128-B217-450E-82CE-DD17E1CC79EB}"/>
              </a:ext>
            </a:extLst>
          </p:cNvPr>
          <p:cNvSpPr>
            <a:spLocks noGrp="1"/>
          </p:cNvSpPr>
          <p:nvPr>
            <p:ph type="ftr" sz="quarter" idx="11"/>
          </p:nvPr>
        </p:nvSpPr>
        <p:spPr/>
        <p:txBody>
          <a:bodyPr/>
          <a:lstStyle/>
          <a:p>
            <a:r>
              <a:rPr lang="en-US"/>
              <a:t>Direct Tax Provisions of Finance Bill 2021</a:t>
            </a:r>
            <a:endParaRPr lang="en-IN"/>
          </a:p>
        </p:txBody>
      </p:sp>
      <p:sp>
        <p:nvSpPr>
          <p:cNvPr id="6" name="Slide Number Placeholder 5">
            <a:extLst>
              <a:ext uri="{FF2B5EF4-FFF2-40B4-BE49-F238E27FC236}">
                <a16:creationId xmlns:a16="http://schemas.microsoft.com/office/drawing/2014/main" id="{C2C9C274-8BE3-4582-950E-2B027220A4C9}"/>
              </a:ext>
            </a:extLst>
          </p:cNvPr>
          <p:cNvSpPr>
            <a:spLocks noGrp="1"/>
          </p:cNvSpPr>
          <p:nvPr>
            <p:ph type="sldNum" sz="quarter" idx="12"/>
          </p:nvPr>
        </p:nvSpPr>
        <p:spPr/>
        <p:txBody>
          <a:bodyPr/>
          <a:lstStyle/>
          <a:p>
            <a:fld id="{9897F51E-1995-447D-96C2-A2748B358019}" type="slidenum">
              <a:rPr lang="en-IN" smtClean="0"/>
              <a:t>29</a:t>
            </a:fld>
            <a:endParaRPr lang="en-IN"/>
          </a:p>
        </p:txBody>
      </p:sp>
    </p:spTree>
    <p:extLst>
      <p:ext uri="{BB962C8B-B14F-4D97-AF65-F5344CB8AC3E}">
        <p14:creationId xmlns:p14="http://schemas.microsoft.com/office/powerpoint/2010/main" val="1746493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3</a:t>
            </a:fld>
            <a:endParaRPr lang="en-IN"/>
          </a:p>
        </p:txBody>
      </p:sp>
      <p:graphicFrame>
        <p:nvGraphicFramePr>
          <p:cNvPr id="7" name="Table 6"/>
          <p:cNvGraphicFramePr>
            <a:graphicFrameLocks noGrp="1"/>
          </p:cNvGraphicFramePr>
          <p:nvPr>
            <p:extLst>
              <p:ext uri="{D42A27DB-BD31-4B8C-83A1-F6EECF244321}">
                <p14:modId xmlns:p14="http://schemas.microsoft.com/office/powerpoint/2010/main" val="2652537179"/>
              </p:ext>
            </p:extLst>
          </p:nvPr>
        </p:nvGraphicFramePr>
        <p:xfrm>
          <a:off x="1329179" y="1949704"/>
          <a:ext cx="9304689" cy="4048760"/>
        </p:xfrm>
        <a:graphic>
          <a:graphicData uri="http://schemas.openxmlformats.org/drawingml/2006/table">
            <a:tbl>
              <a:tblPr firstRow="1" bandRow="1">
                <a:tableStyleId>{5C22544A-7EE6-4342-B048-85BDC9FD1C3A}</a:tableStyleId>
              </a:tblPr>
              <a:tblGrid>
                <a:gridCol w="2290385">
                  <a:extLst>
                    <a:ext uri="{9D8B030D-6E8A-4147-A177-3AD203B41FA5}">
                      <a16:colId xmlns:a16="http://schemas.microsoft.com/office/drawing/2014/main" val="3275823441"/>
                    </a:ext>
                  </a:extLst>
                </a:gridCol>
                <a:gridCol w="3704797">
                  <a:extLst>
                    <a:ext uri="{9D8B030D-6E8A-4147-A177-3AD203B41FA5}">
                      <a16:colId xmlns:a16="http://schemas.microsoft.com/office/drawing/2014/main" val="3415601294"/>
                    </a:ext>
                  </a:extLst>
                </a:gridCol>
                <a:gridCol w="3309507">
                  <a:extLst>
                    <a:ext uri="{9D8B030D-6E8A-4147-A177-3AD203B41FA5}">
                      <a16:colId xmlns:a16="http://schemas.microsoft.com/office/drawing/2014/main" val="1819964481"/>
                    </a:ext>
                  </a:extLst>
                </a:gridCol>
              </a:tblGrid>
              <a:tr h="370840">
                <a:tc>
                  <a:txBody>
                    <a:bodyPr/>
                    <a:lstStyle/>
                    <a:p>
                      <a:r>
                        <a:rPr lang="en-IN" dirty="0"/>
                        <a:t>   Section</a:t>
                      </a:r>
                    </a:p>
                  </a:txBody>
                  <a:tcPr/>
                </a:tc>
                <a:tc>
                  <a:txBody>
                    <a:bodyPr/>
                    <a:lstStyle/>
                    <a:p>
                      <a:pPr algn="ctr"/>
                      <a:r>
                        <a:rPr lang="en-IN" dirty="0"/>
                        <a:t>Coverage</a:t>
                      </a:r>
                      <a:r>
                        <a:rPr lang="en-IN" baseline="0" dirty="0"/>
                        <a:t> </a:t>
                      </a:r>
                      <a:endParaRPr lang="en-IN" dirty="0"/>
                    </a:p>
                  </a:txBody>
                  <a:tcPr/>
                </a:tc>
                <a:tc>
                  <a:txBody>
                    <a:bodyPr/>
                    <a:lstStyle/>
                    <a:p>
                      <a:pPr algn="ctr"/>
                      <a:r>
                        <a:rPr lang="en-IN" dirty="0"/>
                        <a:t>Applicability</a:t>
                      </a:r>
                    </a:p>
                  </a:txBody>
                  <a:tcPr/>
                </a:tc>
                <a:extLst>
                  <a:ext uri="{0D108BD9-81ED-4DB2-BD59-A6C34878D82A}">
                    <a16:rowId xmlns:a16="http://schemas.microsoft.com/office/drawing/2014/main" val="1371344476"/>
                  </a:ext>
                </a:extLst>
              </a:tr>
              <a:tr h="370840">
                <a:tc>
                  <a:txBody>
                    <a:bodyPr/>
                    <a:lstStyle/>
                    <a:p>
                      <a:r>
                        <a:rPr lang="en-IN" dirty="0"/>
                        <a:t>Section</a:t>
                      </a:r>
                      <a:r>
                        <a:rPr lang="en-IN" baseline="0" dirty="0"/>
                        <a:t> 194-N</a:t>
                      </a:r>
                      <a:endParaRPr lang="en-IN" dirty="0"/>
                    </a:p>
                  </a:txBody>
                  <a:tcPr/>
                </a:tc>
                <a:tc>
                  <a:txBody>
                    <a:bodyPr/>
                    <a:lstStyle/>
                    <a:p>
                      <a:r>
                        <a:rPr lang="en-IN" dirty="0"/>
                        <a:t>TDS on</a:t>
                      </a:r>
                      <a:r>
                        <a:rPr lang="en-IN" baseline="0" dirty="0"/>
                        <a:t> cash withdrawals – Amendment by Finance Act’20</a:t>
                      </a:r>
                      <a:endParaRPr lang="en-IN"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t> w.e.f 1</a:t>
                      </a:r>
                      <a:r>
                        <a:rPr lang="en-IN" baseline="30000" dirty="0"/>
                        <a:t>st</a:t>
                      </a:r>
                      <a:r>
                        <a:rPr lang="en-IN" dirty="0"/>
                        <a:t> Sept. 2019</a:t>
                      </a:r>
                    </a:p>
                    <a:p>
                      <a:endParaRPr lang="en-IN" dirty="0"/>
                    </a:p>
                  </a:txBody>
                  <a:tcPr/>
                </a:tc>
                <a:extLst>
                  <a:ext uri="{0D108BD9-81ED-4DB2-BD59-A6C34878D82A}">
                    <a16:rowId xmlns:a16="http://schemas.microsoft.com/office/drawing/2014/main" val="1506112101"/>
                  </a:ext>
                </a:extLst>
              </a:tr>
              <a:tr h="370840">
                <a:tc>
                  <a:txBody>
                    <a:bodyPr/>
                    <a:lstStyle/>
                    <a:p>
                      <a:r>
                        <a:rPr lang="en-IN" dirty="0"/>
                        <a:t>Section</a:t>
                      </a:r>
                      <a:r>
                        <a:rPr lang="en-IN" baseline="0" dirty="0"/>
                        <a:t> 194-O</a:t>
                      </a:r>
                      <a:endParaRPr lang="en-IN" dirty="0"/>
                    </a:p>
                  </a:txBody>
                  <a:tcPr/>
                </a:tc>
                <a:tc>
                  <a:txBody>
                    <a:bodyPr/>
                    <a:lstStyle/>
                    <a:p>
                      <a:r>
                        <a:rPr lang="en-IN" dirty="0"/>
                        <a:t>TDS on payments by e-commerce operators</a:t>
                      </a:r>
                      <a:r>
                        <a:rPr lang="en-IN" baseline="0" dirty="0"/>
                        <a:t> to e-commerce participants</a:t>
                      </a:r>
                      <a:endParaRPr lang="en-IN" dirty="0"/>
                    </a:p>
                  </a:txBody>
                  <a:tcPr/>
                </a:tc>
                <a:tc>
                  <a:txBody>
                    <a:bodyPr/>
                    <a:lstStyle/>
                    <a:p>
                      <a:r>
                        <a:rPr lang="en-IN" dirty="0"/>
                        <a:t>w.e.f 1</a:t>
                      </a:r>
                      <a:r>
                        <a:rPr lang="en-IN" baseline="30000" dirty="0"/>
                        <a:t>st</a:t>
                      </a:r>
                      <a:r>
                        <a:rPr lang="en-IN" dirty="0"/>
                        <a:t> Oct.</a:t>
                      </a:r>
                      <a:r>
                        <a:rPr lang="en-IN" baseline="0" dirty="0"/>
                        <a:t> 2020</a:t>
                      </a:r>
                      <a:endParaRPr lang="en-IN" dirty="0"/>
                    </a:p>
                  </a:txBody>
                  <a:tcPr/>
                </a:tc>
                <a:extLst>
                  <a:ext uri="{0D108BD9-81ED-4DB2-BD59-A6C34878D82A}">
                    <a16:rowId xmlns:a16="http://schemas.microsoft.com/office/drawing/2014/main" val="1332321187"/>
                  </a:ext>
                </a:extLst>
              </a:tr>
              <a:tr h="370840">
                <a:tc>
                  <a:txBody>
                    <a:bodyPr/>
                    <a:lstStyle/>
                    <a:p>
                      <a:r>
                        <a:rPr lang="en-IN" dirty="0"/>
                        <a:t>Section</a:t>
                      </a:r>
                      <a:r>
                        <a:rPr lang="en-IN" baseline="0" dirty="0"/>
                        <a:t> 194</a:t>
                      </a:r>
                      <a:endParaRPr lang="en-IN" dirty="0"/>
                    </a:p>
                  </a:txBody>
                  <a:tcPr/>
                </a:tc>
                <a:tc>
                  <a:txBody>
                    <a:bodyPr/>
                    <a:lstStyle/>
                    <a:p>
                      <a:r>
                        <a:rPr lang="en-IN" dirty="0"/>
                        <a:t>TDS on dividends</a:t>
                      </a:r>
                    </a:p>
                  </a:txBody>
                  <a:tcPr/>
                </a:tc>
                <a:tc>
                  <a:txBody>
                    <a:bodyPr/>
                    <a:lstStyle/>
                    <a:p>
                      <a:r>
                        <a:rPr lang="en-IN" dirty="0"/>
                        <a:t>w.e.f 1</a:t>
                      </a:r>
                      <a:r>
                        <a:rPr lang="en-IN" baseline="30000" dirty="0"/>
                        <a:t>st</a:t>
                      </a:r>
                      <a:r>
                        <a:rPr lang="en-IN" dirty="0"/>
                        <a:t> April</a:t>
                      </a:r>
                      <a:r>
                        <a:rPr lang="en-IN" baseline="0" dirty="0"/>
                        <a:t> 2020</a:t>
                      </a:r>
                      <a:endParaRPr lang="en-IN" dirty="0"/>
                    </a:p>
                  </a:txBody>
                  <a:tcPr/>
                </a:tc>
                <a:extLst>
                  <a:ext uri="{0D108BD9-81ED-4DB2-BD59-A6C34878D82A}">
                    <a16:rowId xmlns:a16="http://schemas.microsoft.com/office/drawing/2014/main" val="1927381364"/>
                  </a:ext>
                </a:extLst>
              </a:tr>
              <a:tr h="370840">
                <a:tc>
                  <a:txBody>
                    <a:bodyPr/>
                    <a:lstStyle/>
                    <a:p>
                      <a:r>
                        <a:rPr lang="en-IN" dirty="0"/>
                        <a:t>TDS</a:t>
                      </a:r>
                    </a:p>
                  </a:txBody>
                  <a:tcPr/>
                </a:tc>
                <a:tc>
                  <a:txBody>
                    <a:bodyPr/>
                    <a:lstStyle/>
                    <a:p>
                      <a:r>
                        <a:rPr lang="en-IN" dirty="0"/>
                        <a:t>Other Amendments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t>w.e.f 1</a:t>
                      </a:r>
                      <a:r>
                        <a:rPr lang="en-IN" baseline="30000" dirty="0"/>
                        <a:t>st</a:t>
                      </a:r>
                      <a:r>
                        <a:rPr lang="en-IN" dirty="0"/>
                        <a:t> April</a:t>
                      </a:r>
                      <a:r>
                        <a:rPr lang="en-IN" baseline="0" dirty="0"/>
                        <a:t> 2020</a:t>
                      </a:r>
                      <a:endParaRPr lang="en-IN" dirty="0"/>
                    </a:p>
                    <a:p>
                      <a:endParaRPr lang="en-IN" dirty="0"/>
                    </a:p>
                  </a:txBody>
                  <a:tcPr/>
                </a:tc>
                <a:extLst>
                  <a:ext uri="{0D108BD9-81ED-4DB2-BD59-A6C34878D82A}">
                    <a16:rowId xmlns:a16="http://schemas.microsoft.com/office/drawing/2014/main" val="3734275848"/>
                  </a:ext>
                </a:extLst>
              </a:tr>
              <a:tr h="370840">
                <a:tc>
                  <a:txBody>
                    <a:bodyPr/>
                    <a:lstStyle/>
                    <a:p>
                      <a:r>
                        <a:rPr lang="en-IN" dirty="0"/>
                        <a:t>Section 206C (1H)</a:t>
                      </a:r>
                    </a:p>
                  </a:txBody>
                  <a:tcPr/>
                </a:tc>
                <a:tc>
                  <a:txBody>
                    <a:bodyPr/>
                    <a:lstStyle/>
                    <a:p>
                      <a:r>
                        <a:rPr lang="en-IN" dirty="0"/>
                        <a:t>TCS on sale of goods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t>w.e.f 1</a:t>
                      </a:r>
                      <a:r>
                        <a:rPr lang="en-IN" baseline="30000" dirty="0"/>
                        <a:t>st</a:t>
                      </a:r>
                      <a:r>
                        <a:rPr lang="en-IN" dirty="0"/>
                        <a:t> Oct.</a:t>
                      </a:r>
                      <a:r>
                        <a:rPr lang="en-IN" baseline="0" dirty="0"/>
                        <a:t> 2020</a:t>
                      </a:r>
                      <a:endParaRPr lang="en-IN" dirty="0"/>
                    </a:p>
                  </a:txBody>
                  <a:tcPr/>
                </a:tc>
                <a:extLst>
                  <a:ext uri="{0D108BD9-81ED-4DB2-BD59-A6C34878D82A}">
                    <a16:rowId xmlns:a16="http://schemas.microsoft.com/office/drawing/2014/main" val="477336173"/>
                  </a:ext>
                </a:extLst>
              </a:tr>
              <a:tr h="370840">
                <a:tc>
                  <a:txBody>
                    <a:bodyPr/>
                    <a:lstStyle/>
                    <a:p>
                      <a:r>
                        <a:rPr lang="en-IN" dirty="0"/>
                        <a:t>Section 194Q</a:t>
                      </a:r>
                    </a:p>
                  </a:txBody>
                  <a:tcPr/>
                </a:tc>
                <a:tc>
                  <a:txBody>
                    <a:bodyPr/>
                    <a:lstStyle/>
                    <a:p>
                      <a:r>
                        <a:rPr lang="en-IN" dirty="0"/>
                        <a:t>TDS on goods</a:t>
                      </a:r>
                    </a:p>
                  </a:txBody>
                  <a:tcPr/>
                </a:tc>
                <a:tc>
                  <a:txBody>
                    <a:bodyPr/>
                    <a:lstStyle/>
                    <a:p>
                      <a:r>
                        <a:rPr lang="en-IN" dirty="0"/>
                        <a:t>1</a:t>
                      </a:r>
                      <a:r>
                        <a:rPr lang="en-IN" baseline="30000" dirty="0"/>
                        <a:t>st</a:t>
                      </a:r>
                      <a:r>
                        <a:rPr lang="en-IN" dirty="0"/>
                        <a:t> July 2021</a:t>
                      </a:r>
                    </a:p>
                  </a:txBody>
                  <a:tcPr/>
                </a:tc>
                <a:extLst>
                  <a:ext uri="{0D108BD9-81ED-4DB2-BD59-A6C34878D82A}">
                    <a16:rowId xmlns:a16="http://schemas.microsoft.com/office/drawing/2014/main" val="2818549825"/>
                  </a:ext>
                </a:extLst>
              </a:tr>
              <a:tr h="370840">
                <a:tc>
                  <a:txBody>
                    <a:bodyPr/>
                    <a:lstStyle/>
                    <a:p>
                      <a:r>
                        <a:rPr lang="en-IN" dirty="0"/>
                        <a:t>Section 206AB</a:t>
                      </a:r>
                    </a:p>
                  </a:txBody>
                  <a:tcPr/>
                </a:tc>
                <a:tc>
                  <a:txBody>
                    <a:bodyPr/>
                    <a:lstStyle/>
                    <a:p>
                      <a:r>
                        <a:rPr lang="en-IN" dirty="0"/>
                        <a:t>Higher TDS for non filers</a:t>
                      </a:r>
                    </a:p>
                  </a:txBody>
                  <a:tcPr/>
                </a:tc>
                <a:tc>
                  <a:txBody>
                    <a:bodyPr/>
                    <a:lstStyle/>
                    <a:p>
                      <a:r>
                        <a:rPr lang="en-IN" dirty="0"/>
                        <a:t>1</a:t>
                      </a:r>
                      <a:r>
                        <a:rPr lang="en-IN" baseline="30000" dirty="0"/>
                        <a:t>st</a:t>
                      </a:r>
                      <a:r>
                        <a:rPr lang="en-IN" dirty="0"/>
                        <a:t> July 2021</a:t>
                      </a:r>
                    </a:p>
                  </a:txBody>
                  <a:tcPr/>
                </a:tc>
                <a:extLst>
                  <a:ext uri="{0D108BD9-81ED-4DB2-BD59-A6C34878D82A}">
                    <a16:rowId xmlns:a16="http://schemas.microsoft.com/office/drawing/2014/main" val="157203016"/>
                  </a:ext>
                </a:extLst>
              </a:tr>
            </a:tbl>
          </a:graphicData>
        </a:graphic>
      </p:graphicFrame>
      <p:pic>
        <p:nvPicPr>
          <p:cNvPr id="1026" name="Picture 2" descr="Requirements Scope Statements — Business Analyst Learnings">
            <a:extLst>
              <a:ext uri="{FF2B5EF4-FFF2-40B4-BE49-F238E27FC236}">
                <a16:creationId xmlns:a16="http://schemas.microsoft.com/office/drawing/2014/main" id="{1786D7FB-4D87-4BA1-B845-F0AA7269F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4586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CAC27-34E2-4666-8DD0-86B9D468DF91}"/>
              </a:ext>
            </a:extLst>
          </p:cNvPr>
          <p:cNvSpPr>
            <a:spLocks noGrp="1"/>
          </p:cNvSpPr>
          <p:nvPr>
            <p:ph type="title"/>
          </p:nvPr>
        </p:nvSpPr>
        <p:spPr>
          <a:xfrm>
            <a:off x="1069848" y="484632"/>
            <a:ext cx="10058400" cy="938815"/>
          </a:xfrm>
        </p:spPr>
        <p:txBody>
          <a:bodyPr/>
          <a:lstStyle/>
          <a:p>
            <a:r>
              <a:rPr lang="en-IN" dirty="0"/>
              <a:t>Section 206AA &amp; Section 206AB:</a:t>
            </a:r>
          </a:p>
        </p:txBody>
      </p:sp>
      <p:sp>
        <p:nvSpPr>
          <p:cNvPr id="4" name="Footer Placeholder 3">
            <a:extLst>
              <a:ext uri="{FF2B5EF4-FFF2-40B4-BE49-F238E27FC236}">
                <a16:creationId xmlns:a16="http://schemas.microsoft.com/office/drawing/2014/main" id="{EDEA8025-AE93-4B01-B436-5146701DDBFE}"/>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89E9EBFE-15F4-433E-A80B-E58008771B08}"/>
              </a:ext>
            </a:extLst>
          </p:cNvPr>
          <p:cNvSpPr>
            <a:spLocks noGrp="1"/>
          </p:cNvSpPr>
          <p:nvPr>
            <p:ph type="sldNum" sz="quarter" idx="12"/>
          </p:nvPr>
        </p:nvSpPr>
        <p:spPr/>
        <p:txBody>
          <a:bodyPr/>
          <a:lstStyle/>
          <a:p>
            <a:fld id="{437CB61C-E258-45BA-80D5-6F886DDFA0C9}" type="slidenum">
              <a:rPr lang="en-IN" smtClean="0"/>
              <a:t>30</a:t>
            </a:fld>
            <a:endParaRPr lang="en-IN"/>
          </a:p>
        </p:txBody>
      </p:sp>
      <p:graphicFrame>
        <p:nvGraphicFramePr>
          <p:cNvPr id="7" name="Table 7">
            <a:extLst>
              <a:ext uri="{FF2B5EF4-FFF2-40B4-BE49-F238E27FC236}">
                <a16:creationId xmlns:a16="http://schemas.microsoft.com/office/drawing/2014/main" id="{236307A1-46B1-4C8C-B3AA-0BDAB141BDC6}"/>
              </a:ext>
            </a:extLst>
          </p:cNvPr>
          <p:cNvGraphicFramePr>
            <a:graphicFrameLocks noGrp="1"/>
          </p:cNvGraphicFramePr>
          <p:nvPr>
            <p:extLst>
              <p:ext uri="{D42A27DB-BD31-4B8C-83A1-F6EECF244321}">
                <p14:modId xmlns:p14="http://schemas.microsoft.com/office/powerpoint/2010/main" val="2360016831"/>
              </p:ext>
            </p:extLst>
          </p:nvPr>
        </p:nvGraphicFramePr>
        <p:xfrm>
          <a:off x="1174161" y="1510957"/>
          <a:ext cx="8128000" cy="21234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126485268"/>
                    </a:ext>
                  </a:extLst>
                </a:gridCol>
                <a:gridCol w="4064000">
                  <a:extLst>
                    <a:ext uri="{9D8B030D-6E8A-4147-A177-3AD203B41FA5}">
                      <a16:colId xmlns:a16="http://schemas.microsoft.com/office/drawing/2014/main" val="1628888433"/>
                    </a:ext>
                  </a:extLst>
                </a:gridCol>
              </a:tblGrid>
              <a:tr h="370840">
                <a:tc>
                  <a:txBody>
                    <a:bodyPr/>
                    <a:lstStyle/>
                    <a:p>
                      <a:r>
                        <a:rPr lang="en-IN" dirty="0"/>
                        <a:t>Section 206AA</a:t>
                      </a:r>
                    </a:p>
                  </a:txBody>
                  <a:tcPr/>
                </a:tc>
                <a:tc>
                  <a:txBody>
                    <a:bodyPr/>
                    <a:lstStyle/>
                    <a:p>
                      <a:r>
                        <a:rPr lang="en-IN" dirty="0"/>
                        <a:t>Section 206AB</a:t>
                      </a:r>
                    </a:p>
                  </a:txBody>
                  <a:tcPr/>
                </a:tc>
                <a:extLst>
                  <a:ext uri="{0D108BD9-81ED-4DB2-BD59-A6C34878D82A}">
                    <a16:rowId xmlns:a16="http://schemas.microsoft.com/office/drawing/2014/main" val="2619378783"/>
                  </a:ext>
                </a:extLst>
              </a:tr>
              <a:tr h="370840">
                <a:tc>
                  <a:txBody>
                    <a:bodyPr/>
                    <a:lstStyle/>
                    <a:p>
                      <a:r>
                        <a:rPr lang="en-IN" dirty="0"/>
                        <a:t>The rates specified in the relevant provision of the Act</a:t>
                      </a:r>
                    </a:p>
                  </a:txBody>
                  <a:tcPr/>
                </a:tc>
                <a:tc>
                  <a:txBody>
                    <a:bodyPr/>
                    <a:lstStyle/>
                    <a:p>
                      <a:r>
                        <a:rPr lang="en-IN" dirty="0"/>
                        <a:t>Twice the rate specified in the relevant provision of the Act</a:t>
                      </a:r>
                    </a:p>
                  </a:txBody>
                  <a:tcPr/>
                </a:tc>
                <a:extLst>
                  <a:ext uri="{0D108BD9-81ED-4DB2-BD59-A6C34878D82A}">
                    <a16:rowId xmlns:a16="http://schemas.microsoft.com/office/drawing/2014/main" val="2380274814"/>
                  </a:ext>
                </a:extLst>
              </a:tr>
              <a:tr h="370840">
                <a:tc>
                  <a:txBody>
                    <a:bodyPr/>
                    <a:lstStyle/>
                    <a:p>
                      <a:r>
                        <a:rPr lang="en-IN" dirty="0"/>
                        <a:t>The rate or rates in force</a:t>
                      </a:r>
                    </a:p>
                  </a:txBody>
                  <a:tcPr/>
                </a:tc>
                <a:tc>
                  <a:txBody>
                    <a:bodyPr/>
                    <a:lstStyle/>
                    <a:p>
                      <a:r>
                        <a:rPr lang="en-IN" dirty="0"/>
                        <a:t>Twice the rate or rates in force</a:t>
                      </a:r>
                    </a:p>
                  </a:txBody>
                  <a:tcPr/>
                </a:tc>
                <a:extLst>
                  <a:ext uri="{0D108BD9-81ED-4DB2-BD59-A6C34878D82A}">
                    <a16:rowId xmlns:a16="http://schemas.microsoft.com/office/drawing/2014/main" val="1980018665"/>
                  </a:ext>
                </a:extLst>
              </a:tr>
              <a:tr h="370840">
                <a:tc>
                  <a:txBody>
                    <a:bodyPr/>
                    <a:lstStyle/>
                    <a:p>
                      <a:r>
                        <a:rPr lang="en-IN" dirty="0"/>
                        <a:t>@ 20%</a:t>
                      </a:r>
                    </a:p>
                  </a:txBody>
                  <a:tcPr/>
                </a:tc>
                <a:tc>
                  <a:txBody>
                    <a:bodyPr/>
                    <a:lstStyle/>
                    <a:p>
                      <a:r>
                        <a:rPr lang="en-IN" dirty="0"/>
                        <a:t>@ 5%</a:t>
                      </a:r>
                    </a:p>
                  </a:txBody>
                  <a:tcPr/>
                </a:tc>
                <a:extLst>
                  <a:ext uri="{0D108BD9-81ED-4DB2-BD59-A6C34878D82A}">
                    <a16:rowId xmlns:a16="http://schemas.microsoft.com/office/drawing/2014/main" val="1535082219"/>
                  </a:ext>
                </a:extLst>
              </a:tr>
              <a:tr h="370840">
                <a:tc>
                  <a:txBody>
                    <a:bodyPr/>
                    <a:lstStyle/>
                    <a:p>
                      <a:r>
                        <a:rPr lang="en-IN" dirty="0"/>
                        <a:t>Higher of the above (A)</a:t>
                      </a:r>
                    </a:p>
                  </a:txBody>
                  <a:tcPr/>
                </a:tc>
                <a:tc>
                  <a:txBody>
                    <a:bodyPr/>
                    <a:lstStyle/>
                    <a:p>
                      <a:r>
                        <a:rPr lang="en-IN" dirty="0"/>
                        <a:t>Higher of the above (B)</a:t>
                      </a:r>
                    </a:p>
                  </a:txBody>
                  <a:tcPr/>
                </a:tc>
                <a:extLst>
                  <a:ext uri="{0D108BD9-81ED-4DB2-BD59-A6C34878D82A}">
                    <a16:rowId xmlns:a16="http://schemas.microsoft.com/office/drawing/2014/main" val="1520761996"/>
                  </a:ext>
                </a:extLst>
              </a:tr>
            </a:tbl>
          </a:graphicData>
        </a:graphic>
      </p:graphicFrame>
      <p:sp>
        <p:nvSpPr>
          <p:cNvPr id="8" name="TextBox 7">
            <a:extLst>
              <a:ext uri="{FF2B5EF4-FFF2-40B4-BE49-F238E27FC236}">
                <a16:creationId xmlns:a16="http://schemas.microsoft.com/office/drawing/2014/main" id="{15313668-ED36-433B-8551-1E7E6F794B6B}"/>
              </a:ext>
            </a:extLst>
          </p:cNvPr>
          <p:cNvSpPr txBox="1"/>
          <p:nvPr/>
        </p:nvSpPr>
        <p:spPr>
          <a:xfrm>
            <a:off x="999241" y="4223208"/>
            <a:ext cx="9247695" cy="1477328"/>
          </a:xfrm>
          <a:prstGeom prst="rect">
            <a:avLst/>
          </a:prstGeom>
          <a:noFill/>
        </p:spPr>
        <p:txBody>
          <a:bodyPr wrap="square" rtlCol="0">
            <a:spAutoFit/>
          </a:bodyPr>
          <a:lstStyle/>
          <a:p>
            <a:pPr marL="285750" indent="-285750">
              <a:buFont typeface="Arial" panose="020B0604020202020204" pitchFamily="34" charset="0"/>
              <a:buChar char="•"/>
            </a:pPr>
            <a:r>
              <a:rPr lang="en-IN" dirty="0"/>
              <a:t>The applicable rate will be higher of A &amp; B</a:t>
            </a:r>
          </a:p>
          <a:p>
            <a:pPr marL="285750" indent="-285750">
              <a:buFont typeface="Arial" panose="020B0604020202020204" pitchFamily="34" charset="0"/>
              <a:buChar char="•"/>
            </a:pPr>
            <a:r>
              <a:rPr lang="en-IN" dirty="0"/>
              <a:t>Both the sections are non-obstante provisions</a:t>
            </a:r>
          </a:p>
          <a:p>
            <a:pPr marL="285750" indent="-285750">
              <a:buFont typeface="Arial" panose="020B0604020202020204" pitchFamily="34" charset="0"/>
              <a:buChar char="•"/>
            </a:pPr>
            <a:r>
              <a:rPr lang="en-IN" dirty="0"/>
              <a:t>Section 206AB specifically provides that if the provision of section 206AA are applicable, then tax shall be deducted at higher of the rates as per  both sections.</a:t>
            </a:r>
          </a:p>
          <a:p>
            <a:pPr marL="285750" indent="-285750">
              <a:buFont typeface="Arial" panose="020B0604020202020204" pitchFamily="34" charset="0"/>
              <a:buChar char="•"/>
            </a:pPr>
            <a:endParaRPr lang="en-IN" dirty="0"/>
          </a:p>
        </p:txBody>
      </p:sp>
    </p:spTree>
    <p:extLst>
      <p:ext uri="{BB962C8B-B14F-4D97-AF65-F5344CB8AC3E}">
        <p14:creationId xmlns:p14="http://schemas.microsoft.com/office/powerpoint/2010/main" val="2321206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98B524-3CC9-42BA-AC0C-5F566F683A5F}"/>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CEE32269-0832-4B84-86DD-BC68488A49AC}"/>
              </a:ext>
            </a:extLst>
          </p:cNvPr>
          <p:cNvSpPr>
            <a:spLocks noGrp="1"/>
          </p:cNvSpPr>
          <p:nvPr>
            <p:ph type="sldNum" sz="quarter" idx="12"/>
          </p:nvPr>
        </p:nvSpPr>
        <p:spPr/>
        <p:txBody>
          <a:bodyPr/>
          <a:lstStyle/>
          <a:p>
            <a:fld id="{437CB61C-E258-45BA-80D5-6F886DDFA0C9}" type="slidenum">
              <a:rPr lang="en-IN" smtClean="0"/>
              <a:t>31</a:t>
            </a:fld>
            <a:endParaRPr lang="en-IN"/>
          </a:p>
        </p:txBody>
      </p:sp>
      <p:graphicFrame>
        <p:nvGraphicFramePr>
          <p:cNvPr id="6" name="Table 6">
            <a:extLst>
              <a:ext uri="{FF2B5EF4-FFF2-40B4-BE49-F238E27FC236}">
                <a16:creationId xmlns:a16="http://schemas.microsoft.com/office/drawing/2014/main" id="{48EF521A-1AEB-411F-BABB-3B317C013347}"/>
              </a:ext>
            </a:extLst>
          </p:cNvPr>
          <p:cNvGraphicFramePr>
            <a:graphicFrameLocks noGrp="1"/>
          </p:cNvGraphicFramePr>
          <p:nvPr>
            <p:extLst>
              <p:ext uri="{D42A27DB-BD31-4B8C-83A1-F6EECF244321}">
                <p14:modId xmlns:p14="http://schemas.microsoft.com/office/powerpoint/2010/main" val="2132824591"/>
              </p:ext>
            </p:extLst>
          </p:nvPr>
        </p:nvGraphicFramePr>
        <p:xfrm>
          <a:off x="465659" y="835660"/>
          <a:ext cx="11485549" cy="5186680"/>
        </p:xfrm>
        <a:graphic>
          <a:graphicData uri="http://schemas.openxmlformats.org/drawingml/2006/table">
            <a:tbl>
              <a:tblPr firstRow="1" bandRow="1">
                <a:tableStyleId>{5C22544A-7EE6-4342-B048-85BDC9FD1C3A}</a:tableStyleId>
              </a:tblPr>
              <a:tblGrid>
                <a:gridCol w="1946867">
                  <a:extLst>
                    <a:ext uri="{9D8B030D-6E8A-4147-A177-3AD203B41FA5}">
                      <a16:colId xmlns:a16="http://schemas.microsoft.com/office/drawing/2014/main" val="2946595974"/>
                    </a:ext>
                  </a:extLst>
                </a:gridCol>
                <a:gridCol w="1907736">
                  <a:extLst>
                    <a:ext uri="{9D8B030D-6E8A-4147-A177-3AD203B41FA5}">
                      <a16:colId xmlns:a16="http://schemas.microsoft.com/office/drawing/2014/main" val="4173593756"/>
                    </a:ext>
                  </a:extLst>
                </a:gridCol>
                <a:gridCol w="2332088">
                  <a:extLst>
                    <a:ext uri="{9D8B030D-6E8A-4147-A177-3AD203B41FA5}">
                      <a16:colId xmlns:a16="http://schemas.microsoft.com/office/drawing/2014/main" val="3853144116"/>
                    </a:ext>
                  </a:extLst>
                </a:gridCol>
                <a:gridCol w="2404857">
                  <a:extLst>
                    <a:ext uri="{9D8B030D-6E8A-4147-A177-3AD203B41FA5}">
                      <a16:colId xmlns:a16="http://schemas.microsoft.com/office/drawing/2014/main" val="3015589267"/>
                    </a:ext>
                  </a:extLst>
                </a:gridCol>
                <a:gridCol w="1446275">
                  <a:extLst>
                    <a:ext uri="{9D8B030D-6E8A-4147-A177-3AD203B41FA5}">
                      <a16:colId xmlns:a16="http://schemas.microsoft.com/office/drawing/2014/main" val="2211733708"/>
                    </a:ext>
                  </a:extLst>
                </a:gridCol>
                <a:gridCol w="1447726">
                  <a:extLst>
                    <a:ext uri="{9D8B030D-6E8A-4147-A177-3AD203B41FA5}">
                      <a16:colId xmlns:a16="http://schemas.microsoft.com/office/drawing/2014/main" val="2991401089"/>
                    </a:ext>
                  </a:extLst>
                </a:gridCol>
              </a:tblGrid>
              <a:tr h="652422">
                <a:tc>
                  <a:txBody>
                    <a:bodyPr/>
                    <a:lstStyle/>
                    <a:p>
                      <a:r>
                        <a:rPr lang="en-IN" sz="1400" dirty="0"/>
                        <a:t>Filed ROI for AY 2020-21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t>Filed ROI for AY 2021-22</a:t>
                      </a:r>
                    </a:p>
                    <a:p>
                      <a:endParaRPr lang="en-IN" sz="1400" dirty="0"/>
                    </a:p>
                  </a:txBody>
                  <a:tcPr/>
                </a:tc>
                <a:tc>
                  <a:txBody>
                    <a:bodyPr/>
                    <a:lstStyle/>
                    <a:p>
                      <a:r>
                        <a:rPr lang="en-IN" sz="1400" dirty="0"/>
                        <a:t>Total TCS &amp; TCS in respect of AY 20-21 was more than 50,000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t>Total TCS &amp; TCS in respect of AY 21-22 was more than 50,000</a:t>
                      </a:r>
                    </a:p>
                    <a:p>
                      <a:endParaRPr lang="en-IN" sz="1400" dirty="0"/>
                    </a:p>
                  </a:txBody>
                  <a:tcPr/>
                </a:tc>
                <a:tc>
                  <a:txBody>
                    <a:bodyPr/>
                    <a:lstStyle/>
                    <a:p>
                      <a:r>
                        <a:rPr lang="en-IN" sz="1400" dirty="0"/>
                        <a:t>Whether Mr. X will be treated as specified person</a:t>
                      </a:r>
                    </a:p>
                  </a:txBody>
                  <a:tcPr/>
                </a:tc>
                <a:tc>
                  <a:txBody>
                    <a:bodyPr/>
                    <a:lstStyle/>
                    <a:p>
                      <a:r>
                        <a:rPr lang="en-IN" sz="1400" dirty="0"/>
                        <a:t>Reason</a:t>
                      </a:r>
                    </a:p>
                  </a:txBody>
                  <a:tcPr/>
                </a:tc>
                <a:extLst>
                  <a:ext uri="{0D108BD9-81ED-4DB2-BD59-A6C34878D82A}">
                    <a16:rowId xmlns:a16="http://schemas.microsoft.com/office/drawing/2014/main" val="1099069659"/>
                  </a:ext>
                </a:extLst>
              </a:tr>
              <a:tr h="370840">
                <a:tc>
                  <a:txBody>
                    <a:bodyPr/>
                    <a:lstStyle/>
                    <a:p>
                      <a:r>
                        <a:rPr lang="en-IN" dirty="0"/>
                        <a:t>Yes</a:t>
                      </a:r>
                    </a:p>
                  </a:txBody>
                  <a:tcPr/>
                </a:tc>
                <a:tc>
                  <a:txBody>
                    <a:bodyPr/>
                    <a:lstStyle/>
                    <a:p>
                      <a:r>
                        <a:rPr lang="en-IN" dirty="0"/>
                        <a:t>Yes</a:t>
                      </a:r>
                    </a:p>
                  </a:txBody>
                  <a:tcPr/>
                </a:tc>
                <a:tc>
                  <a:txBody>
                    <a:bodyPr/>
                    <a:lstStyle/>
                    <a:p>
                      <a:r>
                        <a:rPr lang="en-IN" dirty="0"/>
                        <a:t>Yes</a:t>
                      </a:r>
                    </a:p>
                  </a:txBody>
                  <a:tcPr/>
                </a:tc>
                <a:tc>
                  <a:txBody>
                    <a:bodyPr/>
                    <a:lstStyle/>
                    <a:p>
                      <a:r>
                        <a:rPr lang="en-IN" dirty="0"/>
                        <a:t>Yes</a:t>
                      </a:r>
                    </a:p>
                  </a:txBody>
                  <a:tcPr/>
                </a:tc>
                <a:tc>
                  <a:txBody>
                    <a:bodyPr/>
                    <a:lstStyle/>
                    <a:p>
                      <a:r>
                        <a:rPr lang="en-IN" dirty="0"/>
                        <a:t>No</a:t>
                      </a:r>
                    </a:p>
                  </a:txBody>
                  <a:tcPr/>
                </a:tc>
                <a:tc>
                  <a:txBody>
                    <a:bodyPr/>
                    <a:lstStyle/>
                    <a:p>
                      <a:r>
                        <a:rPr lang="en-IN" dirty="0"/>
                        <a:t>ROI filed</a:t>
                      </a:r>
                    </a:p>
                  </a:txBody>
                  <a:tcPr/>
                </a:tc>
                <a:extLst>
                  <a:ext uri="{0D108BD9-81ED-4DB2-BD59-A6C34878D82A}">
                    <a16:rowId xmlns:a16="http://schemas.microsoft.com/office/drawing/2014/main" val="3803861799"/>
                  </a:ext>
                </a:extLst>
              </a:tr>
              <a:tr h="370840">
                <a:tc>
                  <a:txBody>
                    <a:bodyPr/>
                    <a:lstStyle/>
                    <a:p>
                      <a:r>
                        <a:rPr lang="en-IN" dirty="0"/>
                        <a:t>Yes</a:t>
                      </a:r>
                    </a:p>
                  </a:txBody>
                  <a:tcPr/>
                </a:tc>
                <a:tc>
                  <a:txBody>
                    <a:bodyPr/>
                    <a:lstStyle/>
                    <a:p>
                      <a:r>
                        <a:rPr lang="en-IN" dirty="0"/>
                        <a:t>No</a:t>
                      </a:r>
                    </a:p>
                  </a:txBody>
                  <a:tcPr/>
                </a:tc>
                <a:tc>
                  <a:txBody>
                    <a:bodyPr/>
                    <a:lstStyle/>
                    <a:p>
                      <a:r>
                        <a:rPr lang="en-IN" dirty="0"/>
                        <a:t>Yes</a:t>
                      </a:r>
                    </a:p>
                  </a:txBody>
                  <a:tcPr/>
                </a:tc>
                <a:tc>
                  <a:txBody>
                    <a:bodyPr/>
                    <a:lstStyle/>
                    <a:p>
                      <a:r>
                        <a:rPr lang="en-IN" dirty="0"/>
                        <a:t>Yes</a:t>
                      </a:r>
                    </a:p>
                  </a:txBody>
                  <a:tcPr/>
                </a:tc>
                <a:tc>
                  <a:txBody>
                    <a:bodyPr/>
                    <a:lstStyle/>
                    <a:p>
                      <a:r>
                        <a:rPr lang="en-IN" dirty="0"/>
                        <a:t>No</a:t>
                      </a:r>
                    </a:p>
                  </a:txBody>
                  <a:tcPr/>
                </a:tc>
                <a:tc>
                  <a:txBody>
                    <a:bodyPr/>
                    <a:lstStyle/>
                    <a:p>
                      <a:r>
                        <a:rPr lang="en-IN" dirty="0"/>
                        <a:t>ROI not filed for AY 21-22</a:t>
                      </a:r>
                    </a:p>
                  </a:txBody>
                  <a:tcPr/>
                </a:tc>
                <a:extLst>
                  <a:ext uri="{0D108BD9-81ED-4DB2-BD59-A6C34878D82A}">
                    <a16:rowId xmlns:a16="http://schemas.microsoft.com/office/drawing/2014/main" val="3992592236"/>
                  </a:ext>
                </a:extLst>
              </a:tr>
              <a:tr h="370840">
                <a:tc>
                  <a:txBody>
                    <a:bodyPr/>
                    <a:lstStyle/>
                    <a:p>
                      <a:r>
                        <a:rPr lang="en-IN" dirty="0"/>
                        <a:t>No</a:t>
                      </a:r>
                    </a:p>
                  </a:txBody>
                  <a:tcPr/>
                </a:tc>
                <a:tc>
                  <a:txBody>
                    <a:bodyPr/>
                    <a:lstStyle/>
                    <a:p>
                      <a:r>
                        <a:rPr lang="en-IN" dirty="0"/>
                        <a:t>Yes</a:t>
                      </a:r>
                    </a:p>
                  </a:txBody>
                  <a:tcPr/>
                </a:tc>
                <a:tc>
                  <a:txBody>
                    <a:bodyPr/>
                    <a:lstStyle/>
                    <a:p>
                      <a:r>
                        <a:rPr lang="en-IN" dirty="0"/>
                        <a:t>Yes</a:t>
                      </a:r>
                    </a:p>
                  </a:txBody>
                  <a:tcPr/>
                </a:tc>
                <a:tc>
                  <a:txBody>
                    <a:bodyPr/>
                    <a:lstStyle/>
                    <a:p>
                      <a:r>
                        <a:rPr lang="en-IN" dirty="0"/>
                        <a:t>Yes</a:t>
                      </a:r>
                    </a:p>
                  </a:txBody>
                  <a:tcPr/>
                </a:tc>
                <a:tc>
                  <a:txBody>
                    <a:bodyPr/>
                    <a:lstStyle/>
                    <a:p>
                      <a:r>
                        <a:rPr lang="en-IN" dirty="0"/>
                        <a:t> 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ROI not filed for AY 20-21</a:t>
                      </a:r>
                    </a:p>
                  </a:txBody>
                  <a:tcPr/>
                </a:tc>
                <a:extLst>
                  <a:ext uri="{0D108BD9-81ED-4DB2-BD59-A6C34878D82A}">
                    <a16:rowId xmlns:a16="http://schemas.microsoft.com/office/drawing/2014/main" val="276557635"/>
                  </a:ext>
                </a:extLst>
              </a:tr>
              <a:tr h="370840">
                <a:tc>
                  <a:txBody>
                    <a:bodyPr/>
                    <a:lstStyle/>
                    <a:p>
                      <a:r>
                        <a:rPr lang="en-IN" dirty="0"/>
                        <a:t>No</a:t>
                      </a:r>
                    </a:p>
                  </a:txBody>
                  <a:tcPr/>
                </a:tc>
                <a:tc>
                  <a:txBody>
                    <a:bodyPr/>
                    <a:lstStyle/>
                    <a:p>
                      <a:r>
                        <a:rPr lang="en-IN" dirty="0"/>
                        <a:t>No</a:t>
                      </a:r>
                    </a:p>
                  </a:txBody>
                  <a:tcPr/>
                </a:tc>
                <a:tc>
                  <a:txBody>
                    <a:bodyPr/>
                    <a:lstStyle/>
                    <a:p>
                      <a:r>
                        <a:rPr lang="en-IN" dirty="0"/>
                        <a:t>Yes</a:t>
                      </a:r>
                    </a:p>
                  </a:txBody>
                  <a:tcPr/>
                </a:tc>
                <a:tc>
                  <a:txBody>
                    <a:bodyPr/>
                    <a:lstStyle/>
                    <a:p>
                      <a:r>
                        <a:rPr lang="en-IN" dirty="0"/>
                        <a:t>Yes</a:t>
                      </a:r>
                    </a:p>
                  </a:txBody>
                  <a:tcPr/>
                </a:tc>
                <a:tc>
                  <a:txBody>
                    <a:bodyPr/>
                    <a:lstStyle/>
                    <a:p>
                      <a:r>
                        <a:rPr lang="en-IN" dirty="0"/>
                        <a:t>Yes</a:t>
                      </a:r>
                    </a:p>
                  </a:txBody>
                  <a:tcPr/>
                </a:tc>
                <a:tc>
                  <a:txBody>
                    <a:bodyPr/>
                    <a:lstStyle/>
                    <a:p>
                      <a:r>
                        <a:rPr lang="en-IN" dirty="0"/>
                        <a:t>ROI not filed for AY 2020-21 &amp; 21-22</a:t>
                      </a:r>
                    </a:p>
                  </a:txBody>
                  <a:tcPr/>
                </a:tc>
                <a:extLst>
                  <a:ext uri="{0D108BD9-81ED-4DB2-BD59-A6C34878D82A}">
                    <a16:rowId xmlns:a16="http://schemas.microsoft.com/office/drawing/2014/main" val="179192717"/>
                  </a:ext>
                </a:extLst>
              </a:tr>
              <a:tr h="370840">
                <a:tc>
                  <a:txBody>
                    <a:bodyPr/>
                    <a:lstStyle/>
                    <a:p>
                      <a:r>
                        <a:rPr lang="en-IN" dirty="0"/>
                        <a:t>Yes</a:t>
                      </a:r>
                    </a:p>
                  </a:txBody>
                  <a:tcPr/>
                </a:tc>
                <a:tc>
                  <a:txBody>
                    <a:bodyPr/>
                    <a:lstStyle/>
                    <a:p>
                      <a:r>
                        <a:rPr lang="en-IN" dirty="0"/>
                        <a:t>Yes</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r>
                        <a:rPr lang="en-IN" dirty="0"/>
                        <a:t>TDS/TCS&lt; 50,000</a:t>
                      </a:r>
                    </a:p>
                  </a:txBody>
                  <a:tcPr/>
                </a:tc>
                <a:extLst>
                  <a:ext uri="{0D108BD9-81ED-4DB2-BD59-A6C34878D82A}">
                    <a16:rowId xmlns:a16="http://schemas.microsoft.com/office/drawing/2014/main" val="2939287338"/>
                  </a:ext>
                </a:extLst>
              </a:tr>
            </a:tbl>
          </a:graphicData>
        </a:graphic>
      </p:graphicFrame>
    </p:spTree>
    <p:extLst>
      <p:ext uri="{BB962C8B-B14F-4D97-AF65-F5344CB8AC3E}">
        <p14:creationId xmlns:p14="http://schemas.microsoft.com/office/powerpoint/2010/main" val="29731836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6849044-C177-43E9-BED8-388E8E74961E}"/>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B09B0FB-D250-499B-BFFC-2B6C8D012681}"/>
              </a:ext>
            </a:extLst>
          </p:cNvPr>
          <p:cNvSpPr>
            <a:spLocks noGrp="1"/>
          </p:cNvSpPr>
          <p:nvPr>
            <p:ph type="sldNum" sz="quarter" idx="12"/>
          </p:nvPr>
        </p:nvSpPr>
        <p:spPr/>
        <p:txBody>
          <a:bodyPr/>
          <a:lstStyle/>
          <a:p>
            <a:fld id="{437CB61C-E258-45BA-80D5-6F886DDFA0C9}" type="slidenum">
              <a:rPr lang="en-IN" smtClean="0"/>
              <a:t>32</a:t>
            </a:fld>
            <a:endParaRPr lang="en-IN"/>
          </a:p>
        </p:txBody>
      </p:sp>
      <p:graphicFrame>
        <p:nvGraphicFramePr>
          <p:cNvPr id="6" name="Table 6">
            <a:extLst>
              <a:ext uri="{FF2B5EF4-FFF2-40B4-BE49-F238E27FC236}">
                <a16:creationId xmlns:a16="http://schemas.microsoft.com/office/drawing/2014/main" id="{597099A0-3FD4-4877-9EA9-024AAE4ABD45}"/>
              </a:ext>
            </a:extLst>
          </p:cNvPr>
          <p:cNvGraphicFramePr>
            <a:graphicFrameLocks noGrp="1"/>
          </p:cNvGraphicFramePr>
          <p:nvPr>
            <p:extLst>
              <p:ext uri="{D42A27DB-BD31-4B8C-83A1-F6EECF244321}">
                <p14:modId xmlns:p14="http://schemas.microsoft.com/office/powerpoint/2010/main" val="3253740449"/>
              </p:ext>
            </p:extLst>
          </p:nvPr>
        </p:nvGraphicFramePr>
        <p:xfrm>
          <a:off x="465659" y="835660"/>
          <a:ext cx="11485549" cy="4907280"/>
        </p:xfrm>
        <a:graphic>
          <a:graphicData uri="http://schemas.openxmlformats.org/drawingml/2006/table">
            <a:tbl>
              <a:tblPr firstRow="1" bandRow="1">
                <a:tableStyleId>{5C22544A-7EE6-4342-B048-85BDC9FD1C3A}</a:tableStyleId>
              </a:tblPr>
              <a:tblGrid>
                <a:gridCol w="1946867">
                  <a:extLst>
                    <a:ext uri="{9D8B030D-6E8A-4147-A177-3AD203B41FA5}">
                      <a16:colId xmlns:a16="http://schemas.microsoft.com/office/drawing/2014/main" val="2946595974"/>
                    </a:ext>
                  </a:extLst>
                </a:gridCol>
                <a:gridCol w="1907736">
                  <a:extLst>
                    <a:ext uri="{9D8B030D-6E8A-4147-A177-3AD203B41FA5}">
                      <a16:colId xmlns:a16="http://schemas.microsoft.com/office/drawing/2014/main" val="4173593756"/>
                    </a:ext>
                  </a:extLst>
                </a:gridCol>
                <a:gridCol w="2332088">
                  <a:extLst>
                    <a:ext uri="{9D8B030D-6E8A-4147-A177-3AD203B41FA5}">
                      <a16:colId xmlns:a16="http://schemas.microsoft.com/office/drawing/2014/main" val="3853144116"/>
                    </a:ext>
                  </a:extLst>
                </a:gridCol>
                <a:gridCol w="2404857">
                  <a:extLst>
                    <a:ext uri="{9D8B030D-6E8A-4147-A177-3AD203B41FA5}">
                      <a16:colId xmlns:a16="http://schemas.microsoft.com/office/drawing/2014/main" val="3015589267"/>
                    </a:ext>
                  </a:extLst>
                </a:gridCol>
                <a:gridCol w="1446275">
                  <a:extLst>
                    <a:ext uri="{9D8B030D-6E8A-4147-A177-3AD203B41FA5}">
                      <a16:colId xmlns:a16="http://schemas.microsoft.com/office/drawing/2014/main" val="2211733708"/>
                    </a:ext>
                  </a:extLst>
                </a:gridCol>
                <a:gridCol w="1447726">
                  <a:extLst>
                    <a:ext uri="{9D8B030D-6E8A-4147-A177-3AD203B41FA5}">
                      <a16:colId xmlns:a16="http://schemas.microsoft.com/office/drawing/2014/main" val="2991401089"/>
                    </a:ext>
                  </a:extLst>
                </a:gridCol>
              </a:tblGrid>
              <a:tr h="652422">
                <a:tc>
                  <a:txBody>
                    <a:bodyPr/>
                    <a:lstStyle/>
                    <a:p>
                      <a:r>
                        <a:rPr lang="en-IN" sz="1400" dirty="0"/>
                        <a:t>Filed ROI for AY 2020-21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t>Filed ROI for AY 2021-22</a:t>
                      </a:r>
                    </a:p>
                    <a:p>
                      <a:endParaRPr lang="en-IN" sz="1400" dirty="0"/>
                    </a:p>
                  </a:txBody>
                  <a:tcPr/>
                </a:tc>
                <a:tc>
                  <a:txBody>
                    <a:bodyPr/>
                    <a:lstStyle/>
                    <a:p>
                      <a:r>
                        <a:rPr lang="en-IN" sz="1400" dirty="0"/>
                        <a:t>Total TCS &amp; TCS in respect of AY 20-21 was more than 50,000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t>Total TCS &amp; TCS in respect of AY 21-22 was more than 50,000</a:t>
                      </a:r>
                    </a:p>
                    <a:p>
                      <a:endParaRPr lang="en-IN" sz="1400" dirty="0"/>
                    </a:p>
                  </a:txBody>
                  <a:tcPr/>
                </a:tc>
                <a:tc>
                  <a:txBody>
                    <a:bodyPr/>
                    <a:lstStyle/>
                    <a:p>
                      <a:r>
                        <a:rPr lang="en-IN" sz="1400" dirty="0"/>
                        <a:t>Whether Mr. X will be treated as specified person</a:t>
                      </a:r>
                    </a:p>
                  </a:txBody>
                  <a:tcPr/>
                </a:tc>
                <a:tc>
                  <a:txBody>
                    <a:bodyPr/>
                    <a:lstStyle/>
                    <a:p>
                      <a:r>
                        <a:rPr lang="en-IN" sz="1400" dirty="0"/>
                        <a:t>Reason</a:t>
                      </a:r>
                    </a:p>
                  </a:txBody>
                  <a:tcPr/>
                </a:tc>
                <a:extLst>
                  <a:ext uri="{0D108BD9-81ED-4DB2-BD59-A6C34878D82A}">
                    <a16:rowId xmlns:a16="http://schemas.microsoft.com/office/drawing/2014/main" val="1099069659"/>
                  </a:ext>
                </a:extLst>
              </a:tr>
              <a:tr h="370840">
                <a:tc>
                  <a:txBody>
                    <a:bodyPr/>
                    <a:lstStyle/>
                    <a:p>
                      <a:r>
                        <a:rPr lang="en-IN" dirty="0"/>
                        <a:t>Yes</a:t>
                      </a:r>
                    </a:p>
                  </a:txBody>
                  <a:tcPr/>
                </a:tc>
                <a:tc>
                  <a:txBody>
                    <a:bodyPr/>
                    <a:lstStyle/>
                    <a:p>
                      <a:r>
                        <a:rPr lang="en-IN" dirty="0"/>
                        <a:t>Yes</a:t>
                      </a:r>
                    </a:p>
                  </a:txBody>
                  <a:tcPr/>
                </a:tc>
                <a:tc>
                  <a:txBody>
                    <a:bodyPr/>
                    <a:lstStyle/>
                    <a:p>
                      <a:r>
                        <a:rPr lang="en-IN" dirty="0"/>
                        <a:t>No</a:t>
                      </a:r>
                    </a:p>
                  </a:txBody>
                  <a:tcPr/>
                </a:tc>
                <a:tc>
                  <a:txBody>
                    <a:bodyPr/>
                    <a:lstStyle/>
                    <a:p>
                      <a:r>
                        <a:rPr lang="en-IN" dirty="0"/>
                        <a:t>Yes</a:t>
                      </a:r>
                    </a:p>
                  </a:txBody>
                  <a:tcPr/>
                </a:tc>
                <a:tc>
                  <a:txBody>
                    <a:bodyPr/>
                    <a:lstStyle/>
                    <a:p>
                      <a:r>
                        <a:rPr lang="en-IN" dirty="0"/>
                        <a:t>No</a:t>
                      </a:r>
                    </a:p>
                  </a:txBody>
                  <a:tcPr/>
                </a:tc>
                <a:tc>
                  <a:txBody>
                    <a:bodyPr/>
                    <a:lstStyle/>
                    <a:p>
                      <a:r>
                        <a:rPr lang="en-IN" dirty="0"/>
                        <a:t>TDS/TCS &lt; 50,000 in AY 20-21</a:t>
                      </a:r>
                    </a:p>
                  </a:txBody>
                  <a:tcPr/>
                </a:tc>
                <a:extLst>
                  <a:ext uri="{0D108BD9-81ED-4DB2-BD59-A6C34878D82A}">
                    <a16:rowId xmlns:a16="http://schemas.microsoft.com/office/drawing/2014/main" val="3803861799"/>
                  </a:ext>
                </a:extLst>
              </a:tr>
              <a:tr h="370840">
                <a:tc>
                  <a:txBody>
                    <a:bodyPr/>
                    <a:lstStyle/>
                    <a:p>
                      <a:r>
                        <a:rPr lang="en-IN" dirty="0"/>
                        <a:t>Yes</a:t>
                      </a:r>
                    </a:p>
                  </a:txBody>
                  <a:tcPr/>
                </a:tc>
                <a:tc>
                  <a:txBody>
                    <a:bodyPr/>
                    <a:lstStyle/>
                    <a:p>
                      <a:r>
                        <a:rPr lang="en-IN" dirty="0"/>
                        <a:t>Yes</a:t>
                      </a:r>
                    </a:p>
                  </a:txBody>
                  <a:tcPr/>
                </a:tc>
                <a:tc>
                  <a:txBody>
                    <a:bodyPr/>
                    <a:lstStyle/>
                    <a:p>
                      <a:r>
                        <a:rPr lang="en-IN" dirty="0"/>
                        <a:t>Yes</a:t>
                      </a:r>
                    </a:p>
                  </a:txBody>
                  <a:tcPr/>
                </a:tc>
                <a:tc>
                  <a:txBody>
                    <a:bodyPr/>
                    <a:lstStyle/>
                    <a:p>
                      <a:r>
                        <a:rPr lang="en-IN" dirty="0"/>
                        <a:t>No</a:t>
                      </a:r>
                    </a:p>
                  </a:txBody>
                  <a:tcPr/>
                </a:tc>
                <a:tc>
                  <a:txBody>
                    <a:bodyPr/>
                    <a:lstStyle/>
                    <a:p>
                      <a:r>
                        <a:rPr lang="en-IN" dirty="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TDS/TCS &lt; 50,000 in AY 21-22</a:t>
                      </a:r>
                    </a:p>
                  </a:txBody>
                  <a:tcPr/>
                </a:tc>
                <a:extLst>
                  <a:ext uri="{0D108BD9-81ED-4DB2-BD59-A6C34878D82A}">
                    <a16:rowId xmlns:a16="http://schemas.microsoft.com/office/drawing/2014/main" val="3992592236"/>
                  </a:ext>
                </a:extLst>
              </a:tr>
              <a:tr h="370840">
                <a:tc>
                  <a:txBody>
                    <a:bodyPr/>
                    <a:lstStyle/>
                    <a:p>
                      <a:r>
                        <a:rPr lang="en-IN" dirty="0"/>
                        <a:t>No</a:t>
                      </a:r>
                    </a:p>
                  </a:txBody>
                  <a:tcPr/>
                </a:tc>
                <a:tc>
                  <a:txBody>
                    <a:bodyPr/>
                    <a:lstStyle/>
                    <a:p>
                      <a:r>
                        <a:rPr lang="en-IN" dirty="0"/>
                        <a:t>Yes</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TDS/TCS &lt; 50,000</a:t>
                      </a:r>
                    </a:p>
                  </a:txBody>
                  <a:tcPr/>
                </a:tc>
                <a:extLst>
                  <a:ext uri="{0D108BD9-81ED-4DB2-BD59-A6C34878D82A}">
                    <a16:rowId xmlns:a16="http://schemas.microsoft.com/office/drawing/2014/main" val="276557635"/>
                  </a:ext>
                </a:extLst>
              </a:tr>
              <a:tr h="370840">
                <a:tc>
                  <a:txBody>
                    <a:bodyPr/>
                    <a:lstStyle/>
                    <a:p>
                      <a:r>
                        <a:rPr lang="en-IN" dirty="0"/>
                        <a:t>Yes</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r>
                        <a:rPr lang="en-IN" dirty="0"/>
                        <a:t>TDS /TCS &lt;50,000</a:t>
                      </a:r>
                    </a:p>
                  </a:txBody>
                  <a:tcPr/>
                </a:tc>
                <a:extLst>
                  <a:ext uri="{0D108BD9-81ED-4DB2-BD59-A6C34878D82A}">
                    <a16:rowId xmlns:a16="http://schemas.microsoft.com/office/drawing/2014/main" val="179192717"/>
                  </a:ext>
                </a:extLst>
              </a:tr>
              <a:tr h="370840">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r>
                        <a:rPr lang="en-IN" dirty="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TDS /TCS &lt;50,000</a:t>
                      </a:r>
                    </a:p>
                  </a:txBody>
                  <a:tcPr/>
                </a:tc>
                <a:extLst>
                  <a:ext uri="{0D108BD9-81ED-4DB2-BD59-A6C34878D82A}">
                    <a16:rowId xmlns:a16="http://schemas.microsoft.com/office/drawing/2014/main" val="2939287338"/>
                  </a:ext>
                </a:extLst>
              </a:tr>
            </a:tbl>
          </a:graphicData>
        </a:graphic>
      </p:graphicFrame>
    </p:spTree>
    <p:extLst>
      <p:ext uri="{BB962C8B-B14F-4D97-AF65-F5344CB8AC3E}">
        <p14:creationId xmlns:p14="http://schemas.microsoft.com/office/powerpoint/2010/main" val="629401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CBFA9-85F0-4270-AC94-567A9F2118CE}"/>
              </a:ext>
            </a:extLst>
          </p:cNvPr>
          <p:cNvSpPr>
            <a:spLocks noGrp="1"/>
          </p:cNvSpPr>
          <p:nvPr>
            <p:ph type="title"/>
          </p:nvPr>
        </p:nvSpPr>
        <p:spPr>
          <a:xfrm>
            <a:off x="1069848" y="484632"/>
            <a:ext cx="10058400" cy="985949"/>
          </a:xfrm>
        </p:spPr>
        <p:txBody>
          <a:bodyPr/>
          <a:lstStyle/>
          <a:p>
            <a:r>
              <a:rPr lang="en-IN" dirty="0"/>
              <a:t>Section 206AB</a:t>
            </a:r>
          </a:p>
        </p:txBody>
      </p:sp>
      <p:sp>
        <p:nvSpPr>
          <p:cNvPr id="3" name="Content Placeholder 2">
            <a:extLst>
              <a:ext uri="{FF2B5EF4-FFF2-40B4-BE49-F238E27FC236}">
                <a16:creationId xmlns:a16="http://schemas.microsoft.com/office/drawing/2014/main" id="{B4532B4C-F2DF-46AD-8B7B-E998E8F56864}"/>
              </a:ext>
            </a:extLst>
          </p:cNvPr>
          <p:cNvSpPr>
            <a:spLocks noGrp="1"/>
          </p:cNvSpPr>
          <p:nvPr>
            <p:ph idx="1"/>
          </p:nvPr>
        </p:nvSpPr>
        <p:spPr>
          <a:xfrm>
            <a:off x="966153" y="1584080"/>
            <a:ext cx="10058400" cy="4050792"/>
          </a:xfrm>
        </p:spPr>
        <p:txBody>
          <a:bodyPr/>
          <a:lstStyle/>
          <a:p>
            <a:r>
              <a:rPr lang="en-IN" dirty="0"/>
              <a:t>Compliance Burden</a:t>
            </a:r>
          </a:p>
          <a:p>
            <a:r>
              <a:rPr lang="en-IN" dirty="0"/>
              <a:t>Portal for checking ITR Status</a:t>
            </a:r>
          </a:p>
          <a:p>
            <a:pPr marL="0" indent="0">
              <a:buNone/>
            </a:pPr>
            <a:endParaRPr lang="en-IN" dirty="0"/>
          </a:p>
          <a:p>
            <a:endParaRPr lang="en-IN" dirty="0"/>
          </a:p>
        </p:txBody>
      </p:sp>
      <p:sp>
        <p:nvSpPr>
          <p:cNvPr id="4" name="Footer Placeholder 3">
            <a:extLst>
              <a:ext uri="{FF2B5EF4-FFF2-40B4-BE49-F238E27FC236}">
                <a16:creationId xmlns:a16="http://schemas.microsoft.com/office/drawing/2014/main" id="{C464DF20-CCCE-4C3F-B8D9-CEF35DFB0469}"/>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DEBB4EF5-939E-4870-A7B4-A02E86099209}"/>
              </a:ext>
            </a:extLst>
          </p:cNvPr>
          <p:cNvSpPr>
            <a:spLocks noGrp="1"/>
          </p:cNvSpPr>
          <p:nvPr>
            <p:ph type="sldNum" sz="quarter" idx="12"/>
          </p:nvPr>
        </p:nvSpPr>
        <p:spPr/>
        <p:txBody>
          <a:bodyPr/>
          <a:lstStyle/>
          <a:p>
            <a:fld id="{437CB61C-E258-45BA-80D5-6F886DDFA0C9}" type="slidenum">
              <a:rPr lang="en-IN" smtClean="0"/>
              <a:t>33</a:t>
            </a:fld>
            <a:endParaRPr lang="en-IN"/>
          </a:p>
        </p:txBody>
      </p:sp>
    </p:spTree>
    <p:extLst>
      <p:ext uri="{BB962C8B-B14F-4D97-AF65-F5344CB8AC3E}">
        <p14:creationId xmlns:p14="http://schemas.microsoft.com/office/powerpoint/2010/main" val="2451928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637" y="535708"/>
            <a:ext cx="4823690" cy="3098855"/>
          </a:xfrm>
          <a:prstGeom prst="rect">
            <a:avLst/>
          </a:prstGeom>
        </p:spPr>
      </p:pic>
      <p:pic>
        <p:nvPicPr>
          <p:cNvPr id="5" name="Picture 4"/>
          <p:cNvPicPr>
            <a:picLocks noChangeAspect="1"/>
          </p:cNvPicPr>
          <p:nvPr/>
        </p:nvPicPr>
        <p:blipFill>
          <a:blip r:embed="rId3"/>
          <a:stretch>
            <a:fillRect/>
          </a:stretch>
        </p:blipFill>
        <p:spPr>
          <a:xfrm>
            <a:off x="6846166" y="-1"/>
            <a:ext cx="5345834" cy="3634563"/>
          </a:xfrm>
          <a:prstGeom prst="rect">
            <a:avLst/>
          </a:prstGeom>
        </p:spPr>
      </p:pic>
      <p:sp>
        <p:nvSpPr>
          <p:cNvPr id="6" name="Footer Placeholder 5"/>
          <p:cNvSpPr>
            <a:spLocks noGrp="1"/>
          </p:cNvSpPr>
          <p:nvPr>
            <p:ph type="ftr" sz="quarter" idx="11"/>
          </p:nvPr>
        </p:nvSpPr>
        <p:spPr/>
        <p:txBody>
          <a:bodyPr/>
          <a:lstStyle/>
          <a:p>
            <a:r>
              <a:rPr lang="en-IN"/>
              <a:t>caprachiparekh@gmail.com</a:t>
            </a:r>
          </a:p>
        </p:txBody>
      </p:sp>
      <p:sp>
        <p:nvSpPr>
          <p:cNvPr id="7" name="Slide Number Placeholder 6"/>
          <p:cNvSpPr>
            <a:spLocks noGrp="1"/>
          </p:cNvSpPr>
          <p:nvPr>
            <p:ph type="sldNum" sz="quarter" idx="12"/>
          </p:nvPr>
        </p:nvSpPr>
        <p:spPr/>
        <p:txBody>
          <a:bodyPr/>
          <a:lstStyle/>
          <a:p>
            <a:fld id="{437CB61C-E258-45BA-80D5-6F886DDFA0C9}" type="slidenum">
              <a:rPr lang="en-IN" smtClean="0"/>
              <a:t>34</a:t>
            </a:fld>
            <a:endParaRPr lang="en-IN"/>
          </a:p>
        </p:txBody>
      </p:sp>
    </p:spTree>
    <p:extLst>
      <p:ext uri="{BB962C8B-B14F-4D97-AF65-F5344CB8AC3E}">
        <p14:creationId xmlns:p14="http://schemas.microsoft.com/office/powerpoint/2010/main" val="3114801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327" y="484632"/>
            <a:ext cx="10333921" cy="817695"/>
          </a:xfrm>
        </p:spPr>
        <p:txBody>
          <a:bodyPr>
            <a:normAutofit/>
          </a:bodyPr>
          <a:lstStyle/>
          <a:p>
            <a:r>
              <a:rPr lang="en-IN" sz="4600"/>
              <a:t>Section 194 N – Amendments Finance Act’20 </a:t>
            </a:r>
            <a:endParaRPr lang="en-IN" sz="4600" dirty="0"/>
          </a:p>
        </p:txBody>
      </p:sp>
      <p:sp>
        <p:nvSpPr>
          <p:cNvPr id="3" name="Content Placeholder 2"/>
          <p:cNvSpPr>
            <a:spLocks noGrp="1"/>
          </p:cNvSpPr>
          <p:nvPr>
            <p:ph idx="1"/>
          </p:nvPr>
        </p:nvSpPr>
        <p:spPr>
          <a:xfrm>
            <a:off x="794327" y="1302327"/>
            <a:ext cx="10333921" cy="4694382"/>
          </a:xfrm>
        </p:spPr>
        <p:txBody>
          <a:bodyPr>
            <a:normAutofit fontScale="92500" lnSpcReduction="10000"/>
          </a:bodyPr>
          <a:lstStyle/>
          <a:p>
            <a:r>
              <a:rPr lang="en-IN"/>
              <a:t>TDS at 2% is required if the withdrawer has not filed his ROI for 3 years; and withdrawal exceeds Rs 20 Lakhs but less than Rs. 1 crore</a:t>
            </a:r>
          </a:p>
          <a:p>
            <a:pPr marL="0" indent="0">
              <a:buNone/>
            </a:pPr>
            <a:endParaRPr lang="en-IN"/>
          </a:p>
          <a:p>
            <a:r>
              <a:rPr lang="en-IN"/>
              <a:t>For withdrawals in excess of Rs. 1 crore, TDS at 5% is to be made</a:t>
            </a:r>
          </a:p>
          <a:p>
            <a:endParaRPr lang="en-IN"/>
          </a:p>
          <a:p>
            <a:r>
              <a:rPr lang="en-IN"/>
              <a:t>TDS only on the amount exceeding the threshold</a:t>
            </a:r>
          </a:p>
          <a:p>
            <a:endParaRPr lang="en-IN"/>
          </a:p>
          <a:p>
            <a:r>
              <a:rPr lang="en-IN"/>
              <a:t>Rates and Thresholds changed for non-filers</a:t>
            </a:r>
          </a:p>
          <a:p>
            <a:endParaRPr lang="en-IN"/>
          </a:p>
          <a:p>
            <a:r>
              <a:rPr lang="en-IN"/>
              <a:t>Proviso- </a:t>
            </a:r>
            <a:r>
              <a:rPr lang="en-US"/>
              <a:t>Provided that in case of a recipient who has not filed the returns of income for all of the three assessment years relevant to the three previous years, for which the time limit of file return of income under sub-section (1) of section 139 has expired, immediately preceding the previous year in which the payment of the sum is made to him, the provision of this section shall apply with the modification…"</a:t>
            </a:r>
            <a:endParaRPr lang="en-IN" dirty="0"/>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4</a:t>
            </a:fld>
            <a:endParaRPr lang="en-IN"/>
          </a:p>
        </p:txBody>
      </p:sp>
      <p:pic>
        <p:nvPicPr>
          <p:cNvPr id="3076" name="Picture 4" descr="Cash Withdrawal Facility at Point of Sale Terminals">
            <a:extLst>
              <a:ext uri="{FF2B5EF4-FFF2-40B4-BE49-F238E27FC236}">
                <a16:creationId xmlns:a16="http://schemas.microsoft.com/office/drawing/2014/main" id="{A755AC47-594F-4487-A3AA-A67CC9A3C7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1768" y="2496827"/>
            <a:ext cx="2819400"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423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9E828-384B-495E-9423-16835067E8AD}"/>
              </a:ext>
            </a:extLst>
          </p:cNvPr>
          <p:cNvSpPr>
            <a:spLocks noGrp="1"/>
          </p:cNvSpPr>
          <p:nvPr>
            <p:ph type="title"/>
          </p:nvPr>
        </p:nvSpPr>
        <p:spPr>
          <a:xfrm>
            <a:off x="980389" y="484632"/>
            <a:ext cx="10520312" cy="1165059"/>
          </a:xfrm>
        </p:spPr>
        <p:txBody>
          <a:bodyPr>
            <a:normAutofit/>
          </a:bodyPr>
          <a:lstStyle/>
          <a:p>
            <a:r>
              <a:rPr lang="en-IN" sz="4800" dirty="0"/>
              <a:t>Section 194 N – Amendments Finance act’ 20</a:t>
            </a:r>
          </a:p>
        </p:txBody>
      </p:sp>
      <p:sp>
        <p:nvSpPr>
          <p:cNvPr id="3" name="Content Placeholder 2">
            <a:extLst>
              <a:ext uri="{FF2B5EF4-FFF2-40B4-BE49-F238E27FC236}">
                <a16:creationId xmlns:a16="http://schemas.microsoft.com/office/drawing/2014/main" id="{84891D56-B0BF-441B-8DD1-29068543DC62}"/>
              </a:ext>
            </a:extLst>
          </p:cNvPr>
          <p:cNvSpPr>
            <a:spLocks noGrp="1"/>
          </p:cNvSpPr>
          <p:nvPr>
            <p:ph idx="1"/>
          </p:nvPr>
        </p:nvSpPr>
        <p:spPr>
          <a:xfrm>
            <a:off x="886121" y="2055044"/>
            <a:ext cx="10058400" cy="4050792"/>
          </a:xfrm>
        </p:spPr>
        <p:txBody>
          <a:bodyPr/>
          <a:lstStyle/>
          <a:p>
            <a:r>
              <a:rPr lang="en-IN" dirty="0"/>
              <a:t>Mr. A has made the following withdrawals during the financial year 2021-22.  He has not furnished his return of income for the previous years 2017-18, 2018-19, 2019-20 and the due date for filing of return has already expired.</a:t>
            </a:r>
          </a:p>
        </p:txBody>
      </p:sp>
      <p:sp>
        <p:nvSpPr>
          <p:cNvPr id="4" name="Footer Placeholder 3">
            <a:extLst>
              <a:ext uri="{FF2B5EF4-FFF2-40B4-BE49-F238E27FC236}">
                <a16:creationId xmlns:a16="http://schemas.microsoft.com/office/drawing/2014/main" id="{2AA876A6-3C01-462A-ADF2-3B93E21375A1}"/>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4767CE27-F5FC-43E2-BEA1-646DAF7E918A}"/>
              </a:ext>
            </a:extLst>
          </p:cNvPr>
          <p:cNvSpPr>
            <a:spLocks noGrp="1"/>
          </p:cNvSpPr>
          <p:nvPr>
            <p:ph type="sldNum" sz="quarter" idx="12"/>
          </p:nvPr>
        </p:nvSpPr>
        <p:spPr/>
        <p:txBody>
          <a:bodyPr/>
          <a:lstStyle/>
          <a:p>
            <a:fld id="{437CB61C-E258-45BA-80D5-6F886DDFA0C9}" type="slidenum">
              <a:rPr lang="en-IN" smtClean="0"/>
              <a:t>5</a:t>
            </a:fld>
            <a:endParaRPr lang="en-IN"/>
          </a:p>
        </p:txBody>
      </p:sp>
      <p:graphicFrame>
        <p:nvGraphicFramePr>
          <p:cNvPr id="6" name="Table 6">
            <a:extLst>
              <a:ext uri="{FF2B5EF4-FFF2-40B4-BE49-F238E27FC236}">
                <a16:creationId xmlns:a16="http://schemas.microsoft.com/office/drawing/2014/main" id="{1AD1DE20-9420-43D4-9145-6DFF4EC85B5B}"/>
              </a:ext>
            </a:extLst>
          </p:cNvPr>
          <p:cNvGraphicFramePr>
            <a:graphicFrameLocks noGrp="1"/>
          </p:cNvGraphicFramePr>
          <p:nvPr>
            <p:extLst>
              <p:ext uri="{D42A27DB-BD31-4B8C-83A1-F6EECF244321}">
                <p14:modId xmlns:p14="http://schemas.microsoft.com/office/powerpoint/2010/main" val="1646638453"/>
              </p:ext>
            </p:extLst>
          </p:nvPr>
        </p:nvGraphicFramePr>
        <p:xfrm>
          <a:off x="1247479" y="3252390"/>
          <a:ext cx="8128000" cy="2225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120993983"/>
                    </a:ext>
                  </a:extLst>
                </a:gridCol>
                <a:gridCol w="4064000">
                  <a:extLst>
                    <a:ext uri="{9D8B030D-6E8A-4147-A177-3AD203B41FA5}">
                      <a16:colId xmlns:a16="http://schemas.microsoft.com/office/drawing/2014/main" val="1980534683"/>
                    </a:ext>
                  </a:extLst>
                </a:gridCol>
              </a:tblGrid>
              <a:tr h="370840">
                <a:tc>
                  <a:txBody>
                    <a:bodyPr/>
                    <a:lstStyle/>
                    <a:p>
                      <a:r>
                        <a:rPr lang="en-IN" dirty="0"/>
                        <a:t>Date</a:t>
                      </a:r>
                    </a:p>
                  </a:txBody>
                  <a:tcPr/>
                </a:tc>
                <a:tc>
                  <a:txBody>
                    <a:bodyPr/>
                    <a:lstStyle/>
                    <a:p>
                      <a:r>
                        <a:rPr lang="en-IN" dirty="0"/>
                        <a:t>Amount Withdrawn</a:t>
                      </a:r>
                    </a:p>
                  </a:txBody>
                  <a:tcPr/>
                </a:tc>
                <a:extLst>
                  <a:ext uri="{0D108BD9-81ED-4DB2-BD59-A6C34878D82A}">
                    <a16:rowId xmlns:a16="http://schemas.microsoft.com/office/drawing/2014/main" val="2093997622"/>
                  </a:ext>
                </a:extLst>
              </a:tr>
              <a:tr h="370840">
                <a:tc>
                  <a:txBody>
                    <a:bodyPr/>
                    <a:lstStyle/>
                    <a:p>
                      <a:r>
                        <a:rPr lang="en-IN" dirty="0"/>
                        <a:t>01/08/2021</a:t>
                      </a:r>
                    </a:p>
                  </a:txBody>
                  <a:tcPr/>
                </a:tc>
                <a:tc>
                  <a:txBody>
                    <a:bodyPr/>
                    <a:lstStyle/>
                    <a:p>
                      <a:r>
                        <a:rPr lang="en-IN" dirty="0"/>
                        <a:t>1000000</a:t>
                      </a:r>
                    </a:p>
                  </a:txBody>
                  <a:tcPr/>
                </a:tc>
                <a:extLst>
                  <a:ext uri="{0D108BD9-81ED-4DB2-BD59-A6C34878D82A}">
                    <a16:rowId xmlns:a16="http://schemas.microsoft.com/office/drawing/2014/main" val="1177678453"/>
                  </a:ext>
                </a:extLst>
              </a:tr>
              <a:tr h="370840">
                <a:tc>
                  <a:txBody>
                    <a:bodyPr/>
                    <a:lstStyle/>
                    <a:p>
                      <a:r>
                        <a:rPr lang="en-IN" dirty="0"/>
                        <a:t>15/09/2021</a:t>
                      </a:r>
                    </a:p>
                  </a:txBody>
                  <a:tcPr/>
                </a:tc>
                <a:tc>
                  <a:txBody>
                    <a:bodyPr/>
                    <a:lstStyle/>
                    <a:p>
                      <a:r>
                        <a:rPr lang="en-IN" dirty="0"/>
                        <a:t>3500000</a:t>
                      </a:r>
                    </a:p>
                  </a:txBody>
                  <a:tcPr/>
                </a:tc>
                <a:extLst>
                  <a:ext uri="{0D108BD9-81ED-4DB2-BD59-A6C34878D82A}">
                    <a16:rowId xmlns:a16="http://schemas.microsoft.com/office/drawing/2014/main" val="2152414772"/>
                  </a:ext>
                </a:extLst>
              </a:tr>
              <a:tr h="370840">
                <a:tc>
                  <a:txBody>
                    <a:bodyPr/>
                    <a:lstStyle/>
                    <a:p>
                      <a:r>
                        <a:rPr lang="en-IN" dirty="0"/>
                        <a:t>17/11/2021</a:t>
                      </a:r>
                    </a:p>
                  </a:txBody>
                  <a:tcPr/>
                </a:tc>
                <a:tc>
                  <a:txBody>
                    <a:bodyPr/>
                    <a:lstStyle/>
                    <a:p>
                      <a:r>
                        <a:rPr lang="en-IN" dirty="0"/>
                        <a:t>2500000</a:t>
                      </a:r>
                    </a:p>
                  </a:txBody>
                  <a:tcPr/>
                </a:tc>
                <a:extLst>
                  <a:ext uri="{0D108BD9-81ED-4DB2-BD59-A6C34878D82A}">
                    <a16:rowId xmlns:a16="http://schemas.microsoft.com/office/drawing/2014/main" val="1101565372"/>
                  </a:ext>
                </a:extLst>
              </a:tr>
              <a:tr h="370840">
                <a:tc>
                  <a:txBody>
                    <a:bodyPr/>
                    <a:lstStyle/>
                    <a:p>
                      <a:r>
                        <a:rPr lang="en-IN" dirty="0"/>
                        <a:t>28/01/2022</a:t>
                      </a:r>
                    </a:p>
                  </a:txBody>
                  <a:tcPr/>
                </a:tc>
                <a:tc>
                  <a:txBody>
                    <a:bodyPr/>
                    <a:lstStyle/>
                    <a:p>
                      <a:r>
                        <a:rPr lang="en-IN" dirty="0"/>
                        <a:t>4500000</a:t>
                      </a:r>
                    </a:p>
                  </a:txBody>
                  <a:tcPr/>
                </a:tc>
                <a:extLst>
                  <a:ext uri="{0D108BD9-81ED-4DB2-BD59-A6C34878D82A}">
                    <a16:rowId xmlns:a16="http://schemas.microsoft.com/office/drawing/2014/main" val="1093531478"/>
                  </a:ext>
                </a:extLst>
              </a:tr>
              <a:tr h="370840">
                <a:tc>
                  <a:txBody>
                    <a:bodyPr/>
                    <a:lstStyle/>
                    <a:p>
                      <a:r>
                        <a:rPr lang="en-IN" dirty="0"/>
                        <a:t>16/03/2022</a:t>
                      </a:r>
                    </a:p>
                  </a:txBody>
                  <a:tcPr/>
                </a:tc>
                <a:tc>
                  <a:txBody>
                    <a:bodyPr/>
                    <a:lstStyle/>
                    <a:p>
                      <a:r>
                        <a:rPr lang="en-IN" dirty="0"/>
                        <a:t>3000000</a:t>
                      </a:r>
                    </a:p>
                  </a:txBody>
                  <a:tcPr/>
                </a:tc>
                <a:extLst>
                  <a:ext uri="{0D108BD9-81ED-4DB2-BD59-A6C34878D82A}">
                    <a16:rowId xmlns:a16="http://schemas.microsoft.com/office/drawing/2014/main" val="491374279"/>
                  </a:ext>
                </a:extLst>
              </a:tr>
            </a:tbl>
          </a:graphicData>
        </a:graphic>
      </p:graphicFrame>
    </p:spTree>
    <p:extLst>
      <p:ext uri="{BB962C8B-B14F-4D97-AF65-F5344CB8AC3E}">
        <p14:creationId xmlns:p14="http://schemas.microsoft.com/office/powerpoint/2010/main" val="1374284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136" y="484632"/>
            <a:ext cx="10040112" cy="743804"/>
          </a:xfrm>
        </p:spPr>
        <p:txBody>
          <a:bodyPr>
            <a:normAutofit/>
          </a:bodyPr>
          <a:lstStyle/>
          <a:p>
            <a:r>
              <a:rPr lang="en-IN" sz="4600" dirty="0"/>
              <a:t>Section 194 N – Amendments Finance act’ 20</a:t>
            </a:r>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6</a:t>
            </a:fld>
            <a:endParaRPr lang="en-IN"/>
          </a:p>
        </p:txBody>
      </p:sp>
      <p:graphicFrame>
        <p:nvGraphicFramePr>
          <p:cNvPr id="7" name="Table 7">
            <a:extLst>
              <a:ext uri="{FF2B5EF4-FFF2-40B4-BE49-F238E27FC236}">
                <a16:creationId xmlns:a16="http://schemas.microsoft.com/office/drawing/2014/main" id="{307BDDD0-6A03-4C07-BDBC-DA7D6986750F}"/>
              </a:ext>
            </a:extLst>
          </p:cNvPr>
          <p:cNvGraphicFramePr>
            <a:graphicFrameLocks noGrp="1"/>
          </p:cNvGraphicFramePr>
          <p:nvPr>
            <p:extLst>
              <p:ext uri="{D42A27DB-BD31-4B8C-83A1-F6EECF244321}">
                <p14:modId xmlns:p14="http://schemas.microsoft.com/office/powerpoint/2010/main" val="1809355530"/>
              </p:ext>
            </p:extLst>
          </p:nvPr>
        </p:nvGraphicFramePr>
        <p:xfrm>
          <a:off x="824185" y="1498372"/>
          <a:ext cx="9600678" cy="3408680"/>
        </p:xfrm>
        <a:graphic>
          <a:graphicData uri="http://schemas.openxmlformats.org/drawingml/2006/table">
            <a:tbl>
              <a:tblPr firstRow="1" bandRow="1">
                <a:tableStyleId>{5C22544A-7EE6-4342-B048-85BDC9FD1C3A}</a:tableStyleId>
              </a:tblPr>
              <a:tblGrid>
                <a:gridCol w="1600113">
                  <a:extLst>
                    <a:ext uri="{9D8B030D-6E8A-4147-A177-3AD203B41FA5}">
                      <a16:colId xmlns:a16="http://schemas.microsoft.com/office/drawing/2014/main" val="2631851312"/>
                    </a:ext>
                  </a:extLst>
                </a:gridCol>
                <a:gridCol w="1878895">
                  <a:extLst>
                    <a:ext uri="{9D8B030D-6E8A-4147-A177-3AD203B41FA5}">
                      <a16:colId xmlns:a16="http://schemas.microsoft.com/office/drawing/2014/main" val="2602765777"/>
                    </a:ext>
                  </a:extLst>
                </a:gridCol>
                <a:gridCol w="1826108">
                  <a:extLst>
                    <a:ext uri="{9D8B030D-6E8A-4147-A177-3AD203B41FA5}">
                      <a16:colId xmlns:a16="http://schemas.microsoft.com/office/drawing/2014/main" val="181019083"/>
                    </a:ext>
                  </a:extLst>
                </a:gridCol>
                <a:gridCol w="1095336">
                  <a:extLst>
                    <a:ext uri="{9D8B030D-6E8A-4147-A177-3AD203B41FA5}">
                      <a16:colId xmlns:a16="http://schemas.microsoft.com/office/drawing/2014/main" val="4041459174"/>
                    </a:ext>
                  </a:extLst>
                </a:gridCol>
                <a:gridCol w="1759794">
                  <a:extLst>
                    <a:ext uri="{9D8B030D-6E8A-4147-A177-3AD203B41FA5}">
                      <a16:colId xmlns:a16="http://schemas.microsoft.com/office/drawing/2014/main" val="2921910690"/>
                    </a:ext>
                  </a:extLst>
                </a:gridCol>
                <a:gridCol w="1440432">
                  <a:extLst>
                    <a:ext uri="{9D8B030D-6E8A-4147-A177-3AD203B41FA5}">
                      <a16:colId xmlns:a16="http://schemas.microsoft.com/office/drawing/2014/main" val="1168055651"/>
                    </a:ext>
                  </a:extLst>
                </a:gridCol>
              </a:tblGrid>
              <a:tr h="0">
                <a:tc>
                  <a:txBody>
                    <a:bodyPr/>
                    <a:lstStyle/>
                    <a:p>
                      <a:r>
                        <a:rPr lang="en-IN" dirty="0"/>
                        <a:t>Date</a:t>
                      </a:r>
                    </a:p>
                  </a:txBody>
                  <a:tcPr/>
                </a:tc>
                <a:tc>
                  <a:txBody>
                    <a:bodyPr/>
                    <a:lstStyle/>
                    <a:p>
                      <a:r>
                        <a:rPr lang="en-IN" dirty="0"/>
                        <a:t>Amount of Withdrawal</a:t>
                      </a:r>
                    </a:p>
                  </a:txBody>
                  <a:tcPr/>
                </a:tc>
                <a:tc>
                  <a:txBody>
                    <a:bodyPr/>
                    <a:lstStyle/>
                    <a:p>
                      <a:r>
                        <a:rPr lang="en-IN" dirty="0"/>
                        <a:t>Aggregate amount withdrawn</a:t>
                      </a:r>
                    </a:p>
                  </a:txBody>
                  <a:tcPr/>
                </a:tc>
                <a:tc>
                  <a:txBody>
                    <a:bodyPr/>
                    <a:lstStyle/>
                    <a:p>
                      <a:r>
                        <a:rPr lang="en-IN" dirty="0"/>
                        <a:t>Rate</a:t>
                      </a:r>
                    </a:p>
                  </a:txBody>
                  <a:tcPr/>
                </a:tc>
                <a:tc>
                  <a:txBody>
                    <a:bodyPr/>
                    <a:lstStyle/>
                    <a:p>
                      <a:r>
                        <a:rPr lang="en-IN" dirty="0"/>
                        <a:t>Computation</a:t>
                      </a:r>
                    </a:p>
                  </a:txBody>
                  <a:tcPr/>
                </a:tc>
                <a:tc>
                  <a:txBody>
                    <a:bodyPr/>
                    <a:lstStyle/>
                    <a:p>
                      <a:r>
                        <a:rPr lang="en-IN" dirty="0"/>
                        <a:t>Tax to be deducted</a:t>
                      </a:r>
                    </a:p>
                  </a:txBody>
                  <a:tcPr/>
                </a:tc>
                <a:extLst>
                  <a:ext uri="{0D108BD9-81ED-4DB2-BD59-A6C34878D82A}">
                    <a16:rowId xmlns:a16="http://schemas.microsoft.com/office/drawing/2014/main" val="3621414738"/>
                  </a:ext>
                </a:extLst>
              </a:tr>
              <a:tr h="370840">
                <a:tc>
                  <a:txBody>
                    <a:bodyPr/>
                    <a:lstStyle/>
                    <a:p>
                      <a:r>
                        <a:rPr lang="en-IN" dirty="0"/>
                        <a:t>01/08/2021</a:t>
                      </a:r>
                    </a:p>
                  </a:txBody>
                  <a:tcPr/>
                </a:tc>
                <a:tc>
                  <a:txBody>
                    <a:bodyPr/>
                    <a:lstStyle/>
                    <a:p>
                      <a:r>
                        <a:rPr lang="en-IN" dirty="0"/>
                        <a:t>10 Lakhs</a:t>
                      </a:r>
                    </a:p>
                  </a:txBody>
                  <a:tcPr/>
                </a:tc>
                <a:tc>
                  <a:txBody>
                    <a:bodyPr/>
                    <a:lstStyle/>
                    <a:p>
                      <a:r>
                        <a:rPr lang="en-IN" dirty="0"/>
                        <a:t>10 lakhs</a:t>
                      </a:r>
                    </a:p>
                  </a:txBody>
                  <a:tcPr/>
                </a:tc>
                <a:tc>
                  <a:txBody>
                    <a:bodyPr/>
                    <a:lstStyle/>
                    <a:p>
                      <a:r>
                        <a:rPr lang="en-IN" dirty="0"/>
                        <a:t>-</a:t>
                      </a:r>
                    </a:p>
                  </a:txBody>
                  <a:tcPr/>
                </a:tc>
                <a:tc>
                  <a:txBody>
                    <a:bodyPr/>
                    <a:lstStyle/>
                    <a:p>
                      <a:r>
                        <a:rPr lang="en-IN" dirty="0"/>
                        <a:t>-</a:t>
                      </a:r>
                    </a:p>
                  </a:txBody>
                  <a:tcPr/>
                </a:tc>
                <a:tc>
                  <a:txBody>
                    <a:bodyPr/>
                    <a:lstStyle/>
                    <a:p>
                      <a:r>
                        <a:rPr lang="en-IN" dirty="0"/>
                        <a:t>-</a:t>
                      </a:r>
                    </a:p>
                  </a:txBody>
                  <a:tcPr/>
                </a:tc>
                <a:extLst>
                  <a:ext uri="{0D108BD9-81ED-4DB2-BD59-A6C34878D82A}">
                    <a16:rowId xmlns:a16="http://schemas.microsoft.com/office/drawing/2014/main" val="706280721"/>
                  </a:ext>
                </a:extLst>
              </a:tr>
              <a:tr h="370840">
                <a:tc>
                  <a:txBody>
                    <a:bodyPr/>
                    <a:lstStyle/>
                    <a:p>
                      <a:r>
                        <a:rPr lang="en-IN" dirty="0"/>
                        <a:t>15/09/2021</a:t>
                      </a:r>
                    </a:p>
                  </a:txBody>
                  <a:tcPr/>
                </a:tc>
                <a:tc>
                  <a:txBody>
                    <a:bodyPr/>
                    <a:lstStyle/>
                    <a:p>
                      <a:r>
                        <a:rPr lang="en-IN" dirty="0"/>
                        <a:t>35 Lakhs</a:t>
                      </a:r>
                    </a:p>
                  </a:txBody>
                  <a:tcPr/>
                </a:tc>
                <a:tc>
                  <a:txBody>
                    <a:bodyPr/>
                    <a:lstStyle/>
                    <a:p>
                      <a:r>
                        <a:rPr lang="en-IN" dirty="0"/>
                        <a:t>45 Lakhs</a:t>
                      </a:r>
                    </a:p>
                  </a:txBody>
                  <a:tcPr/>
                </a:tc>
                <a:tc>
                  <a:txBody>
                    <a:bodyPr/>
                    <a:lstStyle/>
                    <a:p>
                      <a:r>
                        <a:rPr lang="en-IN" dirty="0"/>
                        <a:t>2%</a:t>
                      </a:r>
                    </a:p>
                  </a:txBody>
                  <a:tcPr/>
                </a:tc>
                <a:tc>
                  <a:txBody>
                    <a:bodyPr/>
                    <a:lstStyle/>
                    <a:p>
                      <a:r>
                        <a:rPr lang="en-IN" dirty="0"/>
                        <a:t>(45 l- 20l)*2%</a:t>
                      </a:r>
                    </a:p>
                  </a:txBody>
                  <a:tcPr/>
                </a:tc>
                <a:tc>
                  <a:txBody>
                    <a:bodyPr/>
                    <a:lstStyle/>
                    <a:p>
                      <a:r>
                        <a:rPr lang="en-IN" dirty="0"/>
                        <a:t>50,000</a:t>
                      </a:r>
                    </a:p>
                  </a:txBody>
                  <a:tcPr/>
                </a:tc>
                <a:extLst>
                  <a:ext uri="{0D108BD9-81ED-4DB2-BD59-A6C34878D82A}">
                    <a16:rowId xmlns:a16="http://schemas.microsoft.com/office/drawing/2014/main" val="3420278085"/>
                  </a:ext>
                </a:extLst>
              </a:tr>
              <a:tr h="370840">
                <a:tc>
                  <a:txBody>
                    <a:bodyPr/>
                    <a:lstStyle/>
                    <a:p>
                      <a:r>
                        <a:rPr lang="en-IN" dirty="0"/>
                        <a:t>17/11/2021</a:t>
                      </a:r>
                    </a:p>
                  </a:txBody>
                  <a:tcPr/>
                </a:tc>
                <a:tc>
                  <a:txBody>
                    <a:bodyPr/>
                    <a:lstStyle/>
                    <a:p>
                      <a:r>
                        <a:rPr lang="en-IN" dirty="0"/>
                        <a:t>25 lakhs</a:t>
                      </a:r>
                    </a:p>
                  </a:txBody>
                  <a:tcPr/>
                </a:tc>
                <a:tc>
                  <a:txBody>
                    <a:bodyPr/>
                    <a:lstStyle/>
                    <a:p>
                      <a:r>
                        <a:rPr lang="en-IN" dirty="0"/>
                        <a:t>70 lakhs</a:t>
                      </a:r>
                    </a:p>
                  </a:txBody>
                  <a:tcPr/>
                </a:tc>
                <a:tc>
                  <a:txBody>
                    <a:bodyPr/>
                    <a:lstStyle/>
                    <a:p>
                      <a:r>
                        <a:rPr lang="en-IN" dirty="0"/>
                        <a:t>2%</a:t>
                      </a:r>
                    </a:p>
                  </a:txBody>
                  <a:tcPr/>
                </a:tc>
                <a:tc>
                  <a:txBody>
                    <a:bodyPr/>
                    <a:lstStyle/>
                    <a:p>
                      <a:r>
                        <a:rPr lang="en-IN" dirty="0"/>
                        <a:t>25 l * 2%</a:t>
                      </a:r>
                    </a:p>
                  </a:txBody>
                  <a:tcPr/>
                </a:tc>
                <a:tc>
                  <a:txBody>
                    <a:bodyPr/>
                    <a:lstStyle/>
                    <a:p>
                      <a:r>
                        <a:rPr lang="en-IN" dirty="0"/>
                        <a:t>50,000</a:t>
                      </a:r>
                    </a:p>
                  </a:txBody>
                  <a:tcPr/>
                </a:tc>
                <a:extLst>
                  <a:ext uri="{0D108BD9-81ED-4DB2-BD59-A6C34878D82A}">
                    <a16:rowId xmlns:a16="http://schemas.microsoft.com/office/drawing/2014/main" val="2933791867"/>
                  </a:ext>
                </a:extLst>
              </a:tr>
              <a:tr h="370840">
                <a:tc>
                  <a:txBody>
                    <a:bodyPr/>
                    <a:lstStyle/>
                    <a:p>
                      <a:r>
                        <a:rPr lang="en-IN" dirty="0"/>
                        <a:t>28/01/2022</a:t>
                      </a:r>
                    </a:p>
                  </a:txBody>
                  <a:tcPr/>
                </a:tc>
                <a:tc>
                  <a:txBody>
                    <a:bodyPr/>
                    <a:lstStyle/>
                    <a:p>
                      <a:r>
                        <a:rPr lang="en-IN" dirty="0"/>
                        <a:t>45 lakhs</a:t>
                      </a:r>
                    </a:p>
                  </a:txBody>
                  <a:tcPr/>
                </a:tc>
                <a:tc>
                  <a:txBody>
                    <a:bodyPr/>
                    <a:lstStyle/>
                    <a:p>
                      <a:r>
                        <a:rPr lang="en-IN" dirty="0"/>
                        <a:t>115 lakhs</a:t>
                      </a:r>
                    </a:p>
                  </a:txBody>
                  <a:tcPr/>
                </a:tc>
                <a:tc>
                  <a:txBody>
                    <a:bodyPr/>
                    <a:lstStyle/>
                    <a:p>
                      <a:r>
                        <a:rPr lang="en-IN" dirty="0"/>
                        <a:t>2% and 5%</a:t>
                      </a:r>
                    </a:p>
                  </a:txBody>
                  <a:tcPr/>
                </a:tc>
                <a:tc>
                  <a:txBody>
                    <a:bodyPr/>
                    <a:lstStyle/>
                    <a:p>
                      <a:r>
                        <a:rPr lang="en-IN" dirty="0"/>
                        <a:t>30l * 2% + 15 l*5%</a:t>
                      </a:r>
                    </a:p>
                  </a:txBody>
                  <a:tcPr/>
                </a:tc>
                <a:tc>
                  <a:txBody>
                    <a:bodyPr/>
                    <a:lstStyle/>
                    <a:p>
                      <a:r>
                        <a:rPr lang="en-IN" dirty="0"/>
                        <a:t>1,35,000</a:t>
                      </a:r>
                    </a:p>
                  </a:txBody>
                  <a:tcPr/>
                </a:tc>
                <a:extLst>
                  <a:ext uri="{0D108BD9-81ED-4DB2-BD59-A6C34878D82A}">
                    <a16:rowId xmlns:a16="http://schemas.microsoft.com/office/drawing/2014/main" val="2026851912"/>
                  </a:ext>
                </a:extLst>
              </a:tr>
              <a:tr h="370840">
                <a:tc>
                  <a:txBody>
                    <a:bodyPr/>
                    <a:lstStyle/>
                    <a:p>
                      <a:r>
                        <a:rPr lang="en-IN" dirty="0"/>
                        <a:t>16/03/2022</a:t>
                      </a:r>
                    </a:p>
                  </a:txBody>
                  <a:tcPr/>
                </a:tc>
                <a:tc>
                  <a:txBody>
                    <a:bodyPr/>
                    <a:lstStyle/>
                    <a:p>
                      <a:r>
                        <a:rPr lang="en-IN" dirty="0"/>
                        <a:t>30 lakhs</a:t>
                      </a:r>
                    </a:p>
                  </a:txBody>
                  <a:tcPr/>
                </a:tc>
                <a:tc>
                  <a:txBody>
                    <a:bodyPr/>
                    <a:lstStyle/>
                    <a:p>
                      <a:r>
                        <a:rPr lang="en-IN" dirty="0"/>
                        <a:t>145 lakhs</a:t>
                      </a:r>
                    </a:p>
                  </a:txBody>
                  <a:tcPr/>
                </a:tc>
                <a:tc>
                  <a:txBody>
                    <a:bodyPr/>
                    <a:lstStyle/>
                    <a:p>
                      <a:r>
                        <a:rPr lang="en-IN" dirty="0"/>
                        <a:t>5%</a:t>
                      </a:r>
                    </a:p>
                  </a:txBody>
                  <a:tcPr/>
                </a:tc>
                <a:tc>
                  <a:txBody>
                    <a:bodyPr/>
                    <a:lstStyle/>
                    <a:p>
                      <a:r>
                        <a:rPr lang="en-IN" dirty="0"/>
                        <a:t>30 l * 5%</a:t>
                      </a:r>
                    </a:p>
                  </a:txBody>
                  <a:tcPr/>
                </a:tc>
                <a:tc>
                  <a:txBody>
                    <a:bodyPr/>
                    <a:lstStyle/>
                    <a:p>
                      <a:r>
                        <a:rPr lang="en-IN" dirty="0"/>
                        <a:t>1,50,000</a:t>
                      </a:r>
                    </a:p>
                  </a:txBody>
                  <a:tcPr/>
                </a:tc>
                <a:extLst>
                  <a:ext uri="{0D108BD9-81ED-4DB2-BD59-A6C34878D82A}">
                    <a16:rowId xmlns:a16="http://schemas.microsoft.com/office/drawing/2014/main" val="453150865"/>
                  </a:ext>
                </a:extLst>
              </a:tr>
              <a:tr h="370840">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a:p>
                  </a:txBody>
                  <a:tcPr/>
                </a:tc>
                <a:tc>
                  <a:txBody>
                    <a:bodyPr/>
                    <a:lstStyle/>
                    <a:p>
                      <a:endParaRPr lang="en-IN" dirty="0"/>
                    </a:p>
                  </a:txBody>
                  <a:tcPr/>
                </a:tc>
                <a:extLst>
                  <a:ext uri="{0D108BD9-81ED-4DB2-BD59-A6C34878D82A}">
                    <a16:rowId xmlns:a16="http://schemas.microsoft.com/office/drawing/2014/main" val="3315007437"/>
                  </a:ext>
                </a:extLst>
              </a:tr>
            </a:tbl>
          </a:graphicData>
        </a:graphic>
      </p:graphicFrame>
    </p:spTree>
    <p:extLst>
      <p:ext uri="{BB962C8B-B14F-4D97-AF65-F5344CB8AC3E}">
        <p14:creationId xmlns:p14="http://schemas.microsoft.com/office/powerpoint/2010/main" val="21422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EDED7BC-2CE9-4010-9495-507C70D0FB92}"/>
              </a:ext>
            </a:extLst>
          </p:cNvPr>
          <p:cNvSpPr>
            <a:spLocks noGrp="1"/>
          </p:cNvSpPr>
          <p:nvPr>
            <p:ph type="ftr" sz="quarter" idx="11"/>
          </p:nvPr>
        </p:nvSpPr>
        <p:spPr/>
        <p:txBody>
          <a:bodyPr/>
          <a:lstStyle/>
          <a:p>
            <a:r>
              <a:rPr lang="en-IN"/>
              <a:t>caprachiparekh@gmail.com</a:t>
            </a:r>
          </a:p>
        </p:txBody>
      </p:sp>
      <p:sp>
        <p:nvSpPr>
          <p:cNvPr id="5" name="Slide Number Placeholder 4">
            <a:extLst>
              <a:ext uri="{FF2B5EF4-FFF2-40B4-BE49-F238E27FC236}">
                <a16:creationId xmlns:a16="http://schemas.microsoft.com/office/drawing/2014/main" id="{7A1C3B55-0D5D-4684-ACA6-A56FC1A2371B}"/>
              </a:ext>
            </a:extLst>
          </p:cNvPr>
          <p:cNvSpPr>
            <a:spLocks noGrp="1"/>
          </p:cNvSpPr>
          <p:nvPr>
            <p:ph type="sldNum" sz="quarter" idx="12"/>
          </p:nvPr>
        </p:nvSpPr>
        <p:spPr/>
        <p:txBody>
          <a:bodyPr/>
          <a:lstStyle/>
          <a:p>
            <a:fld id="{437CB61C-E258-45BA-80D5-6F886DDFA0C9}" type="slidenum">
              <a:rPr lang="en-IN" smtClean="0"/>
              <a:t>7</a:t>
            </a:fld>
            <a:endParaRPr lang="en-IN"/>
          </a:p>
        </p:txBody>
      </p:sp>
      <p:pic>
        <p:nvPicPr>
          <p:cNvPr id="6" name="Picture 2" descr="ISSUES - Home | Facebook">
            <a:extLst>
              <a:ext uri="{FF2B5EF4-FFF2-40B4-BE49-F238E27FC236}">
                <a16:creationId xmlns:a16="http://schemas.microsoft.com/office/drawing/2014/main" id="{0E351DAB-E7CE-4DE4-9D39-C921FE04E9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606" r="-2" b="12305"/>
          <a:stretch/>
        </p:blipFill>
        <p:spPr bwMode="auto">
          <a:xfrm>
            <a:off x="83069" y="125417"/>
            <a:ext cx="2596943" cy="199392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A471F71-6CDB-4A46-BE19-2E6707471481}"/>
              </a:ext>
            </a:extLst>
          </p:cNvPr>
          <p:cNvSpPr txBox="1"/>
          <p:nvPr/>
        </p:nvSpPr>
        <p:spPr>
          <a:xfrm>
            <a:off x="890173" y="2333036"/>
            <a:ext cx="10176895" cy="2308324"/>
          </a:xfrm>
          <a:prstGeom prst="rect">
            <a:avLst/>
          </a:prstGeom>
          <a:noFill/>
        </p:spPr>
        <p:txBody>
          <a:bodyPr wrap="square">
            <a:spAutoFit/>
          </a:bodyPr>
          <a:lstStyle/>
          <a:p>
            <a:r>
              <a:rPr lang="en-IN" sz="1800" dirty="0"/>
              <a:t>Onus on deductor to evaluate each of the recipients and confirm filing status:</a:t>
            </a:r>
          </a:p>
          <a:p>
            <a:pPr marL="0" indent="0">
              <a:buNone/>
            </a:pPr>
            <a:endParaRPr lang="en-IN" sz="1800" dirty="0"/>
          </a:p>
          <a:p>
            <a:r>
              <a:rPr lang="en-IN" sz="1800" dirty="0"/>
              <a:t>The Department has provided a utility of “ITR Filing Compliance Check” on –</a:t>
            </a:r>
          </a:p>
          <a:p>
            <a:pPr marL="0" indent="0">
              <a:buNone/>
            </a:pPr>
            <a:r>
              <a:rPr lang="en-IN" sz="1800" dirty="0">
                <a:hlinkClick r:id="rId3"/>
              </a:rPr>
              <a:t>https://report.insight.gov.in</a:t>
            </a:r>
            <a:r>
              <a:rPr lang="en-IN" sz="1800" dirty="0"/>
              <a:t> available to Scheduled Commercial Banks to check the ITR status in bulk mode on the basis of PAN of the Assessee</a:t>
            </a:r>
          </a:p>
          <a:p>
            <a:pPr marL="0" indent="0">
              <a:buNone/>
            </a:pPr>
            <a:endParaRPr lang="en-IN" sz="1800" dirty="0"/>
          </a:p>
          <a:p>
            <a:r>
              <a:rPr lang="en-IN" sz="1800" dirty="0"/>
              <a:t>Whether return u/s 139(1) as stated in the proviso would include returns filed u/s 139(4) or 139(5)?</a:t>
            </a:r>
          </a:p>
        </p:txBody>
      </p:sp>
    </p:spTree>
    <p:extLst>
      <p:ext uri="{BB962C8B-B14F-4D97-AF65-F5344CB8AC3E}">
        <p14:creationId xmlns:p14="http://schemas.microsoft.com/office/powerpoint/2010/main" val="1895727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136" y="484632"/>
            <a:ext cx="10040112" cy="780750"/>
          </a:xfrm>
        </p:spPr>
        <p:txBody>
          <a:bodyPr>
            <a:normAutofit fontScale="90000"/>
          </a:bodyPr>
          <a:lstStyle/>
          <a:p>
            <a:r>
              <a:rPr lang="en-IN" dirty="0"/>
              <a:t>Section 194 O</a:t>
            </a:r>
          </a:p>
        </p:txBody>
      </p:sp>
      <p:sp>
        <p:nvSpPr>
          <p:cNvPr id="3" name="Content Placeholder 2"/>
          <p:cNvSpPr>
            <a:spLocks noGrp="1"/>
          </p:cNvSpPr>
          <p:nvPr>
            <p:ph idx="1"/>
          </p:nvPr>
        </p:nvSpPr>
        <p:spPr>
          <a:xfrm>
            <a:off x="1209964" y="1376218"/>
            <a:ext cx="9918284" cy="4795982"/>
          </a:xfrm>
        </p:spPr>
        <p:txBody>
          <a:bodyPr/>
          <a:lstStyle/>
          <a:p>
            <a:r>
              <a:rPr lang="en-IN" dirty="0"/>
              <a:t>Sale of goods / provision of services of an e-commerce participant is facilitated by an e-commerce operator</a:t>
            </a:r>
          </a:p>
          <a:p>
            <a:pPr marL="0" indent="0">
              <a:buNone/>
            </a:pPr>
            <a:endParaRPr lang="en-IN" dirty="0"/>
          </a:p>
          <a:p>
            <a:r>
              <a:rPr lang="en-IN" dirty="0"/>
              <a:t>Through its digital / electronic facility / platform</a:t>
            </a:r>
          </a:p>
          <a:p>
            <a:pPr marL="0" indent="0">
              <a:buNone/>
            </a:pPr>
            <a:endParaRPr lang="en-IN" dirty="0"/>
          </a:p>
          <a:p>
            <a:r>
              <a:rPr lang="en-IN" dirty="0"/>
              <a:t>E-commerce operator to make TDS at 1% of the gross amount of sale / service / both</a:t>
            </a:r>
          </a:p>
          <a:p>
            <a:pPr marL="0" indent="0">
              <a:buNone/>
            </a:pPr>
            <a:endParaRPr lang="en-IN" dirty="0"/>
          </a:p>
          <a:p>
            <a:r>
              <a:rPr lang="en-IN" dirty="0"/>
              <a:t>Payment made directly by the purchaser (goods) / recipient (services) directly to an e-commerce participant, shall be deemed to be amount paid by e-commerce operator to e-commerce participant</a:t>
            </a:r>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8</a:t>
            </a:fld>
            <a:endParaRPr lang="en-IN"/>
          </a:p>
        </p:txBody>
      </p:sp>
    </p:spTree>
    <p:extLst>
      <p:ext uri="{BB962C8B-B14F-4D97-AF65-F5344CB8AC3E}">
        <p14:creationId xmlns:p14="http://schemas.microsoft.com/office/powerpoint/2010/main" val="1590453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136" y="484633"/>
            <a:ext cx="10040112" cy="789986"/>
          </a:xfrm>
        </p:spPr>
        <p:txBody>
          <a:bodyPr>
            <a:normAutofit fontScale="90000"/>
          </a:bodyPr>
          <a:lstStyle/>
          <a:p>
            <a:r>
              <a:rPr lang="en-IN" dirty="0"/>
              <a:t>Section 194 O</a:t>
            </a:r>
          </a:p>
        </p:txBody>
      </p:sp>
      <p:sp>
        <p:nvSpPr>
          <p:cNvPr id="3" name="Content Placeholder 2"/>
          <p:cNvSpPr>
            <a:spLocks noGrp="1"/>
          </p:cNvSpPr>
          <p:nvPr>
            <p:ph idx="1"/>
          </p:nvPr>
        </p:nvSpPr>
        <p:spPr>
          <a:xfrm>
            <a:off x="1088136" y="1468582"/>
            <a:ext cx="10040112" cy="4703618"/>
          </a:xfrm>
        </p:spPr>
        <p:txBody>
          <a:bodyPr/>
          <a:lstStyle/>
          <a:p>
            <a:r>
              <a:rPr lang="en-IN" dirty="0"/>
              <a:t>NO TDS to be made :</a:t>
            </a:r>
          </a:p>
          <a:p>
            <a:pPr marL="0" indent="0">
              <a:buNone/>
            </a:pPr>
            <a:endParaRPr lang="en-IN" dirty="0"/>
          </a:p>
          <a:p>
            <a:pPr>
              <a:buFontTx/>
              <a:buChar char="-"/>
            </a:pPr>
            <a:r>
              <a:rPr lang="en-IN" dirty="0"/>
              <a:t>Where e-commerce participant is individual / HUF</a:t>
            </a:r>
          </a:p>
          <a:p>
            <a:pPr marL="0" indent="0">
              <a:buNone/>
            </a:pPr>
            <a:endParaRPr lang="en-IN" dirty="0"/>
          </a:p>
          <a:p>
            <a:pPr>
              <a:buFontTx/>
              <a:buChar char="-"/>
            </a:pPr>
            <a:r>
              <a:rPr lang="en-IN" dirty="0"/>
              <a:t>Gross amount of sale / service / both does not exceed </a:t>
            </a:r>
            <a:r>
              <a:rPr lang="en-IN" dirty="0" err="1"/>
              <a:t>Rs</a:t>
            </a:r>
            <a:r>
              <a:rPr lang="en-IN" dirty="0"/>
              <a:t>. 5 Lakhs</a:t>
            </a:r>
          </a:p>
          <a:p>
            <a:pPr marL="0" indent="0">
              <a:buNone/>
            </a:pPr>
            <a:endParaRPr lang="en-IN" dirty="0"/>
          </a:p>
          <a:p>
            <a:pPr>
              <a:buFontTx/>
              <a:buChar char="-"/>
            </a:pPr>
            <a:r>
              <a:rPr lang="en-IN" dirty="0"/>
              <a:t>PAN / AADHAR has been furnished to the e-commerce operator</a:t>
            </a:r>
          </a:p>
          <a:p>
            <a:pPr>
              <a:buFontTx/>
              <a:buChar char="-"/>
            </a:pPr>
            <a:endParaRPr lang="en-IN" dirty="0"/>
          </a:p>
          <a:p>
            <a:r>
              <a:rPr lang="en-IN" dirty="0"/>
              <a:t>Where a transaction is covered under this section, no TDS to be made under any other sections</a:t>
            </a:r>
          </a:p>
        </p:txBody>
      </p:sp>
      <p:sp>
        <p:nvSpPr>
          <p:cNvPr id="4" name="Footer Placeholder 3"/>
          <p:cNvSpPr>
            <a:spLocks noGrp="1"/>
          </p:cNvSpPr>
          <p:nvPr>
            <p:ph type="ftr" sz="quarter" idx="11"/>
          </p:nvPr>
        </p:nvSpPr>
        <p:spPr/>
        <p:txBody>
          <a:bodyPr/>
          <a:lstStyle/>
          <a:p>
            <a:r>
              <a:rPr lang="en-IN"/>
              <a:t>caprachiparekh@gmail.com</a:t>
            </a:r>
          </a:p>
        </p:txBody>
      </p:sp>
      <p:sp>
        <p:nvSpPr>
          <p:cNvPr id="5" name="Slide Number Placeholder 4"/>
          <p:cNvSpPr>
            <a:spLocks noGrp="1"/>
          </p:cNvSpPr>
          <p:nvPr>
            <p:ph type="sldNum" sz="quarter" idx="12"/>
          </p:nvPr>
        </p:nvSpPr>
        <p:spPr/>
        <p:txBody>
          <a:bodyPr/>
          <a:lstStyle/>
          <a:p>
            <a:fld id="{437CB61C-E258-45BA-80D5-6F886DDFA0C9}" type="slidenum">
              <a:rPr lang="en-IN" smtClean="0"/>
              <a:t>9</a:t>
            </a:fld>
            <a:endParaRPr lang="en-IN"/>
          </a:p>
        </p:txBody>
      </p:sp>
      <p:pic>
        <p:nvPicPr>
          <p:cNvPr id="5122" name="Picture 2" descr="4 Easy Ways to Improve Your E-commerce Site's User Experience -  OpenBusinessCouncil Directory">
            <a:extLst>
              <a:ext uri="{FF2B5EF4-FFF2-40B4-BE49-F238E27FC236}">
                <a16:creationId xmlns:a16="http://schemas.microsoft.com/office/drawing/2014/main" id="{BA5ED48F-FFB0-40FB-A89B-0A5A8DB026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4147" y="296097"/>
            <a:ext cx="2686050" cy="170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7658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1621</TotalTime>
  <Words>2936</Words>
  <Application>Microsoft Office PowerPoint</Application>
  <PresentationFormat>Widescreen</PresentationFormat>
  <Paragraphs>501</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Avenir Book</vt:lpstr>
      <vt:lpstr>Calibri</vt:lpstr>
      <vt:lpstr>Rockwell</vt:lpstr>
      <vt:lpstr>Rockwell Condensed</vt:lpstr>
      <vt:lpstr>Wingdings</vt:lpstr>
      <vt:lpstr>Wood Type</vt:lpstr>
      <vt:lpstr>Recent Amendments – TDS/ TCS </vt:lpstr>
      <vt:lpstr>PowerPoint Presentation</vt:lpstr>
      <vt:lpstr>PowerPoint Presentation</vt:lpstr>
      <vt:lpstr>Section 194 N – Amendments Finance Act’20 </vt:lpstr>
      <vt:lpstr>Section 194 N – Amendments Finance act’ 20</vt:lpstr>
      <vt:lpstr>Section 194 N – Amendments Finance act’ 20</vt:lpstr>
      <vt:lpstr>PowerPoint Presentation</vt:lpstr>
      <vt:lpstr>Section 194 O</vt:lpstr>
      <vt:lpstr>Section 194 O</vt:lpstr>
      <vt:lpstr>Section 194 O</vt:lpstr>
      <vt:lpstr>Section 194 O</vt:lpstr>
      <vt:lpstr>Section 194 O</vt:lpstr>
      <vt:lpstr>Section 194 O</vt:lpstr>
      <vt:lpstr>Section 194 O</vt:lpstr>
      <vt:lpstr>Other amendments - TDS</vt:lpstr>
      <vt:lpstr>Section 194P: TDS from pension &amp; Interest income of Senior Citizens</vt:lpstr>
      <vt:lpstr>Section 194P: TDS from pension &amp; Interest income of Senior Citizens</vt:lpstr>
      <vt:lpstr>Section 194Q &amp; Section 206C(1H)</vt:lpstr>
      <vt:lpstr>Section 194Q &amp; Section 206C(1H)</vt:lpstr>
      <vt:lpstr>Section 206C(1H): Highlights</vt:lpstr>
      <vt:lpstr>Section 194Q</vt:lpstr>
      <vt:lpstr>Section 206C(1H) &amp; 194Q : Highlights</vt:lpstr>
      <vt:lpstr>Section 206C(1H) &amp; 194Q : Highlights</vt:lpstr>
      <vt:lpstr>Section 194Q – Other points</vt:lpstr>
      <vt:lpstr>Section 194Q – Other points</vt:lpstr>
      <vt:lpstr>Section 194Q – Other points</vt:lpstr>
      <vt:lpstr>Amendments related to TDS / TCS:</vt:lpstr>
      <vt:lpstr>Amendments related to TDS / TCS:</vt:lpstr>
      <vt:lpstr>Amendments related to TDS / TCS:</vt:lpstr>
      <vt:lpstr>Section 206AA &amp; Section 206AB:</vt:lpstr>
      <vt:lpstr>PowerPoint Presentation</vt:lpstr>
      <vt:lpstr>PowerPoint Presentation</vt:lpstr>
      <vt:lpstr>Section 206AB</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tcs provisions  </dc:title>
  <dc:creator>Windows User</dc:creator>
  <cp:lastModifiedBy>Prachi</cp:lastModifiedBy>
  <cp:revision>120</cp:revision>
  <dcterms:created xsi:type="dcterms:W3CDTF">2020-09-25T13:42:48Z</dcterms:created>
  <dcterms:modified xsi:type="dcterms:W3CDTF">2021-05-25T06:52:22Z</dcterms:modified>
</cp:coreProperties>
</file>